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2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294" r:id="rId4"/>
    <p:sldId id="309" r:id="rId5"/>
    <p:sldId id="310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7" r:id="rId15"/>
    <p:sldId id="308" r:id="rId16"/>
    <p:sldId id="288" r:id="rId17"/>
  </p:sldIdLst>
  <p:sldSz cx="12192000" cy="6858000"/>
  <p:notesSz cx="6797675" cy="987266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E3D"/>
    <a:srgbClr val="66787C"/>
    <a:srgbClr val="927B2D"/>
    <a:srgbClr val="80867B"/>
    <a:srgbClr val="D6D7D4"/>
    <a:srgbClr val="A8ACA5"/>
    <a:srgbClr val="C9D2D5"/>
    <a:srgbClr val="98A3A6"/>
    <a:srgbClr val="DCDDBF"/>
    <a:srgbClr val="B5B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1491-ADAA-4FFD-A116-56D17BA8DBB8}" type="datetimeFigureOut">
              <a:rPr lang="de-DE" smtClean="0"/>
              <a:t>03.02.2022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FB31-0F00-42EA-B050-9BAE453EA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37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59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371200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20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9000"/>
            <a:ext cx="109220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1252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347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4643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20292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46661" y="4920785"/>
            <a:ext cx="4617953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20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8999"/>
            <a:ext cx="5105400" cy="3383845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946661" y="2205883"/>
            <a:ext cx="4617953" cy="25712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33784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950075" y="2209800"/>
            <a:ext cx="2743200" cy="152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9000"/>
            <a:ext cx="51054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950075" y="3857625"/>
            <a:ext cx="2743200" cy="152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788525" y="2209800"/>
            <a:ext cx="1768475" cy="152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788524" y="3857625"/>
            <a:ext cx="1768475" cy="152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42204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3" hasCustomPrompt="1"/>
          </p:nvPr>
        </p:nvSpPr>
        <p:spPr>
          <a:xfrm>
            <a:off x="635000" y="2159419"/>
            <a:ext cx="5378940" cy="2982841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6178059" y="2159419"/>
            <a:ext cx="5378940" cy="2982841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5236980"/>
            <a:ext cx="5378940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8059" y="5236980"/>
            <a:ext cx="5378940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19824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18" name="Inhaltsplatzhalter 12"/>
          <p:cNvSpPr>
            <a:spLocks noGrp="1"/>
          </p:cNvSpPr>
          <p:nvPr>
            <p:ph sz="quarter" idx="16" hasCustomPrompt="1"/>
          </p:nvPr>
        </p:nvSpPr>
        <p:spPr>
          <a:xfrm>
            <a:off x="639153" y="2159418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19" name="Inhaltsplatzhalter 12"/>
          <p:cNvSpPr>
            <a:spLocks noGrp="1"/>
          </p:cNvSpPr>
          <p:nvPr>
            <p:ph sz="quarter" idx="17" hasCustomPrompt="1"/>
          </p:nvPr>
        </p:nvSpPr>
        <p:spPr>
          <a:xfrm>
            <a:off x="4330818" y="2158354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20" name="Inhaltsplatzhalter 12"/>
          <p:cNvSpPr>
            <a:spLocks noGrp="1"/>
          </p:cNvSpPr>
          <p:nvPr>
            <p:ph sz="quarter" idx="18" hasCustomPrompt="1"/>
          </p:nvPr>
        </p:nvSpPr>
        <p:spPr>
          <a:xfrm>
            <a:off x="8022483" y="2158354"/>
            <a:ext cx="3532971" cy="1963213"/>
          </a:xfr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DE" dirty="0"/>
              <a:t>Klicken Sie zum Einfügen eines Bildes oder einer Grafik bitte auf ein Symbol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1999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4305487"/>
            <a:ext cx="3537124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330817" y="4305487"/>
            <a:ext cx="3532971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022483" y="4305487"/>
            <a:ext cx="3532972" cy="6220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i="0" u="none">
                <a:solidFill>
                  <a:srgbClr val="949B8F"/>
                </a:solidFill>
              </a:defRPr>
            </a:lvl1pPr>
            <a:lvl2pPr marL="457200" indent="0">
              <a:buNone/>
              <a:defRPr sz="1600" i="0" u="none"/>
            </a:lvl2pPr>
            <a:lvl3pPr marL="914400" indent="0">
              <a:buNone/>
              <a:defRPr sz="1600" i="0" u="none"/>
            </a:lvl3pPr>
            <a:lvl4pPr marL="1371600" indent="0">
              <a:buNone/>
              <a:defRPr sz="1600" i="0" u="none"/>
            </a:lvl4pPr>
            <a:lvl5pPr marL="1828800" indent="0">
              <a:buNone/>
              <a:defRPr sz="1600" i="0" u="none"/>
            </a:lvl5pPr>
          </a:lstStyle>
          <a:p>
            <a:pPr lvl="0"/>
            <a:r>
              <a:rPr lang="de-DE" sz="1600" dirty="0">
                <a:solidFill>
                  <a:srgbClr val="949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Bildunterschrift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TITEL DER PRÄSENTATION </a:t>
            </a:r>
            <a:r>
              <a:rPr lang="de-DE" dirty="0"/>
              <a:t>| NAME AUTOR*IN</a:t>
            </a:r>
          </a:p>
        </p:txBody>
      </p:sp>
    </p:spTree>
    <p:extLst>
      <p:ext uri="{BB962C8B-B14F-4D97-AF65-F5344CB8AC3E}">
        <p14:creationId xmlns:p14="http://schemas.microsoft.com/office/powerpoint/2010/main" val="266853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FAC29F-7DD4-4879-A4CC-E50EE7D35984}" type="datetime1">
              <a:rPr lang="de-DE" smtClean="0"/>
              <a:pPr/>
              <a:t>03.02.2022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7C4DC1-7D02-4994-BD54-74988B047B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0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54" r:id="rId3"/>
    <p:sldLayoutId id="2147483662" r:id="rId4"/>
    <p:sldLayoutId id="2147483656" r:id="rId5"/>
    <p:sldLayoutId id="2147483661" r:id="rId6"/>
    <p:sldLayoutId id="2147483658" r:id="rId7"/>
    <p:sldLayoutId id="2147483659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812800" indent="-355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159000" indent="-3302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2198420"/>
            <a:ext cx="12192000" cy="4679391"/>
          </a:xfrm>
          <a:prstGeom prst="rect">
            <a:avLst/>
          </a:prstGeom>
          <a:solidFill>
            <a:srgbClr val="88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50025" y="613559"/>
            <a:ext cx="108257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de-DE" sz="4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Gefährdungsbeurteilung</a:t>
            </a:r>
            <a:endParaRPr lang="de-DE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00"/>
              </a:lnSpc>
            </a:pPr>
            <a:r>
              <a:rPr lang="de-DE" sz="4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Bildschirm- und </a:t>
            </a:r>
            <a:r>
              <a:rPr lang="de-DE" sz="40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büroparbeitsplätze</a:t>
            </a:r>
            <a:endParaRPr lang="de-DE" sz="4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5177" y="2395997"/>
            <a:ext cx="521208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Informationsveranstaltung für Einrichtungsleitungen</a:t>
            </a:r>
          </a:p>
          <a:p>
            <a:pPr>
              <a:lnSpc>
                <a:spcPts val="2000"/>
              </a:lnSpc>
            </a:pPr>
            <a:r>
              <a:rPr lang="de-DE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03.02.2022</a:t>
            </a:r>
            <a:endParaRPr lang="de-D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308752" y="5440908"/>
            <a:ext cx="2257200" cy="142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52" y="5860933"/>
            <a:ext cx="1692000" cy="58928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29639" y="6123575"/>
            <a:ext cx="521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Fachkraft </a:t>
            </a:r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Arbeitssicherheit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9" y="6181456"/>
            <a:ext cx="144000" cy="1344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9308752" y="2083790"/>
            <a:ext cx="2257200" cy="100800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9"/>
            <a:ext cx="10922000" cy="873088"/>
          </a:xfrm>
        </p:spPr>
        <p:txBody>
          <a:bodyPr/>
          <a:lstStyle/>
          <a:p>
            <a:r>
              <a:rPr lang="de-DE" dirty="0"/>
              <a:t>Die Beurteilung 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Flächen und räume 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785105"/>
            <a:ext cx="1076756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kumimoji="0" lang="de-DE" altLang="de-DE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Funktionsflächen werden freigehalten, z. B. für die Fensterreinigung</a:t>
            </a:r>
          </a:p>
        </p:txBody>
      </p:sp>
      <p:pic>
        <p:nvPicPr>
          <p:cNvPr id="8" name="Picture 6" descr="C:\Users\seeba\Documents\Fotos\Anordnung Bueromoebel 2.jpg">
            <a:extLst>
              <a:ext uri="{FF2B5EF4-FFF2-40B4-BE49-F238E27FC236}">
                <a16:creationId xmlns:a16="http://schemas.microsoft.com/office/drawing/2014/main" id="{9778BF28-FBE5-484E-8BD2-DB4A0ABF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2" y="1652322"/>
            <a:ext cx="4787301" cy="38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6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9"/>
            <a:ext cx="10922000" cy="836784"/>
          </a:xfrm>
        </p:spPr>
        <p:txBody>
          <a:bodyPr/>
          <a:lstStyle/>
          <a:p>
            <a:r>
              <a:rPr lang="de-DE" dirty="0"/>
              <a:t>Die Beurteilung 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</a:t>
            </a:r>
            <a:r>
              <a:rPr lang="de-DE" dirty="0" err="1" smtClean="0"/>
              <a:t>arbeitsmittel</a:t>
            </a:r>
            <a:r>
              <a:rPr lang="de-DE" dirty="0" smtClean="0"/>
              <a:t> 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388622"/>
            <a:ext cx="11154850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Standardsoftware ist meist geeignet, ggf. wird eine Beratung durch das MIZ in Anspruch genommen.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Laptopnutzung an Dauerarbeitsplätzen werden externe Tastatur, externer Monitor und Maus benutzt.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Diagonale des Monitors beträgt bei reiner Textverarbeitung mind. 19“.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Müssen mehrere Dokumente gleichzeitig geöffnet sein: Zwei Monitore oder einen ausreichend großen verwenden.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Maus ist ergonomisch geformt und entsprechend der Handgröße ausgewählt.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Insbesondere bei wechselnden Nutzer*innen ist eine leicht höhenverstellbare Arbeitsfläche vorhanden.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Bürodrehstühle entsprechen dem Stand der Technik.</a:t>
            </a:r>
          </a:p>
          <a:p>
            <a:pPr marL="342900" indent="-342900">
              <a:lnSpc>
                <a:spcPct val="150000"/>
              </a:lnSpc>
              <a:buSzTx/>
              <a:buFont typeface="Wingdings" panose="05000000000000000000" pitchFamily="2" charset="2"/>
              <a:buChar char="Ø"/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Geräte </a:t>
            </a:r>
            <a:r>
              <a:rPr lang="de-DE" altLang="de-DE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erkennbaren </a:t>
            </a: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Sicherheitsmängeln werden nicht benutzt.</a:t>
            </a:r>
            <a:endParaRPr kumimoji="0" lang="de-DE" altLang="de-DE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 Cn" panose="00000506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    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8"/>
            <a:ext cx="10922000" cy="728541"/>
          </a:xfrm>
        </p:spPr>
        <p:txBody>
          <a:bodyPr/>
          <a:lstStyle/>
          <a:p>
            <a:r>
              <a:rPr lang="de-DE" dirty="0"/>
              <a:t>Die Beurteilung 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Gestaltung des </a:t>
            </a:r>
            <a:r>
              <a:rPr lang="de-DE" dirty="0" err="1" smtClean="0"/>
              <a:t>arbeitsplatzes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785217"/>
            <a:ext cx="11046784" cy="316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200" cap="all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Stuhlhöhe</a:t>
            </a:r>
            <a:r>
              <a:rPr lang="de-DE" sz="18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	</a:t>
            </a:r>
          </a:p>
          <a:p>
            <a:endParaRPr lang="de-DE" sz="18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Ober-/Unterschenkelwinkel </a:t>
            </a: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≥ 90 </a:t>
            </a: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Grad  </a:t>
            </a:r>
            <a:endParaRPr lang="de-DE" sz="22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r>
              <a:rPr lang="de-DE" sz="1800" dirty="0">
                <a:latin typeface="Arial Narrow" panose="020B0606020202030204" pitchFamily="34" charset="0"/>
                <a:cs typeface="Arial Narrow" panose="020B0604020202020204" pitchFamily="34" charset="0"/>
              </a:rPr>
              <a:t>	</a:t>
            </a:r>
            <a:endParaRPr lang="de-DE" sz="1800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r>
              <a:rPr lang="de-DE" sz="2200" cap="all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Sitztiefe</a:t>
            </a:r>
            <a:r>
              <a:rPr lang="de-DE" sz="18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	</a:t>
            </a:r>
          </a:p>
          <a:p>
            <a:endParaRPr lang="de-DE" sz="18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Becken soll die Rückenlehne berühren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Abstand Sitzflächenvorderkante - Kniegelenk</a:t>
            </a: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: 2-3 </a:t>
            </a: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Fingerbreiten</a:t>
            </a:r>
            <a:endParaRPr lang="de-DE" sz="22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endParaRPr lang="de-DE" sz="18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endParaRPr lang="de-DE" sz="22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r>
              <a:rPr lang="de-DE" sz="1800" dirty="0">
                <a:latin typeface="Arial Narrow" panose="020B0606020202030204" pitchFamily="34" charset="0"/>
                <a:cs typeface="Arial Narrow" panose="020B0604020202020204" pitchFamily="34" charset="0"/>
              </a:rPr>
              <a:t>            </a:t>
            </a:r>
            <a:endParaRPr lang="de-DE" sz="1800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FCA9D1-DEF0-1B48-83BC-05C984F03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33" y="1676380"/>
            <a:ext cx="3548886" cy="28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9"/>
            <a:ext cx="10922000" cy="823212"/>
          </a:xfrm>
        </p:spPr>
        <p:txBody>
          <a:bodyPr/>
          <a:lstStyle/>
          <a:p>
            <a:r>
              <a:rPr lang="de-DE" dirty="0"/>
              <a:t>Die Beurteilung 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</a:t>
            </a:r>
            <a:r>
              <a:rPr lang="de-DE" dirty="0" err="1" smtClean="0"/>
              <a:t>gestaltung</a:t>
            </a:r>
            <a:r>
              <a:rPr lang="de-DE" dirty="0" smtClean="0"/>
              <a:t> des </a:t>
            </a:r>
            <a:r>
              <a:rPr lang="de-DE" dirty="0" err="1" smtClean="0"/>
              <a:t>arbeitsplatzes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794620"/>
            <a:ext cx="10767568" cy="3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200" cap="all" dirty="0">
                <a:latin typeface="Arial Narrow" panose="020B0606020202030204" pitchFamily="34" charset="0"/>
                <a:cs typeface="Arial Narrow" panose="020B0604020202020204" pitchFamily="34" charset="0"/>
              </a:rPr>
              <a:t>Rückenlehne</a:t>
            </a:r>
          </a:p>
          <a:p>
            <a:endParaRPr lang="de-DE" sz="18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Die Oberkante reicht bis zum </a:t>
            </a: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Schulterblatt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Lendenpolster </a:t>
            </a: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in </a:t>
            </a: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LWS-Höhe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Nutzung </a:t>
            </a: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der dynamischen Sitzfunktion mit reguliertem Widerstand</a:t>
            </a:r>
            <a:endParaRPr lang="de-DE" sz="2200" cap="all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endParaRPr lang="de-DE" sz="2200" cap="all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r>
              <a:rPr lang="de-DE" sz="2200" cap="all" dirty="0" err="1" smtClean="0">
                <a:latin typeface="Arial Narrow" panose="020B0606020202030204" pitchFamily="34" charset="0"/>
                <a:cs typeface="Arial Narrow" panose="020B0604020202020204" pitchFamily="34" charset="0"/>
              </a:rPr>
              <a:t>Armlehnenhöhe</a:t>
            </a:r>
            <a:r>
              <a:rPr lang="de-DE" sz="2200" cap="all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/Schreibtischhöhe</a:t>
            </a:r>
            <a:endParaRPr lang="de-DE" sz="2200" cap="all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endParaRPr lang="de-DE" sz="22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Bei aufrechter Haltung und </a:t>
            </a:r>
            <a:endParaRPr lang="de-DE" sz="2200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     locker </a:t>
            </a: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herabhängenden </a:t>
            </a:r>
            <a:r>
              <a:rPr lang="de-DE" sz="2200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Schultern </a:t>
            </a:r>
            <a:r>
              <a:rPr lang="de-DE" sz="2200" dirty="0">
                <a:latin typeface="Arial Narrow" panose="020B0606020202030204" pitchFamily="34" charset="0"/>
                <a:cs typeface="Arial Narrow" panose="020B0604020202020204" pitchFamily="34" charset="0"/>
              </a:rPr>
              <a:t>Ober-/Unterarmwinkel ≥ 90 Grad</a:t>
            </a:r>
          </a:p>
          <a:p>
            <a:endParaRPr lang="de-DE" sz="2200" cap="all" dirty="0" smtClean="0"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FCA9D1-DEF0-1B48-83BC-05C984F03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33" y="1676380"/>
            <a:ext cx="3548886" cy="28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9"/>
            <a:ext cx="10922000" cy="823212"/>
          </a:xfrm>
        </p:spPr>
        <p:txBody>
          <a:bodyPr/>
          <a:lstStyle/>
          <a:p>
            <a:r>
              <a:rPr lang="de-DE" dirty="0"/>
              <a:t>Die Beurteilung 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</a:t>
            </a:r>
            <a:r>
              <a:rPr lang="de-DE" dirty="0" err="1" smtClean="0"/>
              <a:t>gestaltung</a:t>
            </a:r>
            <a:r>
              <a:rPr lang="de-DE" dirty="0" smtClean="0"/>
              <a:t> des </a:t>
            </a:r>
            <a:r>
              <a:rPr lang="de-DE" dirty="0" err="1" smtClean="0"/>
              <a:t>arbeitsplatzes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748420"/>
            <a:ext cx="1076756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200" cap="all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Tastatur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</a:p>
          <a:p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Abstand Vorderkante – Tischkante 100 - 150 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M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öglichst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flach (Füße einklappen)</a:t>
            </a:r>
            <a:endParaRPr lang="de-DE" sz="2200" dirty="0"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endParaRPr lang="de-DE" sz="2200" cap="all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cap="all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Bildschirm</a:t>
            </a:r>
            <a:r>
              <a:rPr lang="de-DE" sz="1800" cap="all" dirty="0">
                <a:latin typeface="Arial Narrow" panose="020B0604020202020204" pitchFamily="34" charset="0"/>
                <a:cs typeface="Arial Narrow" panose="020B0604020202020204" pitchFamily="34" charset="0"/>
              </a:rPr>
              <a:t>	</a:t>
            </a:r>
            <a:endParaRPr lang="de-DE" sz="1800" cap="all" dirty="0" smtClean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de-DE" sz="1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Abstand Auge - Bildschirm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ca. 80 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cm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Bildschirmmitte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ca. 35° unter der waagerechten 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Blickrichtung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Bildschirm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leicht nach hinten 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geneigt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Ausreichender Kontrast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O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ptimierte Zeichengröße 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und – 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R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egelmäßige Reinigung</a:t>
            </a:r>
          </a:p>
          <a:p>
            <a:endParaRPr lang="de-DE" sz="1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1FCA9D1-DEF0-1B48-83BC-05C984F03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33" y="1676380"/>
            <a:ext cx="3548886" cy="28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8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8"/>
            <a:ext cx="10922000" cy="900959"/>
          </a:xfrm>
        </p:spPr>
        <p:txBody>
          <a:bodyPr/>
          <a:lstStyle/>
          <a:p>
            <a:r>
              <a:rPr lang="de-DE" dirty="0" smtClean="0"/>
              <a:t>Weitere aufgaben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97398" y="1373771"/>
            <a:ext cx="10767568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Den Beschäftigten Jahresgespräche anbieten, u. a. auch zur Erörterung psychischer Belastungen. </a:t>
            </a:r>
          </a:p>
          <a:p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Eine Arbeitsschutz- und ggf</a:t>
            </a:r>
            <a:r>
              <a:rPr lang="de-DE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Notfallorganisation schaffen.</a:t>
            </a:r>
          </a:p>
          <a:p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Beschäftigte und Studierende erstmalig und regelmäßig sicherheitsunterweisen.</a:t>
            </a:r>
          </a:p>
          <a:p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Erforderliche arbeitsmedizinische Vorsorge ermitteln und veranlassen. </a:t>
            </a:r>
          </a:p>
          <a:p>
            <a:endParaRPr lang="de-DE" sz="2200" dirty="0" smtClean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Werdende und stillende Mütter sowie Jugendliche besonders schützen.</a:t>
            </a:r>
          </a:p>
          <a:p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Sicherheitsprüfungen von Arbeitsmitteln (veranlassen).</a:t>
            </a:r>
          </a:p>
          <a:p>
            <a:endParaRPr lang="de-DE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Ggf. weitere Tätigkeiten beurteilen </a:t>
            </a:r>
          </a:p>
          <a:p>
            <a:r>
              <a:rPr lang="de-DE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&gt; Reisen, handwerkliche Tätigkeiten, Gebäudeservice, von besonders gefährdeten Personengruppen)</a:t>
            </a:r>
          </a:p>
        </p:txBody>
      </p:sp>
    </p:spTree>
    <p:extLst>
      <p:ext uri="{BB962C8B-B14F-4D97-AF65-F5344CB8AC3E}">
        <p14:creationId xmlns:p14="http://schemas.microsoft.com/office/powerpoint/2010/main" val="226691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0"/>
            <a:ext cx="12217400" cy="6863981"/>
          </a:xfrm>
          <a:prstGeom prst="rect">
            <a:avLst/>
          </a:prstGeom>
          <a:solidFill>
            <a:srgbClr val="7B0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50025" y="511959"/>
            <a:ext cx="2036455" cy="554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de-DE" sz="3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endParaRPr lang="de-DE" sz="3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1683" y="3020556"/>
            <a:ext cx="7869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70000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endParaRPr lang="de-DE" sz="2400" u="dotte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Jörg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Seeba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Fachkraft für Arbeitssicherheit |</a:t>
            </a:r>
          </a:p>
          <a:p>
            <a:pPr algn="just">
              <a:buSzPct val="70000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Universitätsallee 1 | 21335 Lüneburg</a:t>
            </a:r>
          </a:p>
          <a:p>
            <a:pPr algn="just">
              <a:buSzPct val="70000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 04131.677-1042 |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joerg.seeba@leuphana.de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r>
              <a:rPr lang="de-DE" sz="2400" u="dotte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www.leuphana.de</a:t>
            </a:r>
            <a:r>
              <a:rPr lang="de-DE" sz="2400" u="dotte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u="dotte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intranet</a:t>
            </a:r>
            <a:r>
              <a:rPr lang="de-DE" sz="2400" u="dotte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u="dotte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</a:t>
            </a:r>
            <a:r>
              <a:rPr lang="de-DE" sz="2400" u="dotte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u="dotte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arbeitsschutz.html</a:t>
            </a:r>
            <a:endParaRPr lang="de-DE" sz="2400" u="dotte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70000"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41" y="6315074"/>
            <a:ext cx="216000" cy="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Informationsveranstaltung </a:t>
            </a:r>
            <a:r>
              <a:rPr lang="de-DE" dirty="0" err="1" smtClean="0"/>
              <a:t>gefährdunsbeurteilung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/>
              <a:t>AgendA</a:t>
            </a:r>
            <a:r>
              <a:rPr lang="de-DE" dirty="0"/>
              <a:t>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35000" y="1726738"/>
            <a:ext cx="10922000" cy="3726412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arenR"/>
            </a:pPr>
            <a:r>
              <a:rPr lang="de-DE" sz="2200" dirty="0" smtClean="0"/>
              <a:t>Das Formular zur Gefährdungsbeurteilung</a:t>
            </a:r>
          </a:p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arenR"/>
            </a:pPr>
            <a:r>
              <a:rPr lang="de-DE" sz="2200" dirty="0" smtClean="0"/>
              <a:t>Wo finde ich Informationen?</a:t>
            </a:r>
          </a:p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arenR"/>
            </a:pPr>
            <a:r>
              <a:rPr lang="de-DE" sz="2200" dirty="0" smtClean="0"/>
              <a:t>Beurteilung von Belastungen und Gefährdungen</a:t>
            </a:r>
          </a:p>
          <a:p>
            <a:pPr marL="1155700" lvl="1" indent="-342900">
              <a:lnSpc>
                <a:spcPts val="2200"/>
              </a:lnSpc>
              <a:buSzPct val="100000"/>
              <a:buFont typeface="Wingdings" panose="05000000000000000000" pitchFamily="2" charset="2"/>
              <a:buChar char="Ø"/>
            </a:pPr>
            <a:r>
              <a:rPr lang="de-DE" sz="2200" dirty="0" smtClean="0"/>
              <a:t>Arbeitsumgebung</a:t>
            </a:r>
          </a:p>
          <a:p>
            <a:pPr marL="1155700" lvl="1" indent="-342900">
              <a:lnSpc>
                <a:spcPts val="2200"/>
              </a:lnSpc>
              <a:buSzPct val="100000"/>
              <a:buFont typeface="Wingdings" panose="05000000000000000000" pitchFamily="2" charset="2"/>
              <a:buChar char="Ø"/>
            </a:pPr>
            <a:r>
              <a:rPr lang="de-DE" sz="2200" dirty="0" smtClean="0"/>
              <a:t>Flächen und Räume</a:t>
            </a:r>
            <a:endParaRPr lang="de-DE" sz="2200" dirty="0"/>
          </a:p>
          <a:p>
            <a:pPr marL="1155700" lvl="1" indent="-342900">
              <a:lnSpc>
                <a:spcPts val="2200"/>
              </a:lnSpc>
              <a:buSzPct val="100000"/>
              <a:buFont typeface="Wingdings" panose="05000000000000000000" pitchFamily="2" charset="2"/>
              <a:buChar char="Ø"/>
            </a:pPr>
            <a:r>
              <a:rPr lang="de-DE" sz="2200" dirty="0"/>
              <a:t>Arbeitsmittel</a:t>
            </a:r>
          </a:p>
          <a:p>
            <a:pPr marL="1155700" lvl="1" indent="-342900">
              <a:lnSpc>
                <a:spcPts val="2200"/>
              </a:lnSpc>
              <a:buSzPct val="100000"/>
              <a:buFont typeface="Wingdings" panose="05000000000000000000" pitchFamily="2" charset="2"/>
              <a:buChar char="Ø"/>
            </a:pPr>
            <a:r>
              <a:rPr lang="de-DE" sz="2200" dirty="0" smtClean="0"/>
              <a:t>Gestaltung </a:t>
            </a:r>
            <a:r>
              <a:rPr lang="de-DE" sz="2200" dirty="0"/>
              <a:t>des Arbeitsplatzes</a:t>
            </a:r>
          </a:p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arenR"/>
            </a:pPr>
            <a:r>
              <a:rPr lang="de-DE" sz="2200" dirty="0" smtClean="0"/>
              <a:t>Weiter Aufgaben</a:t>
            </a:r>
          </a:p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arenR"/>
            </a:pPr>
            <a:endParaRPr lang="de-DE" sz="2200" dirty="0"/>
          </a:p>
          <a:p>
            <a:pPr marL="457200" indent="-457200">
              <a:lnSpc>
                <a:spcPts val="2200"/>
              </a:lnSpc>
              <a:buSzPct val="100000"/>
              <a:buFont typeface="+mj-lt"/>
              <a:buAutoNum type="arabicParenR"/>
            </a:pPr>
            <a:endParaRPr lang="de-DE" sz="2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</p:spTree>
    <p:extLst>
      <p:ext uri="{BB962C8B-B14F-4D97-AF65-F5344CB8AC3E}">
        <p14:creationId xmlns:p14="http://schemas.microsoft.com/office/powerpoint/2010/main" val="9310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638189"/>
            <a:ext cx="10922000" cy="409805"/>
          </a:xfrm>
        </p:spPr>
        <p:txBody>
          <a:bodyPr/>
          <a:lstStyle/>
          <a:p>
            <a:r>
              <a:rPr lang="de-DE" dirty="0" smtClean="0"/>
              <a:t>Das Formular zur </a:t>
            </a:r>
            <a:r>
              <a:rPr lang="de-DE" dirty="0"/>
              <a:t>Gefährdungsbeurteilung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35000" y="1898057"/>
            <a:ext cx="10281816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GEFÄHRDUNGSBEURTEILUNG FÜR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Einrichtung: 	     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Gebäude.Raum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/Räume:</a:t>
            </a:r>
            <a:r>
              <a:rPr kumimoji="0" lang="de-DE" altLang="de-DE" sz="1200" b="0" i="0" u="none" strike="noStrike" cap="none" normalizeH="0" baseline="0" dirty="0" smtClean="0" bmk="Text2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Tätigkeit: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de-DE" altLang="de-DE" sz="1400" b="0" i="0" u="none" strike="noStrike" cap="none" normalizeH="0" baseline="0" dirty="0" smtClean="0" bmk="Text22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14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b="1" dirty="0">
                <a:latin typeface="Arial Narrow" panose="020B0606020202030204" pitchFamily="34" charset="0"/>
              </a:rPr>
              <a:t>BESTANDSAUFNAHME DES ARBEITSPLATZES ERSTELLT DURCH DIE*DEN BESCHÄFTIGTE*N</a:t>
            </a:r>
            <a:endParaRPr lang="de-DE" sz="1400" dirty="0">
              <a:latin typeface="Arial Narrow" panose="020B0606020202030204" pitchFamily="34" charset="0"/>
            </a:endParaRPr>
          </a:p>
          <a:p>
            <a:pPr lvl="0"/>
            <a:r>
              <a:rPr lang="de-DE" altLang="de-DE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	     			Telefon		</a:t>
            </a:r>
            <a:r>
              <a:rPr lang="de-DE" altLang="de-DE" sz="12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de-DE" altLang="de-DE" sz="1200" dirty="0">
              <a:latin typeface="Arial Narrow" panose="020B0606020202030204" pitchFamily="34" charset="0"/>
            </a:endParaRPr>
          </a:p>
          <a:p>
            <a:pPr lvl="0"/>
            <a:r>
              <a:rPr lang="de-DE" altLang="de-DE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Vorname</a:t>
            </a:r>
            <a:r>
              <a:rPr lang="de-DE" altLang="de-DE" sz="1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    			</a:t>
            </a:r>
            <a:r>
              <a:rPr lang="de-DE" altLang="de-DE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de-DE" altLang="de-DE" sz="14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altLang="de-DE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altLang="de-DE" sz="14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BEURTEILUNG DER ARBEITSBEDINGUNGEN DURCH DIE*DEN VORGESETZTE*N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	     			Telefon		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Vorname	     			E-Mail	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    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14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WEITERE BETEILIGTE PERSON(EN)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	     			Telefon		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Vorname	     			E-Mail	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    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r>
              <a:rPr lang="de-DE" sz="1400" b="1" dirty="0" smtClean="0">
                <a:latin typeface="Arial Narrow" panose="020B0606020202030204" pitchFamily="34" charset="0"/>
              </a:rPr>
              <a:t>UNTERSCHRIFT </a:t>
            </a:r>
            <a:r>
              <a:rPr lang="de-DE" sz="1400" b="1" cap="all" dirty="0" smtClean="0">
                <a:latin typeface="Arial Narrow" panose="020B0606020202030204" pitchFamily="34" charset="0"/>
              </a:rPr>
              <a:t>beschäftigte*r		</a:t>
            </a:r>
            <a:r>
              <a:rPr lang="de-DE" sz="1400" b="1" dirty="0">
                <a:latin typeface="Arial Narrow" panose="020B0606020202030204" pitchFamily="34" charset="0"/>
              </a:rPr>
              <a:t> UNTERSCHRIFT</a:t>
            </a:r>
            <a:r>
              <a:rPr lang="de-DE" sz="1400" b="1" cap="all" dirty="0" smtClean="0">
                <a:latin typeface="Arial Narrow" panose="020B0606020202030204" pitchFamily="34" charset="0"/>
              </a:rPr>
              <a:t> </a:t>
            </a:r>
            <a:r>
              <a:rPr lang="de-DE" sz="1400" b="1" dirty="0" smtClean="0">
                <a:latin typeface="Arial Narrow" panose="020B0606020202030204" pitchFamily="34" charset="0"/>
              </a:rPr>
              <a:t>VORGESETZTE*R: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5000" y="1213295"/>
            <a:ext cx="102818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de-DE" altLang="de-DE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GEFÄHRDUNGSBEURTEILUNG –  BILDSCHIRM- UND BÜROARBEITSPLÄTZE</a:t>
            </a:r>
            <a:endParaRPr lang="de-DE" altLang="de-DE" dirty="0">
              <a:latin typeface="Arial Narrow" panose="020B06060202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de-DE" altLang="de-DE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gemäß § 5 Arbeitsschutzgesetz, § 3 </a:t>
            </a:r>
            <a:r>
              <a:rPr lang="de-DE" altLang="de-DE" sz="1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Arbeitsstättenverordnung</a:t>
            </a:r>
            <a:endParaRPr lang="de-DE" altLang="de-DE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638189"/>
            <a:ext cx="10922000" cy="409805"/>
          </a:xfrm>
        </p:spPr>
        <p:txBody>
          <a:bodyPr/>
          <a:lstStyle/>
          <a:p>
            <a:r>
              <a:rPr lang="de-DE" dirty="0" smtClean="0"/>
              <a:t>Das Formular zur </a:t>
            </a:r>
            <a:r>
              <a:rPr lang="de-DE" dirty="0"/>
              <a:t>Gefährdungsbeurteilung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94790"/>
              </p:ext>
            </p:extLst>
          </p:nvPr>
        </p:nvGraphicFramePr>
        <p:xfrm>
          <a:off x="635000" y="1678233"/>
          <a:ext cx="10285045" cy="396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418">
                  <a:extLst>
                    <a:ext uri="{9D8B030D-6E8A-4147-A177-3AD203B41FA5}">
                      <a16:colId xmlns:a16="http://schemas.microsoft.com/office/drawing/2014/main" val="2211198460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133071178"/>
                    </a:ext>
                  </a:extLst>
                </a:gridCol>
                <a:gridCol w="5769273">
                  <a:extLst>
                    <a:ext uri="{9D8B030D-6E8A-4147-A177-3AD203B41FA5}">
                      <a16:colId xmlns:a16="http://schemas.microsoft.com/office/drawing/2014/main" val="270651557"/>
                    </a:ext>
                  </a:extLst>
                </a:gridCol>
                <a:gridCol w="923945">
                  <a:extLst>
                    <a:ext uri="{9D8B030D-6E8A-4147-A177-3AD203B41FA5}">
                      <a16:colId xmlns:a16="http://schemas.microsoft.com/office/drawing/2014/main" val="3912590865"/>
                    </a:ext>
                  </a:extLst>
                </a:gridCol>
                <a:gridCol w="923945">
                  <a:extLst>
                    <a:ext uri="{9D8B030D-6E8A-4147-A177-3AD203B41FA5}">
                      <a16:colId xmlns:a16="http://schemas.microsoft.com/office/drawing/2014/main" val="4249873879"/>
                    </a:ext>
                  </a:extLst>
                </a:gridCol>
                <a:gridCol w="718302">
                  <a:extLst>
                    <a:ext uri="{9D8B030D-6E8A-4147-A177-3AD203B41FA5}">
                      <a16:colId xmlns:a16="http://schemas.microsoft.com/office/drawing/2014/main" val="232585791"/>
                    </a:ext>
                  </a:extLst>
                </a:gridCol>
              </a:tblGrid>
              <a:tr h="121609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NR.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GEFÄHRDUNGS-/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BELASTUNGS-FAKTOREN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MÖGLICHE SCHUTZMASSNAHMEN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890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MASSNAHME GETROFFEN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1499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Ja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Nein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Nicht erfdl.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96362"/>
                  </a:ext>
                </a:extLst>
              </a:tr>
              <a:tr h="2245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cap="all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arbeitsplatzumgebung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0444"/>
                  </a:ext>
                </a:extLst>
              </a:tr>
              <a:tr h="2245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Licht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18035"/>
                  </a:ext>
                </a:extLst>
              </a:tr>
              <a:tr h="2245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Meine Tätigkeit stellt erhöhte Sehanforderungen. Dafür steht mir eine zusätzliche Arbeitsplatzleuchte zur Verfügung.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46797"/>
                  </a:ext>
                </a:extLst>
              </a:tr>
              <a:tr h="2245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Mein Arbeitsplatz verfügt zur Entlastung meiner Augen über ausreichenden Blendschutz.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22206"/>
                  </a:ext>
                </a:extLst>
              </a:tr>
              <a:tr h="26209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Sonstiges:     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66943"/>
                  </a:ext>
                </a:extLst>
              </a:tr>
              <a:tr h="2245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Temperaturen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82146"/>
                  </a:ext>
                </a:extLst>
              </a:tr>
              <a:tr h="2245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Eine Überschreitung von 26°C Arbeitsraumtemperatur vermeide ich (z. B. durch die Verwendung von Sonnenschutz, durch nächtliches Lüften oder durch die Nutzung des Gleitzeitrahmens zum Arbeiten in den Morgen-/Abendstunden).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☐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09630"/>
                  </a:ext>
                </a:extLst>
              </a:tr>
              <a:tr h="2245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 zu geringen Raumtemperaturen (&lt; 20°C) bitte ich das Gebäudemanagement um Erhöhung.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☐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☐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42138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35000" y="1237349"/>
            <a:ext cx="1028504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TEIL A: BESTANDSAUFNAHME DURCH DIE*DEN </a:t>
            </a:r>
            <a:r>
              <a:rPr lang="de-DE" b="1" dirty="0" smtClean="0">
                <a:latin typeface="Arial Narrow" panose="020B0606020202030204" pitchFamily="34" charset="0"/>
              </a:rPr>
              <a:t>BESCHÄFTIGTE*N</a:t>
            </a: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4999" y="627182"/>
            <a:ext cx="10856167" cy="409805"/>
          </a:xfrm>
        </p:spPr>
        <p:txBody>
          <a:bodyPr/>
          <a:lstStyle/>
          <a:p>
            <a:r>
              <a:rPr lang="de-DE" dirty="0" smtClean="0"/>
              <a:t>Das Formular zur </a:t>
            </a:r>
            <a:r>
              <a:rPr lang="de-DE" dirty="0"/>
              <a:t>Gefährdungsbeurteilung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34999" y="1195894"/>
            <a:ext cx="1030981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TEIL B: BEURTEILUNG DURCH DIE*DEN VORGESETZTE*N</a:t>
            </a:r>
            <a:endParaRPr lang="de-D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01595"/>
              </p:ext>
            </p:extLst>
          </p:nvPr>
        </p:nvGraphicFramePr>
        <p:xfrm>
          <a:off x="635000" y="1632625"/>
          <a:ext cx="10309808" cy="3890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94">
                  <a:extLst>
                    <a:ext uri="{9D8B030D-6E8A-4147-A177-3AD203B41FA5}">
                      <a16:colId xmlns:a16="http://schemas.microsoft.com/office/drawing/2014/main" val="3192320997"/>
                    </a:ext>
                  </a:extLst>
                </a:gridCol>
                <a:gridCol w="2515264">
                  <a:extLst>
                    <a:ext uri="{9D8B030D-6E8A-4147-A177-3AD203B41FA5}">
                      <a16:colId xmlns:a16="http://schemas.microsoft.com/office/drawing/2014/main" val="1680391741"/>
                    </a:ext>
                  </a:extLst>
                </a:gridCol>
                <a:gridCol w="714880">
                  <a:extLst>
                    <a:ext uri="{9D8B030D-6E8A-4147-A177-3AD203B41FA5}">
                      <a16:colId xmlns:a16="http://schemas.microsoft.com/office/drawing/2014/main" val="608031307"/>
                    </a:ext>
                  </a:extLst>
                </a:gridCol>
                <a:gridCol w="707040">
                  <a:extLst>
                    <a:ext uri="{9D8B030D-6E8A-4147-A177-3AD203B41FA5}">
                      <a16:colId xmlns:a16="http://schemas.microsoft.com/office/drawing/2014/main" val="3648405751"/>
                    </a:ext>
                  </a:extLst>
                </a:gridCol>
                <a:gridCol w="2543017">
                  <a:extLst>
                    <a:ext uri="{9D8B030D-6E8A-4147-A177-3AD203B41FA5}">
                      <a16:colId xmlns:a16="http://schemas.microsoft.com/office/drawing/2014/main" val="1242311707"/>
                    </a:ext>
                  </a:extLst>
                </a:gridCol>
                <a:gridCol w="850346">
                  <a:extLst>
                    <a:ext uri="{9D8B030D-6E8A-4147-A177-3AD203B41FA5}">
                      <a16:colId xmlns:a16="http://schemas.microsoft.com/office/drawing/2014/main" val="622584781"/>
                    </a:ext>
                  </a:extLst>
                </a:gridCol>
                <a:gridCol w="850302">
                  <a:extLst>
                    <a:ext uri="{9D8B030D-6E8A-4147-A177-3AD203B41FA5}">
                      <a16:colId xmlns:a16="http://schemas.microsoft.com/office/drawing/2014/main" val="1841121623"/>
                    </a:ext>
                  </a:extLst>
                </a:gridCol>
                <a:gridCol w="812525">
                  <a:extLst>
                    <a:ext uri="{9D8B030D-6E8A-4147-A177-3AD203B41FA5}">
                      <a16:colId xmlns:a16="http://schemas.microsoft.com/office/drawing/2014/main" val="3144335423"/>
                    </a:ext>
                  </a:extLst>
                </a:gridCol>
                <a:gridCol w="707040">
                  <a:extLst>
                    <a:ext uri="{9D8B030D-6E8A-4147-A177-3AD203B41FA5}">
                      <a16:colId xmlns:a16="http://schemas.microsoft.com/office/drawing/2014/main" val="16163369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Zu Nr.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GEFÄHRDUNG/BELASTUNG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EINE GEFÄHRDUNG/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BELASTUNG IST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VORHANDEN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ERFORDERLICHE SCHUTZMASSNAHME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ZU WANN?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DURCH WEN?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ERLEDIGT?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17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Ja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Nein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Ja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Nein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21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ARBEITSUMGEBUNG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7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Licht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89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Temperaturen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17572"/>
                  </a:ext>
                </a:extLst>
              </a:tr>
              <a:tr h="176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Lärm und andere Emissionen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75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(Um)Sturz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47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Sonstiges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    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    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   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9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30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ERGONOMISCHE ARBEITSPLATZEINRICHTUNG UND -GESTALTUNG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96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Eignung der Arbeitsmittel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90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Flächen und Räume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60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Trade Gothic LT Std C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Ergonomische Arbeitsmittelnutzung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▒ </a:t>
                      </a:r>
                      <a:endParaRPr lang="de-DE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85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5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638189"/>
            <a:ext cx="10922000" cy="612213"/>
          </a:xfrm>
        </p:spPr>
        <p:txBody>
          <a:bodyPr/>
          <a:lstStyle/>
          <a:p>
            <a:r>
              <a:rPr lang="de-DE" dirty="0" smtClean="0"/>
              <a:t>Wo finde ich </a:t>
            </a:r>
            <a:r>
              <a:rPr lang="de-DE" dirty="0" err="1" smtClean="0"/>
              <a:t>informationen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35000" y="1388914"/>
            <a:ext cx="2195563" cy="416796"/>
          </a:xfrm>
        </p:spPr>
        <p:txBody>
          <a:bodyPr>
            <a:normAutofit fontScale="92500"/>
          </a:bodyPr>
          <a:lstStyle/>
          <a:p>
            <a:r>
              <a:rPr lang="de-DE" sz="2200" cap="all" dirty="0" smtClean="0"/>
              <a:t>umwelt-online.de: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67490" y="1944222"/>
            <a:ext cx="4006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Arial Narrow" panose="020B0606020202030204" pitchFamily="34" charset="0"/>
              </a:rPr>
              <a:t>DGUV </a:t>
            </a:r>
            <a:r>
              <a:rPr lang="de-DE" sz="2200" dirty="0" smtClean="0">
                <a:latin typeface="Arial Narrow" panose="020B0606020202030204" pitchFamily="34" charset="0"/>
              </a:rPr>
              <a:t>(I)</a:t>
            </a:r>
            <a:r>
              <a:rPr lang="de-DE" sz="2200" dirty="0" err="1" smtClean="0">
                <a:latin typeface="Arial Narrow" panose="020B0606020202030204" pitchFamily="34" charset="0"/>
              </a:rPr>
              <a:t>nformation</a:t>
            </a:r>
            <a:r>
              <a:rPr lang="de-DE" sz="2200" dirty="0" smtClean="0">
                <a:latin typeface="Arial Narrow" panose="020B0606020202030204" pitchFamily="34" charset="0"/>
              </a:rPr>
              <a:t> 215-410</a:t>
            </a:r>
          </a:p>
          <a:p>
            <a:r>
              <a:rPr lang="de-DE" sz="2200" dirty="0" smtClean="0">
                <a:latin typeface="Arial Narrow" panose="020B0606020202030204" pitchFamily="34" charset="0"/>
              </a:rPr>
              <a:t>Bildschirm- und Büroarbeitsplätze – Leitfaden für die Gestaltung:</a:t>
            </a:r>
          </a:p>
          <a:p>
            <a:endParaRPr lang="de-DE" sz="2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Gefährdungsbeurteilung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Unterweisung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Arbeitsmedizinische Vorsorge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Anforderung an die Gestaltung von Bildschirm- und Büroarbeitsplätzen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Telearbeitsplätze und mobiles 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944222"/>
            <a:ext cx="1775534" cy="419026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761615" y="223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039787" y="1877273"/>
            <a:ext cx="44575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Arial Narrow" panose="020B0606020202030204" pitchFamily="34" charset="0"/>
              </a:rPr>
              <a:t>Verwaltungsservice &gt; </a:t>
            </a:r>
          </a:p>
          <a:p>
            <a:r>
              <a:rPr lang="de-DE" sz="2200" dirty="0" smtClean="0">
                <a:latin typeface="Arial Narrow" panose="020B0606020202030204" pitchFamily="34" charset="0"/>
              </a:rPr>
              <a:t>Arbeitsschutz &gt;</a:t>
            </a:r>
          </a:p>
          <a:p>
            <a:r>
              <a:rPr lang="de-DE" sz="2200" dirty="0" smtClean="0">
                <a:latin typeface="Arial Narrow" panose="020B0606020202030204" pitchFamily="34" charset="0"/>
              </a:rPr>
              <a:t>Schutzhinweise für konkrete Tätigkeiten &gt;</a:t>
            </a:r>
          </a:p>
          <a:p>
            <a:r>
              <a:rPr lang="de-DE" sz="2200" dirty="0" smtClean="0">
                <a:latin typeface="Arial Narrow" panose="020B0606020202030204" pitchFamily="34" charset="0"/>
              </a:rPr>
              <a:t>Bildschirmtätigkeiten</a:t>
            </a:r>
          </a:p>
          <a:p>
            <a:endParaRPr lang="de-DE" sz="22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Formular zur Gefährdungsbeurteilung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Muster Sicherheitsunterweisung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Muster-Betriebsanweisungen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 Narrow" panose="020B0606020202030204" pitchFamily="34" charset="0"/>
              </a:rPr>
              <a:t>Informationsmaterialien </a:t>
            </a:r>
            <a:endParaRPr lang="de-DE" sz="2200" dirty="0">
              <a:latin typeface="Arial Narrow" panose="020B0606020202030204" pitchFamily="34" charset="0"/>
            </a:endParaRPr>
          </a:p>
        </p:txBody>
      </p:sp>
      <p:sp>
        <p:nvSpPr>
          <p:cNvPr id="18" name="Textplatzhalter 3"/>
          <p:cNvSpPr txBox="1">
            <a:spLocks/>
          </p:cNvSpPr>
          <p:nvPr/>
        </p:nvSpPr>
        <p:spPr>
          <a:xfrm>
            <a:off x="7039787" y="1466011"/>
            <a:ext cx="3231569" cy="262602"/>
          </a:xfrm>
          <a:prstGeom prst="rect">
            <a:avLst/>
          </a:prstGeom>
        </p:spPr>
        <p:txBody>
          <a:bodyPr vert="horz" lIns="0" tIns="0" rIns="0" bIns="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mbol" panose="05050102010706020507" pitchFamily="18" charset="2"/>
              <a:buNone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128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mbol" panose="05050102010706020507" pitchFamily="18" charset="2"/>
              <a:buChar char="¾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mbol" panose="05050102010706020507" pitchFamily="18" charset="2"/>
              <a:buChar char="¾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701800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mbol" panose="05050102010706020507" pitchFamily="18" charset="2"/>
              <a:buChar char="¾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159000" indent="-330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mbol" panose="05050102010706020507" pitchFamily="18" charset="2"/>
              <a:buChar char="¾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600" cap="all" dirty="0" smtClean="0"/>
              <a:t>leuphana.de/</a:t>
            </a:r>
            <a:r>
              <a:rPr lang="de-DE" sz="4600" cap="all" dirty="0" err="1" smtClean="0"/>
              <a:t>intranet</a:t>
            </a:r>
            <a:r>
              <a:rPr lang="de-DE" sz="4600" cap="all" dirty="0" smtClean="0"/>
              <a:t>:</a:t>
            </a:r>
            <a:endParaRPr lang="de-DE" sz="1400" dirty="0" smtClean="0"/>
          </a:p>
          <a:p>
            <a:endParaRPr lang="de-DE" sz="1400" dirty="0"/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1976078" y="2152996"/>
            <a:ext cx="991412" cy="5653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3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9"/>
            <a:ext cx="10922000" cy="806586"/>
          </a:xfrm>
        </p:spPr>
        <p:txBody>
          <a:bodyPr/>
          <a:lstStyle/>
          <a:p>
            <a:r>
              <a:rPr lang="de-DE" dirty="0" smtClean="0"/>
              <a:t>Beurteilung 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</a:t>
            </a:r>
            <a:r>
              <a:rPr lang="de-DE" dirty="0" err="1" smtClean="0"/>
              <a:t>arbeitsumgebung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776416"/>
            <a:ext cx="1076756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220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Licht </a:t>
            </a:r>
          </a:p>
          <a:p>
            <a:pPr lvl="0">
              <a:lnSpc>
                <a:spcPct val="100000"/>
              </a:lnSpc>
              <a:buSzTx/>
            </a:pPr>
            <a:endParaRPr lang="de-DE" altLang="de-DE" sz="2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SzTx/>
              <a:buFont typeface="Wingdings" panose="05000000000000000000" pitchFamily="2" charset="2"/>
              <a:buChar char="Ø"/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Gebäudemanagement sorgt für eine Grundbeleuchtungsstärke &gt; 500 lx an Bildschirmarbeitsplätzen durch Allgemeinbeleuchtung.</a:t>
            </a:r>
          </a:p>
          <a:p>
            <a:pPr marL="342900" lvl="0" indent="-342900">
              <a:lnSpc>
                <a:spcPct val="100000"/>
              </a:lnSpc>
              <a:buSzTx/>
              <a:buFont typeface="Wingdings" panose="05000000000000000000" pitchFamily="2" charset="2"/>
              <a:buChar char="Ø"/>
            </a:pPr>
            <a:r>
              <a:rPr lang="de-DE" altLang="de-DE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 Gebäudemanagement werden </a:t>
            </a: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der Einrichtung </a:t>
            </a:r>
            <a:r>
              <a:rPr lang="de-DE" altLang="de-DE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Defekte gemeldet. </a:t>
            </a:r>
          </a:p>
          <a:p>
            <a:pPr marL="342900" lvl="0" indent="-342900">
              <a:lnSpc>
                <a:spcPct val="100000"/>
              </a:lnSpc>
              <a:buSzTx/>
              <a:buFont typeface="Wingdings" panose="05000000000000000000" pitchFamily="2" charset="2"/>
              <a:buChar char="Ø"/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</a:t>
            </a:r>
            <a:r>
              <a:rPr lang="de-DE" altLang="de-DE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erhöhten </a:t>
            </a: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Sehanforderungen werden Arbeitsplatzleuchten benutzt.</a:t>
            </a:r>
          </a:p>
          <a:p>
            <a:pPr marL="342900" lvl="0" indent="-342900">
              <a:lnSpc>
                <a:spcPct val="100000"/>
              </a:lnSpc>
              <a:buSzTx/>
              <a:buFont typeface="Wingdings" panose="05000000000000000000" pitchFamily="2" charset="2"/>
              <a:buChar char="Ø"/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treten keine Blendungen oder Reflexionen auf:</a:t>
            </a: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SzTx/>
            </a:pPr>
            <a:r>
              <a:rPr lang="de-DE" altLang="de-DE" sz="1200" dirty="0">
                <a:latin typeface="Trade Gothic LT Std Cn" panose="00000506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de-DE" altLang="de-DE" sz="18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Blendschutz wird benutzt.</a:t>
            </a:r>
          </a:p>
          <a:p>
            <a:pPr marL="2171700" lvl="4" indent="0">
              <a:lnSpc>
                <a:spcPct val="100000"/>
              </a:lnSpc>
              <a:buSzTx/>
              <a:buNone/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Die Blickrichtung ist parallel zum Fenster.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98" y="3310852"/>
            <a:ext cx="1944753" cy="1356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216" y="4824662"/>
            <a:ext cx="1944753" cy="1365934"/>
          </a:xfrm>
          <a:prstGeom prst="rect">
            <a:avLst/>
          </a:prstGeom>
        </p:spPr>
      </p:pic>
      <p:pic>
        <p:nvPicPr>
          <p:cNvPr id="10" name="Picture 7" descr="C:\Users\seeba\Documents\Fotos\Blickrichtung parallel zum Fenster.jpg">
            <a:extLst>
              <a:ext uri="{FF2B5EF4-FFF2-40B4-BE49-F238E27FC236}">
                <a16:creationId xmlns:a16="http://schemas.microsoft.com/office/drawing/2014/main" id="{7F98EC8A-CD35-F44F-A1FC-243D0535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16" y="1776416"/>
            <a:ext cx="1941135" cy="14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3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9"/>
            <a:ext cx="10922000" cy="881042"/>
          </a:xfrm>
        </p:spPr>
        <p:txBody>
          <a:bodyPr/>
          <a:lstStyle/>
          <a:p>
            <a:r>
              <a:rPr lang="de-DE" dirty="0" smtClean="0"/>
              <a:t>Beurteilung </a:t>
            </a:r>
            <a:r>
              <a:rPr lang="de-DE" dirty="0"/>
              <a:t>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</a:t>
            </a:r>
            <a:r>
              <a:rPr lang="de-DE" dirty="0" err="1" smtClean="0"/>
              <a:t>arbeitsumgebung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731168"/>
            <a:ext cx="1076756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22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kumimoji="0" lang="de-DE" altLang="de-DE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Gebäudemanagement sorgt für eine Raumtemperatur &gt; 20°C und möglichst &lt; 26°C.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zu hoher Raumtemperatur an warmen Tage: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r>
              <a:rPr lang="de-DE" altLang="de-DE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Gleitzeitrahmen ausnutzen.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r>
              <a:rPr lang="de-DE" altLang="de-DE" sz="22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Räume nachts z. B. durch Öffnung von Kippfenstern lüften.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de-DE" altLang="de-DE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r>
              <a:rPr kumimoji="0" lang="de-DE" altLang="de-DE" sz="22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Lärm und ande</a:t>
            </a:r>
            <a:r>
              <a:rPr lang="de-DE" altLang="de-DE" sz="2200" cap="all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 Emissionen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endParaRPr lang="de-DE" altLang="de-DE" sz="22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kumimoji="0" lang="de-DE" altLang="de-DE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Beurteilungspegel ist &lt; 55 dB(A) (leises Gespräch).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Laser-Zentraldrucker werden nicht in Büroräumen betrieben.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Beim Tonerwechseln und anderen Arbeiten am Kopierer wird </a:t>
            </a:r>
            <a:r>
              <a:rPr kumimoji="0" lang="de-DE" altLang="de-DE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Staubbildung vermieden.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 Cn" panose="00000506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    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3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7783" y="673079"/>
            <a:ext cx="10922000" cy="875866"/>
          </a:xfrm>
        </p:spPr>
        <p:txBody>
          <a:bodyPr/>
          <a:lstStyle/>
          <a:p>
            <a:r>
              <a:rPr lang="de-DE" dirty="0"/>
              <a:t>Die Beurteilung von Belastungen und </a:t>
            </a:r>
            <a:r>
              <a:rPr lang="de-DE" dirty="0" err="1" smtClean="0"/>
              <a:t>gefährdungen</a:t>
            </a:r>
            <a:r>
              <a:rPr lang="de-DE" dirty="0" smtClean="0"/>
              <a:t> – </a:t>
            </a:r>
            <a:r>
              <a:rPr lang="de-DE" dirty="0" err="1" smtClean="0"/>
              <a:t>arbeitsumgebung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| </a:t>
            </a:r>
            <a:r>
              <a:rPr lang="de-DE" b="1" dirty="0"/>
              <a:t>ARBEITSSCHUTZ AN DER LEUPHANA </a:t>
            </a:r>
            <a:r>
              <a:rPr lang="de-DE" dirty="0"/>
              <a:t>| INFORMATIONSVERANSTALTUNG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557783" y="1696126"/>
            <a:ext cx="1076756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lang="de-DE" altLang="de-DE" sz="2200" cap="all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(Um-)Sturz</a:t>
            </a:r>
            <a:endParaRPr kumimoji="0" lang="de-DE" altLang="de-DE" sz="22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Leitungen und Kabel stellen keine Stolpergefahr dar.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Fluren und auf Treppen werden keine Gegenstände abgestellt.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Regale und Schränke sind an der Wand befestigt.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30463" algn="l"/>
              </a:tabLst>
            </a:pPr>
            <a:r>
              <a:rPr lang="de-DE" altLang="de-DE" sz="2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Leitern und Tritte werden jährlich geprüft und sind nicht beschädigt.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endParaRPr lang="de-DE" altLang="de-DE" sz="22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30463" algn="l"/>
              </a:tabLst>
            </a:pPr>
            <a:endParaRPr kumimoji="0" lang="de-DE" altLang="de-DE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 Cn" panose="00000506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     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70" y="2334338"/>
            <a:ext cx="3437979" cy="25784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4" y="4285384"/>
            <a:ext cx="2904482" cy="18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euphana2020">
      <a:dk1>
        <a:sysClr val="windowText" lastClr="000000"/>
      </a:dk1>
      <a:lt1>
        <a:sysClr val="window" lastClr="FFFFFF"/>
      </a:lt1>
      <a:dk2>
        <a:srgbClr val="80867B"/>
      </a:dk2>
      <a:lt2>
        <a:srgbClr val="C9D2D5"/>
      </a:lt2>
      <a:accent1>
        <a:srgbClr val="927B2D"/>
      </a:accent1>
      <a:accent2>
        <a:srgbClr val="8D8E3D"/>
      </a:accent2>
      <a:accent3>
        <a:srgbClr val="66787C"/>
      </a:accent3>
      <a:accent4>
        <a:srgbClr val="80867B"/>
      </a:accent4>
      <a:accent5>
        <a:srgbClr val="691633"/>
      </a:accent5>
      <a:accent6>
        <a:srgbClr val="C9D2D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-2020a.potx" id="{A0A64658-FE4E-45A1-B507-FE5923CFDD35}" vid="{B9E83A5E-B142-420D-9C12-8C74BE2D195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1255</Words>
  <Application>Microsoft Office PowerPoint</Application>
  <PresentationFormat>Breitbild</PresentationFormat>
  <Paragraphs>355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Wingdings</vt:lpstr>
      <vt:lpstr>Arial Narrow</vt:lpstr>
      <vt:lpstr>Times New Roman</vt:lpstr>
      <vt:lpstr>Trade Gothic LT Std Cn</vt:lpstr>
      <vt:lpstr>Symbol</vt:lpstr>
      <vt:lpstr>Office</vt:lpstr>
      <vt:lpstr>PowerPoint-Präsentation</vt:lpstr>
      <vt:lpstr>Informationsveranstaltung gefährdunsbeurteilung – AgendA:</vt:lpstr>
      <vt:lpstr>Das Formular zur Gefährdungsbeurteilung</vt:lpstr>
      <vt:lpstr>Das Formular zur Gefährdungsbeurteilung</vt:lpstr>
      <vt:lpstr>Das Formular zur Gefährdungsbeurteilung</vt:lpstr>
      <vt:lpstr>Wo finde ich informationen?</vt:lpstr>
      <vt:lpstr>Beurteilung von Belastungen und gefährdungen – arbeitsumgebung </vt:lpstr>
      <vt:lpstr>Beurteilung von Belastungen und gefährdungen – arbeitsumgebung </vt:lpstr>
      <vt:lpstr>Die Beurteilung von Belastungen und gefährdungen – arbeitsumgebung </vt:lpstr>
      <vt:lpstr>Die Beurteilung von Belastungen und gefährdungen – Flächen und räume </vt:lpstr>
      <vt:lpstr>Die Beurteilung von Belastungen und gefährdungen – arbeitsmittel </vt:lpstr>
      <vt:lpstr>Die Beurteilung von Belastungen und gefährdungen – Gestaltung des arbeitsplatzes</vt:lpstr>
      <vt:lpstr>Die Beurteilung von Belastungen und gefährdungen – gestaltung des arbeitsplatzes</vt:lpstr>
      <vt:lpstr>Die Beurteilung von Belastungen und gefährdungen – gestaltung des arbeitsplatzes</vt:lpstr>
      <vt:lpstr>Weitere aufgaben</vt:lpstr>
      <vt:lpstr>PowerPoint-Präsentation</vt:lpstr>
    </vt:vector>
  </TitlesOfParts>
  <Manager>Jens Stein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Kirsten Zierold</dc:creator>
  <cp:lastModifiedBy>Joerg Seeba</cp:lastModifiedBy>
  <cp:revision>145</cp:revision>
  <cp:lastPrinted>2022-01-31T10:30:42Z</cp:lastPrinted>
  <dcterms:created xsi:type="dcterms:W3CDTF">2021-11-30T12:09:05Z</dcterms:created>
  <dcterms:modified xsi:type="dcterms:W3CDTF">2022-02-03T07:51:35Z</dcterms:modified>
</cp:coreProperties>
</file>