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4"/>
  </p:notesMasterIdLst>
  <p:sldIdLst>
    <p:sldId id="256" r:id="rId2"/>
    <p:sldId id="338" r:id="rId3"/>
    <p:sldId id="271" r:id="rId4"/>
    <p:sldId id="315" r:id="rId5"/>
    <p:sldId id="339" r:id="rId6"/>
    <p:sldId id="340" r:id="rId7"/>
    <p:sldId id="341" r:id="rId8"/>
    <p:sldId id="342" r:id="rId9"/>
    <p:sldId id="343" r:id="rId10"/>
    <p:sldId id="314" r:id="rId11"/>
    <p:sldId id="291" r:id="rId12"/>
    <p:sldId id="317" r:id="rId13"/>
    <p:sldId id="318" r:id="rId14"/>
    <p:sldId id="290" r:id="rId15"/>
    <p:sldId id="328" r:id="rId16"/>
    <p:sldId id="292" r:id="rId17"/>
    <p:sldId id="293" r:id="rId18"/>
    <p:sldId id="344" r:id="rId19"/>
    <p:sldId id="301" r:id="rId20"/>
    <p:sldId id="321" r:id="rId21"/>
    <p:sldId id="323" r:id="rId22"/>
    <p:sldId id="307" r:id="rId23"/>
    <p:sldId id="294" r:id="rId24"/>
    <p:sldId id="324" r:id="rId25"/>
    <p:sldId id="325" r:id="rId26"/>
    <p:sldId id="326" r:id="rId27"/>
    <p:sldId id="329" r:id="rId28"/>
    <p:sldId id="330" r:id="rId29"/>
    <p:sldId id="331" r:id="rId30"/>
    <p:sldId id="287" r:id="rId31"/>
    <p:sldId id="345" r:id="rId32"/>
    <p:sldId id="351" r:id="rId33"/>
    <p:sldId id="352" r:id="rId34"/>
    <p:sldId id="353" r:id="rId35"/>
    <p:sldId id="354" r:id="rId36"/>
    <p:sldId id="355" r:id="rId37"/>
    <p:sldId id="356" r:id="rId38"/>
    <p:sldId id="357" r:id="rId39"/>
    <p:sldId id="358" r:id="rId40"/>
    <p:sldId id="359" r:id="rId41"/>
    <p:sldId id="349" r:id="rId42"/>
    <p:sldId id="350" r:id="rId43"/>
  </p:sldIdLst>
  <p:sldSz cx="10691813" cy="7559675"/>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4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 Drube" initials="CD" lastIdx="1" clrIdx="0">
    <p:extLst>
      <p:ext uri="{19B8F6BF-5375-455C-9EA6-DF929625EA0E}">
        <p15:presenceInfo xmlns:p15="http://schemas.microsoft.com/office/powerpoint/2012/main" userId="S::carolin.drube@ms.leuphana.de::1b74724a-2ead-4992-9458-a1ab327074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4660"/>
  </p:normalViewPr>
  <p:slideViewPr>
    <p:cSldViewPr snapToGrid="0">
      <p:cViewPr varScale="1">
        <p:scale>
          <a:sx n="116" d="100"/>
          <a:sy n="116" d="100"/>
        </p:scale>
        <p:origin x="918" y="108"/>
      </p:cViewPr>
      <p:guideLst>
        <p:guide orient="horz" pos="2381"/>
        <p:guide pos="3345"/>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713CFA92-CD38-4016-B5A7-D13399E15027}" type="datetimeFigureOut">
              <a:rPr lang="de-DE" smtClean="0"/>
              <a:t>19.05.2023</a:t>
            </a:fld>
            <a:endParaRPr lang="de-DE"/>
          </a:p>
        </p:txBody>
      </p:sp>
      <p:sp>
        <p:nvSpPr>
          <p:cNvPr id="4" name="Folienbildplatzhalter 3"/>
          <p:cNvSpPr>
            <a:spLocks noGrp="1" noRot="1" noChangeAspect="1"/>
          </p:cNvSpPr>
          <p:nvPr>
            <p:ph type="sldImg" idx="2"/>
          </p:nvPr>
        </p:nvSpPr>
        <p:spPr>
          <a:xfrm>
            <a:off x="1042988" y="1233488"/>
            <a:ext cx="4711700" cy="333216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A3473FA4-F62C-4B70-B590-6DBBD7FE04B0}" type="slidenum">
              <a:rPr lang="de-DE" smtClean="0"/>
              <a:t>‹Nr.›</a:t>
            </a:fld>
            <a:endParaRPr lang="de-DE"/>
          </a:p>
        </p:txBody>
      </p:sp>
    </p:spTree>
    <p:extLst>
      <p:ext uri="{BB962C8B-B14F-4D97-AF65-F5344CB8AC3E}">
        <p14:creationId xmlns:p14="http://schemas.microsoft.com/office/powerpoint/2010/main" val="330190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4" name="Foliennummernplatzhalter 4">
            <a:extLst>
              <a:ext uri="{FF2B5EF4-FFF2-40B4-BE49-F238E27FC236}">
                <a16:creationId xmlns:a16="http://schemas.microsoft.com/office/drawing/2014/main" id="{54334FC0-6427-914B-A551-A229905DD0AE}"/>
              </a:ext>
            </a:extLst>
          </p:cNvPr>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5" name="Fußzeilenplatzhalter 4">
            <a:extLst>
              <a:ext uri="{FF2B5EF4-FFF2-40B4-BE49-F238E27FC236}">
                <a16:creationId xmlns:a16="http://schemas.microsoft.com/office/drawing/2014/main" id="{5D244D4E-5525-6C49-8B32-F91CE98A9684}"/>
              </a:ext>
            </a:extLst>
          </p:cNvPr>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Tree>
    <p:extLst>
      <p:ext uri="{BB962C8B-B14F-4D97-AF65-F5344CB8AC3E}">
        <p14:creationId xmlns:p14="http://schemas.microsoft.com/office/powerpoint/2010/main" val="393823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Nur Fußzeile">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0917" y="6942372"/>
            <a:ext cx="202050" cy="273892"/>
          </a:xfrm>
          <a:prstGeom prst="rect">
            <a:avLst/>
          </a:prstGeom>
        </p:spPr>
      </p:pic>
      <p:sp>
        <p:nvSpPr>
          <p:cNvPr id="8" name="Foliennummernplatzhalter 4">
            <a:extLst>
              <a:ext uri="{FF2B5EF4-FFF2-40B4-BE49-F238E27FC236}">
                <a16:creationId xmlns:a16="http://schemas.microsoft.com/office/drawing/2014/main" id="{7F667B08-51D8-F042-B20B-6CB86C9212FB}"/>
              </a:ext>
            </a:extLst>
          </p:cNvPr>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9" name="Fußzeilenplatzhalter 4">
            <a:extLst>
              <a:ext uri="{FF2B5EF4-FFF2-40B4-BE49-F238E27FC236}">
                <a16:creationId xmlns:a16="http://schemas.microsoft.com/office/drawing/2014/main" id="{D8F0EA6D-952B-1C41-AAAC-0A3134661AE7}"/>
              </a:ext>
            </a:extLst>
          </p:cNvPr>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Tree>
    <p:extLst>
      <p:ext uri="{BB962C8B-B14F-4D97-AF65-F5344CB8AC3E}">
        <p14:creationId xmlns:p14="http://schemas.microsoft.com/office/powerpoint/2010/main" val="61847920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Spalten Text">
    <p:spTree>
      <p:nvGrpSpPr>
        <p:cNvPr id="1" name=""/>
        <p:cNvGrpSpPr/>
        <p:nvPr/>
      </p:nvGrpSpPr>
      <p:grpSpPr>
        <a:xfrm>
          <a:off x="0" y="0"/>
          <a:ext cx="0" cy="0"/>
          <a:chOff x="0" y="0"/>
          <a:chExt cx="0" cy="0"/>
        </a:xfrm>
      </p:grpSpPr>
      <p:sp>
        <p:nvSpPr>
          <p:cNvPr id="7" name="Textplatzhalter 15"/>
          <p:cNvSpPr>
            <a:spLocks noGrp="1"/>
          </p:cNvSpPr>
          <p:nvPr>
            <p:ph type="body" sz="quarter" idx="11"/>
          </p:nvPr>
        </p:nvSpPr>
        <p:spPr>
          <a:xfrm>
            <a:off x="706225" y="1931698"/>
            <a:ext cx="4252274" cy="3817598"/>
          </a:xfrm>
        </p:spPr>
        <p:txBody>
          <a:bodyPr lIns="0" tIns="0" rIns="0" bIns="0"/>
          <a:lstStyle>
            <a:lvl1pPr marL="0" indent="0">
              <a:buNone/>
              <a:defRPr lang="de-DE" sz="1600" kern="1200" dirty="0" smtClean="0">
                <a:solidFill>
                  <a:schemeClr val="tx1"/>
                </a:solidFill>
                <a:latin typeface="Arial Narrow" panose="020B0606020202030204" pitchFamily="34" charset="0"/>
                <a:ea typeface="+mn-ea"/>
                <a:cs typeface="+mn-cs"/>
              </a:defRPr>
            </a:lvl1pPr>
            <a:lvl2pPr marL="536575" indent="-273050">
              <a:defRPr/>
            </a:lvl2pPr>
            <a:lvl3pPr marL="811213" indent="-274638">
              <a:defRPr/>
            </a:lvl3pPr>
            <a:lvl4pPr marL="1074738" indent="-263525">
              <a:defRPr/>
            </a:lvl4pPr>
            <a:lvl5pPr marL="1347788" indent="-27305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Foliennummernplatzhalter 4"/>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13" name="Titelplatzhalter 1"/>
          <p:cNvSpPr>
            <a:spLocks noGrp="1"/>
          </p:cNvSpPr>
          <p:nvPr>
            <p:ph type="title" hasCustomPrompt="1"/>
          </p:nvPr>
        </p:nvSpPr>
        <p:spPr>
          <a:xfrm>
            <a:off x="706225" y="461767"/>
            <a:ext cx="9305041" cy="1216204"/>
          </a:xfrm>
          <a:prstGeom prst="rect">
            <a:avLst/>
          </a:prstGeom>
        </p:spPr>
        <p:txBody>
          <a:bodyPr vert="horz" lIns="0" tIns="0" rIns="0" bIns="0" rtlCol="0" anchor="t">
            <a:normAutofit/>
          </a:bodyPr>
          <a:lstStyle>
            <a:lvl1pPr>
              <a:defRPr sz="2400"/>
            </a:lvl1pPr>
          </a:lstStyle>
          <a:p>
            <a:r>
              <a:rPr lang="de-DE" dirty="0"/>
              <a:t>Überschrift durch klicken bearbeiten</a:t>
            </a:r>
          </a:p>
        </p:txBody>
      </p:sp>
      <p:sp>
        <p:nvSpPr>
          <p:cNvPr id="14" name="Textplatzhalter 15"/>
          <p:cNvSpPr>
            <a:spLocks noGrp="1"/>
          </p:cNvSpPr>
          <p:nvPr>
            <p:ph type="body" sz="quarter" idx="13"/>
          </p:nvPr>
        </p:nvSpPr>
        <p:spPr>
          <a:xfrm>
            <a:off x="5758992" y="1931698"/>
            <a:ext cx="4252274" cy="3817598"/>
          </a:xfrm>
        </p:spPr>
        <p:txBody>
          <a:bodyPr lIns="0" tIns="0" rIns="0" bIns="0"/>
          <a:lstStyle>
            <a:lvl1pPr marL="0" indent="0">
              <a:buNone/>
              <a:defRPr lang="de-DE" sz="1600" kern="1200" dirty="0" smtClean="0">
                <a:solidFill>
                  <a:schemeClr val="tx1"/>
                </a:solidFill>
                <a:latin typeface="Arial Narrow" panose="020B0606020202030204" pitchFamily="34" charset="0"/>
                <a:ea typeface="+mn-ea"/>
                <a:cs typeface="+mn-cs"/>
              </a:defRPr>
            </a:lvl1pPr>
            <a:lvl2pPr marL="536575" indent="-273050">
              <a:defRPr/>
            </a:lvl2pPr>
            <a:lvl3pPr marL="811213" indent="-274638">
              <a:defRPr/>
            </a:lvl3pPr>
            <a:lvl4pPr marL="1074738" indent="-263525">
              <a:defRPr/>
            </a:lvl4pPr>
            <a:lvl5pPr marL="1347788" indent="-27305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9" name="bildmarke schar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3391" y="6996261"/>
            <a:ext cx="198000" cy="198000"/>
          </a:xfrm>
          <a:prstGeom prst="rect">
            <a:avLst/>
          </a:prstGeom>
        </p:spPr>
      </p:pic>
      <p:sp>
        <p:nvSpPr>
          <p:cNvPr id="15" name="Fußzeilenplatzhalter 4">
            <a:extLst>
              <a:ext uri="{FF2B5EF4-FFF2-40B4-BE49-F238E27FC236}">
                <a16:creationId xmlns:a16="http://schemas.microsoft.com/office/drawing/2014/main" id="{C449C0FD-9274-CA43-89C5-913647CE4138}"/>
              </a:ext>
            </a:extLst>
          </p:cNvPr>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Tree>
    <p:extLst>
      <p:ext uri="{BB962C8B-B14F-4D97-AF65-F5344CB8AC3E}">
        <p14:creationId xmlns:p14="http://schemas.microsoft.com/office/powerpoint/2010/main" val="295348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und Medien">
    <p:spTree>
      <p:nvGrpSpPr>
        <p:cNvPr id="1" name=""/>
        <p:cNvGrpSpPr/>
        <p:nvPr/>
      </p:nvGrpSpPr>
      <p:grpSpPr>
        <a:xfrm>
          <a:off x="0" y="0"/>
          <a:ext cx="0" cy="0"/>
          <a:chOff x="0" y="0"/>
          <a:chExt cx="0" cy="0"/>
        </a:xfrm>
      </p:grpSpPr>
      <p:sp>
        <p:nvSpPr>
          <p:cNvPr id="6" name="Textplatzhalter 15"/>
          <p:cNvSpPr>
            <a:spLocks noGrp="1"/>
          </p:cNvSpPr>
          <p:nvPr>
            <p:ph type="body" sz="quarter" idx="13"/>
          </p:nvPr>
        </p:nvSpPr>
        <p:spPr>
          <a:xfrm>
            <a:off x="706225" y="1931698"/>
            <a:ext cx="4252274" cy="3817598"/>
          </a:xfrm>
        </p:spPr>
        <p:txBody>
          <a:bodyPr lIns="0" tIns="0" rIns="0" bIns="0"/>
          <a:lstStyle>
            <a:lvl1pPr marL="0" indent="0">
              <a:buNone/>
              <a:defRPr lang="de-DE" sz="1600" kern="1200" dirty="0" smtClean="0">
                <a:solidFill>
                  <a:schemeClr val="tx1"/>
                </a:solidFill>
                <a:latin typeface="Arial Narrow" panose="020B0606020202030204" pitchFamily="34" charset="0"/>
                <a:ea typeface="+mn-ea"/>
                <a:cs typeface="+mn-cs"/>
              </a:defRPr>
            </a:lvl1pPr>
            <a:lvl2pPr marL="536575" indent="-273050">
              <a:defRPr/>
            </a:lvl2pPr>
            <a:lvl3pPr marL="811213" indent="-274638">
              <a:defRPr/>
            </a:lvl3pPr>
            <a:lvl4pPr marL="1074738" indent="-263525">
              <a:defRPr/>
            </a:lvl4pPr>
            <a:lvl5pPr marL="1347788" indent="-27305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itelplatzhalter 1"/>
          <p:cNvSpPr>
            <a:spLocks noGrp="1"/>
          </p:cNvSpPr>
          <p:nvPr>
            <p:ph type="title" hasCustomPrompt="1"/>
          </p:nvPr>
        </p:nvSpPr>
        <p:spPr>
          <a:xfrm>
            <a:off x="706225" y="461767"/>
            <a:ext cx="9305041" cy="1216204"/>
          </a:xfrm>
          <a:prstGeom prst="rect">
            <a:avLst/>
          </a:prstGeom>
        </p:spPr>
        <p:txBody>
          <a:bodyPr vert="horz" lIns="0" tIns="0" rIns="0" bIns="0" rtlCol="0" anchor="t">
            <a:normAutofit/>
          </a:bodyPr>
          <a:lstStyle>
            <a:lvl1pPr>
              <a:defRPr sz="2400"/>
            </a:lvl1pPr>
          </a:lstStyle>
          <a:p>
            <a:r>
              <a:rPr lang="de-DE" dirty="0"/>
              <a:t>Überschrift durch klicken bearbeiten</a:t>
            </a:r>
          </a:p>
        </p:txBody>
      </p:sp>
      <p:sp>
        <p:nvSpPr>
          <p:cNvPr id="9" name="Foliennummernplatzhalter 4"/>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10" name="Fußzeilenplatzhalter 4"/>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
        <p:nvSpPr>
          <p:cNvPr id="11" name="Inhaltsplatzhalter 12"/>
          <p:cNvSpPr>
            <a:spLocks noGrp="1"/>
          </p:cNvSpPr>
          <p:nvPr>
            <p:ph sz="quarter" idx="14" hasCustomPrompt="1"/>
          </p:nvPr>
        </p:nvSpPr>
        <p:spPr>
          <a:xfrm>
            <a:off x="5753100" y="1931698"/>
            <a:ext cx="4258166" cy="2982841"/>
          </a:xfrm>
        </p:spPr>
        <p:txBody>
          <a:bodyPr lIns="0" tIns="0" rIns="0" bIns="0"/>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Klicken Sie zum Einfügen eines Bildes oder einer Grafik bitte auf ein Symbol</a:t>
            </a:r>
          </a:p>
        </p:txBody>
      </p:sp>
      <p:sp>
        <p:nvSpPr>
          <p:cNvPr id="13" name="Textplatzhalter 3"/>
          <p:cNvSpPr>
            <a:spLocks noGrp="1"/>
          </p:cNvSpPr>
          <p:nvPr>
            <p:ph type="body" sz="quarter" idx="16" hasCustomPrompt="1"/>
          </p:nvPr>
        </p:nvSpPr>
        <p:spPr>
          <a:xfrm>
            <a:off x="5743575" y="5009259"/>
            <a:ext cx="4267691" cy="622060"/>
          </a:xfrm>
        </p:spPr>
        <p:txBody>
          <a:bodyPr lIns="0" tIns="0" rIns="0" bIns="0">
            <a:noAutofit/>
          </a:bodyPr>
          <a:lstStyle>
            <a:lvl1pPr marL="0" indent="0">
              <a:buNone/>
              <a:defRPr sz="12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r>
              <a:rPr lang="de-DE" sz="1600" dirty="0">
                <a:solidFill>
                  <a:srgbClr val="949B8F"/>
                </a:solidFill>
                <a:latin typeface="Arial" panose="020B0604020202020204" pitchFamily="34" charset="0"/>
                <a:cs typeface="Arial" panose="020B0604020202020204" pitchFamily="34" charset="0"/>
              </a:rPr>
              <a:t>Bildunterschrift</a:t>
            </a:r>
            <a:endParaRPr lang="de-DE" dirty="0"/>
          </a:p>
        </p:txBody>
      </p:sp>
      <p:pic>
        <p:nvPicPr>
          <p:cNvPr id="12" name="bildmarke schar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3391" y="6996261"/>
            <a:ext cx="198000" cy="198000"/>
          </a:xfrm>
          <a:prstGeom prst="rect">
            <a:avLst/>
          </a:prstGeom>
        </p:spPr>
      </p:pic>
    </p:spTree>
    <p:extLst>
      <p:ext uri="{BB962C8B-B14F-4D97-AF65-F5344CB8AC3E}">
        <p14:creationId xmlns:p14="http://schemas.microsoft.com/office/powerpoint/2010/main" val="153863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Zwei Medien">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706225" y="461767"/>
            <a:ext cx="9305041" cy="1216204"/>
          </a:xfrm>
          <a:prstGeom prst="rect">
            <a:avLst/>
          </a:prstGeom>
        </p:spPr>
        <p:txBody>
          <a:bodyPr vert="horz" lIns="0" tIns="0" rIns="0" bIns="0" rtlCol="0" anchor="t">
            <a:normAutofit/>
          </a:bodyPr>
          <a:lstStyle>
            <a:lvl1pPr>
              <a:defRPr sz="2400"/>
            </a:lvl1pPr>
          </a:lstStyle>
          <a:p>
            <a:r>
              <a:rPr lang="de-DE" dirty="0"/>
              <a:t>Überschrift durch klicken bearbeiten</a:t>
            </a:r>
          </a:p>
        </p:txBody>
      </p:sp>
      <p:sp>
        <p:nvSpPr>
          <p:cNvPr id="11" name="Inhaltsplatzhalter 12"/>
          <p:cNvSpPr>
            <a:spLocks noGrp="1"/>
          </p:cNvSpPr>
          <p:nvPr>
            <p:ph sz="quarter" idx="14" hasCustomPrompt="1"/>
          </p:nvPr>
        </p:nvSpPr>
        <p:spPr>
          <a:xfrm>
            <a:off x="0" y="1965293"/>
            <a:ext cx="5295900" cy="2953921"/>
          </a:xfrm>
        </p:spPr>
        <p:txBody>
          <a:bodyPr lIns="0" tIns="0" rIns="0" bIns="0"/>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Klicken Sie zum Einfügen eines Bildes oder einer Grafik bitte auf ein Symbol</a:t>
            </a:r>
          </a:p>
        </p:txBody>
      </p:sp>
      <p:sp>
        <p:nvSpPr>
          <p:cNvPr id="13" name="Textplatzhalter 3"/>
          <p:cNvSpPr>
            <a:spLocks noGrp="1"/>
          </p:cNvSpPr>
          <p:nvPr>
            <p:ph type="body" sz="quarter" idx="16" hasCustomPrompt="1"/>
          </p:nvPr>
        </p:nvSpPr>
        <p:spPr>
          <a:xfrm>
            <a:off x="706225" y="5042122"/>
            <a:ext cx="4589675" cy="752019"/>
          </a:xfrm>
        </p:spPr>
        <p:txBody>
          <a:bodyPr lIns="0" tIns="0" rIns="0" bIns="0">
            <a:noAutofit/>
          </a:bodyPr>
          <a:lstStyle>
            <a:lvl1pPr marL="0" indent="0">
              <a:buNone/>
              <a:defRPr sz="12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r>
              <a:rPr lang="de-DE" sz="1600" dirty="0">
                <a:solidFill>
                  <a:srgbClr val="949B8F"/>
                </a:solidFill>
                <a:latin typeface="Arial" panose="020B0604020202020204" pitchFamily="34" charset="0"/>
                <a:cs typeface="Arial" panose="020B0604020202020204" pitchFamily="34" charset="0"/>
              </a:rPr>
              <a:t>Bildunterschrift</a:t>
            </a:r>
            <a:endParaRPr lang="de-DE" dirty="0"/>
          </a:p>
        </p:txBody>
      </p:sp>
      <p:sp>
        <p:nvSpPr>
          <p:cNvPr id="17" name="Inhaltsplatzhalter 12"/>
          <p:cNvSpPr>
            <a:spLocks noGrp="1"/>
          </p:cNvSpPr>
          <p:nvPr>
            <p:ph sz="quarter" idx="19" hasCustomPrompt="1"/>
          </p:nvPr>
        </p:nvSpPr>
        <p:spPr>
          <a:xfrm>
            <a:off x="5395913" y="1965293"/>
            <a:ext cx="5295900" cy="2953921"/>
          </a:xfrm>
        </p:spPr>
        <p:txBody>
          <a:bodyPr lIns="0" tIns="0" rIns="0" bIns="0"/>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Klicken Sie zum Einfügen eines Bildes oder einer Grafik bitte auf ein Symbol</a:t>
            </a:r>
          </a:p>
        </p:txBody>
      </p:sp>
      <p:sp>
        <p:nvSpPr>
          <p:cNvPr id="18" name="Textplatzhalter 3"/>
          <p:cNvSpPr>
            <a:spLocks noGrp="1"/>
          </p:cNvSpPr>
          <p:nvPr>
            <p:ph type="body" sz="quarter" idx="20" hasCustomPrompt="1"/>
          </p:nvPr>
        </p:nvSpPr>
        <p:spPr>
          <a:xfrm>
            <a:off x="5395913" y="5042121"/>
            <a:ext cx="4589675" cy="752019"/>
          </a:xfrm>
        </p:spPr>
        <p:txBody>
          <a:bodyPr lIns="0" tIns="0" rIns="0" bIns="0">
            <a:noAutofit/>
          </a:bodyPr>
          <a:lstStyle>
            <a:lvl1pPr marL="0" indent="0">
              <a:buNone/>
              <a:defRPr sz="12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r>
              <a:rPr lang="de-DE" sz="1600" dirty="0">
                <a:solidFill>
                  <a:srgbClr val="949B8F"/>
                </a:solidFill>
                <a:latin typeface="Arial" panose="020B0604020202020204" pitchFamily="34" charset="0"/>
                <a:cs typeface="Arial" panose="020B0604020202020204" pitchFamily="34" charset="0"/>
              </a:rPr>
              <a:t>Bildunterschrift</a:t>
            </a:r>
            <a:endParaRPr lang="de-DE" dirty="0"/>
          </a:p>
        </p:txBody>
      </p:sp>
      <p:pic>
        <p:nvPicPr>
          <p:cNvPr id="14" name="bildmarke schar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3391" y="6996261"/>
            <a:ext cx="198000" cy="198000"/>
          </a:xfrm>
          <a:prstGeom prst="rect">
            <a:avLst/>
          </a:prstGeom>
        </p:spPr>
      </p:pic>
      <p:sp>
        <p:nvSpPr>
          <p:cNvPr id="12" name="Foliennummernplatzhalter 4">
            <a:extLst>
              <a:ext uri="{FF2B5EF4-FFF2-40B4-BE49-F238E27FC236}">
                <a16:creationId xmlns:a16="http://schemas.microsoft.com/office/drawing/2014/main" id="{9E32F462-D680-4B44-8165-23FE4542B7DD}"/>
              </a:ext>
            </a:extLst>
          </p:cNvPr>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15" name="Fußzeilenplatzhalter 4">
            <a:extLst>
              <a:ext uri="{FF2B5EF4-FFF2-40B4-BE49-F238E27FC236}">
                <a16:creationId xmlns:a16="http://schemas.microsoft.com/office/drawing/2014/main" id="{E352C1EC-B4AE-164E-B127-7C7441D44B47}"/>
              </a:ext>
            </a:extLst>
          </p:cNvPr>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Tree>
    <p:extLst>
      <p:ext uri="{BB962C8B-B14F-4D97-AF65-F5344CB8AC3E}">
        <p14:creationId xmlns:p14="http://schemas.microsoft.com/office/powerpoint/2010/main" val="50327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smtClean="0"/>
              <a:t>&lt;Titel&gt;</a:t>
            </a:r>
            <a:endParaRPr lang="de-DE" dirty="0"/>
          </a:p>
        </p:txBody>
      </p:sp>
      <p:sp>
        <p:nvSpPr>
          <p:cNvPr id="3" name="Foliennummernplatzhalter 2"/>
          <p:cNvSpPr>
            <a:spLocks noGrp="1"/>
          </p:cNvSpPr>
          <p:nvPr>
            <p:ph type="sldNum" sz="quarter" idx="10"/>
          </p:nvPr>
        </p:nvSpPr>
        <p:spPr/>
        <p:txBody>
          <a:bodyPr/>
          <a:lstStyle/>
          <a:p>
            <a:fld id="{FBFABFFE-90DD-440B-AC35-B7B4159FFB71}" type="slidenum">
              <a:rPr lang="de-DE" smtClean="0"/>
              <a:pPr/>
              <a:t>‹Nr.›</a:t>
            </a:fld>
            <a:endParaRPr lang="de-DE" dirty="0"/>
          </a:p>
        </p:txBody>
      </p:sp>
      <p:sp>
        <p:nvSpPr>
          <p:cNvPr id="4" name="Fußzeilenplatzhalter 3"/>
          <p:cNvSpPr>
            <a:spLocks noGrp="1"/>
          </p:cNvSpPr>
          <p:nvPr>
            <p:ph type="ftr" sz="quarter" idx="11"/>
          </p:nvPr>
        </p:nvSpPr>
        <p:spPr/>
        <p:txBody>
          <a:bodyPr/>
          <a:lstStyle/>
          <a:p>
            <a:pPr>
              <a:defRPr/>
            </a:pPr>
            <a:r>
              <a:rPr lang="de-DE" dirty="0" smtClean="0"/>
              <a:t>TITEL DER PRÄSENTATION / Name der Autorin/des Autors</a:t>
            </a:r>
            <a:endParaRPr lang="de-DE" cap="none" dirty="0"/>
          </a:p>
        </p:txBody>
      </p:sp>
      <p:sp>
        <p:nvSpPr>
          <p:cNvPr id="5" name="Datumsplatzhalter 4"/>
          <p:cNvSpPr>
            <a:spLocks noGrp="1"/>
          </p:cNvSpPr>
          <p:nvPr>
            <p:ph type="dt" sz="half" idx="12"/>
          </p:nvPr>
        </p:nvSpPr>
        <p:spPr/>
        <p:txBody>
          <a:bodyPr/>
          <a:lstStyle/>
          <a:p>
            <a:fld id="{81B64C01-70D9-483D-9D35-B6DC569065F5}" type="datetime1">
              <a:rPr lang="de-DE" smtClean="0"/>
              <a:t>19.05.2023</a:t>
            </a:fld>
            <a:endParaRPr lang="de-DE" dirty="0"/>
          </a:p>
        </p:txBody>
      </p:sp>
      <p:sp>
        <p:nvSpPr>
          <p:cNvPr id="9" name="Textplatzhalter 8"/>
          <p:cNvSpPr>
            <a:spLocks noGrp="1"/>
          </p:cNvSpPr>
          <p:nvPr>
            <p:ph type="body" sz="quarter" idx="13" hasCustomPrompt="1"/>
          </p:nvPr>
        </p:nvSpPr>
        <p:spPr>
          <a:xfrm>
            <a:off x="593637" y="2267987"/>
            <a:ext cx="9504539" cy="4247333"/>
          </a:xfrm>
        </p:spPr>
        <p:txBody>
          <a:bodyPr/>
          <a:lstStyle>
            <a:lvl1pPr>
              <a:defRPr/>
            </a:lvl1pPr>
          </a:lstStyle>
          <a:p>
            <a:pPr lvl="0"/>
            <a:r>
              <a:rPr lang="de-DE" dirty="0" smtClean="0"/>
              <a:t>&lt;Text&gt;</a:t>
            </a:r>
            <a:endParaRPr lang="de-DE" dirty="0"/>
          </a:p>
        </p:txBody>
      </p:sp>
    </p:spTree>
    <p:extLst>
      <p:ext uri="{BB962C8B-B14F-4D97-AF65-F5344CB8AC3E}">
        <p14:creationId xmlns:p14="http://schemas.microsoft.com/office/powerpoint/2010/main" val="18040646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35062" y="402483"/>
            <a:ext cx="9221689" cy="1461188"/>
          </a:xfrm>
          <a:prstGeom prst="rect">
            <a:avLst/>
          </a:prstGeom>
        </p:spPr>
        <p:txBody>
          <a:bodyPr vert="horz" lIns="0" tIns="0" rIns="0" bIns="0" rtlCol="0" anchor="t">
            <a:normAutofit/>
          </a:bodyPr>
          <a:lstStyle/>
          <a:p>
            <a:r>
              <a:rPr lang="de-DE" dirty="0"/>
              <a:t>Titelmasterformat durch Klicken bearbeiten</a:t>
            </a:r>
          </a:p>
        </p:txBody>
      </p:sp>
      <p:sp>
        <p:nvSpPr>
          <p:cNvPr id="3" name="Textplatzhalter 2"/>
          <p:cNvSpPr>
            <a:spLocks noGrp="1"/>
          </p:cNvSpPr>
          <p:nvPr>
            <p:ph type="body" idx="1"/>
          </p:nvPr>
        </p:nvSpPr>
        <p:spPr>
          <a:xfrm>
            <a:off x="735062" y="2012414"/>
            <a:ext cx="9221689" cy="4796544"/>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403">
                <a:solidFill>
                  <a:schemeClr val="tx1"/>
                </a:solidFill>
                <a:latin typeface="Arial" panose="020B0604020202020204" pitchFamily="34" charset="0"/>
                <a:cs typeface="Arial" panose="020B0604020202020204" pitchFamily="34" charset="0"/>
              </a:defRPr>
            </a:lvl1pPr>
          </a:lstStyle>
          <a:p>
            <a:endParaRPr lang="de-DE" dirty="0"/>
          </a:p>
        </p:txBody>
      </p:sp>
      <p:sp>
        <p:nvSpPr>
          <p:cNvPr id="5" name="Fußzeilenplatzhalter 4"/>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lang="de-DE" sz="1403">
                <a:latin typeface="Arial" panose="020B0604020202020204" pitchFamily="34" charset="0"/>
                <a:cs typeface="Arial" panose="020B0604020202020204" pitchFamily="34" charset="0"/>
              </a:defRPr>
            </a:lvl1pPr>
          </a:lstStyle>
          <a:p>
            <a:r>
              <a:rPr lang="de-DE"/>
              <a:t>| TITEL DER PRÄSENTATION | NAME AUTOR*IN</a:t>
            </a:r>
          </a:p>
        </p:txBody>
      </p:sp>
      <p:sp>
        <p:nvSpPr>
          <p:cNvPr id="6" name="Foliennummernplatzhalter 5"/>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lang="de-DE" sz="1403" smtClean="0">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7" name="Rechteck 6"/>
          <p:cNvSpPr/>
          <p:nvPr/>
        </p:nvSpPr>
        <p:spPr>
          <a:xfrm>
            <a:off x="-1" y="-1"/>
            <a:ext cx="10691814" cy="755967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79"/>
          </a:p>
        </p:txBody>
      </p:sp>
      <p:sp>
        <p:nvSpPr>
          <p:cNvPr id="8" name="Rechteck 7"/>
          <p:cNvSpPr/>
          <p:nvPr userDrawn="1"/>
        </p:nvSpPr>
        <p:spPr>
          <a:xfrm>
            <a:off x="-1" y="-1"/>
            <a:ext cx="10691813" cy="755967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622343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95" r:id="rId3"/>
    <p:sldLayoutId id="2147483696" r:id="rId4"/>
    <p:sldLayoutId id="2147483698" r:id="rId5"/>
    <p:sldLayoutId id="2147483699" r:id="rId6"/>
  </p:sldLayoutIdLst>
  <p:hf hdr="0" dt="0"/>
  <p:txStyles>
    <p:titleStyle>
      <a:lvl1pPr algn="l" defTabSz="801929" rtl="0" eaLnBrk="1" latinLnBrk="0" hangingPunct="1">
        <a:lnSpc>
          <a:spcPct val="90000"/>
        </a:lnSpc>
        <a:spcBef>
          <a:spcPct val="0"/>
        </a:spcBef>
        <a:buNone/>
        <a:defRPr sz="2631" b="1" kern="1200" cap="all" baseline="0">
          <a:solidFill>
            <a:schemeClr val="tx1"/>
          </a:solidFill>
          <a:latin typeface="Arial" panose="020B0604020202020204" pitchFamily="34" charset="0"/>
          <a:ea typeface="+mj-ea"/>
          <a:cs typeface="Arial" panose="020B0604020202020204" pitchFamily="34" charset="0"/>
        </a:defRPr>
      </a:lvl1pPr>
    </p:titleStyle>
    <p:bodyStyle>
      <a:lvl1pPr marL="311861" indent="-311861" algn="l" defTabSz="801929" rtl="0" eaLnBrk="1" latinLnBrk="0" hangingPunct="1">
        <a:lnSpc>
          <a:spcPct val="90000"/>
        </a:lnSpc>
        <a:spcBef>
          <a:spcPts val="877"/>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1pPr>
      <a:lvl2pPr marL="712826" indent="-311861" algn="l" defTabSz="801929" rtl="0" eaLnBrk="1" latinLnBrk="0" hangingPunct="1">
        <a:lnSpc>
          <a:spcPct val="90000"/>
        </a:lnSpc>
        <a:spcBef>
          <a:spcPts val="439"/>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2pPr>
      <a:lvl3pPr marL="1102652" indent="-300723" algn="l" defTabSz="801929" rtl="0" eaLnBrk="1" latinLnBrk="0" hangingPunct="1">
        <a:lnSpc>
          <a:spcPct val="90000"/>
        </a:lnSpc>
        <a:spcBef>
          <a:spcPts val="439"/>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3pPr>
      <a:lvl4pPr marL="1492479" indent="-289585" algn="l" defTabSz="801929" rtl="0" eaLnBrk="1" latinLnBrk="0" hangingPunct="1">
        <a:lnSpc>
          <a:spcPct val="90000"/>
        </a:lnSpc>
        <a:spcBef>
          <a:spcPts val="439"/>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4pPr>
      <a:lvl5pPr marL="1893443" indent="-289585" algn="l" defTabSz="801929" rtl="0" eaLnBrk="1" latinLnBrk="0" hangingPunct="1">
        <a:lnSpc>
          <a:spcPct val="90000"/>
        </a:lnSpc>
        <a:spcBef>
          <a:spcPts val="439"/>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umwelt-online.de/regelwerk/index.htm" TargetMode="External"/><Relationship Id="rId2" Type="http://schemas.openxmlformats.org/officeDocument/2006/relationships/hyperlink" Target="https://www.leuphana.de/intranet/verwaltung/arbeitsschutz"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jpeg"/><Relationship Id="rId7" Type="http://schemas.openxmlformats.org/officeDocument/2006/relationships/image" Target="../media/image28.emf"/><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emf"/></Relationships>
</file>

<file path=ppt/slides/_rels/slide3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5.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1914557"/>
            <a:ext cx="10691813" cy="5626099"/>
          </a:xfrm>
          <a:prstGeom prst="rect">
            <a:avLst/>
          </a:prstGeom>
          <a:solidFill>
            <a:srgbClr val="88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p:cNvSpPr/>
          <p:nvPr/>
        </p:nvSpPr>
        <p:spPr>
          <a:xfrm>
            <a:off x="8177213" y="1852612"/>
            <a:ext cx="1842514" cy="90488"/>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167688" y="6207125"/>
            <a:ext cx="1842514"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3439" y="6519298"/>
            <a:ext cx="1411012" cy="491425"/>
          </a:xfrm>
          <a:prstGeom prst="rect">
            <a:avLst/>
          </a:prstGeom>
        </p:spPr>
      </p:pic>
      <p:sp>
        <p:nvSpPr>
          <p:cNvPr id="9" name="Textfeld 8"/>
          <p:cNvSpPr txBox="1"/>
          <p:nvPr/>
        </p:nvSpPr>
        <p:spPr>
          <a:xfrm>
            <a:off x="652702" y="470867"/>
            <a:ext cx="9301905" cy="1384995"/>
          </a:xfrm>
          <a:prstGeom prst="rect">
            <a:avLst/>
          </a:prstGeom>
          <a:noFill/>
        </p:spPr>
        <p:txBody>
          <a:bodyPr wrap="none" lIns="0" tIns="0" rIns="0" bIns="0" rtlCol="0">
            <a:spAutoFit/>
          </a:bodyPr>
          <a:lstStyle/>
          <a:p>
            <a:pPr>
              <a:lnSpc>
                <a:spcPts val="3600"/>
              </a:lnSpc>
            </a:pPr>
            <a:r>
              <a:rPr lang="de-DE" sz="3600" b="1" cap="all" dirty="0" smtClean="0">
                <a:latin typeface="Arial" panose="020B0604020202020204" pitchFamily="34" charset="0"/>
                <a:cs typeface="Arial" panose="020B0604020202020204" pitchFamily="34" charset="0"/>
              </a:rPr>
              <a:t>(MUSTER-)Sicherheitsunterweisung</a:t>
            </a:r>
            <a:endParaRPr lang="de-DE" sz="3600" b="1" cap="all" dirty="0">
              <a:latin typeface="Arial" panose="020B0604020202020204" pitchFamily="34" charset="0"/>
              <a:cs typeface="Arial" panose="020B0604020202020204" pitchFamily="34" charset="0"/>
            </a:endParaRPr>
          </a:p>
          <a:p>
            <a:pPr>
              <a:lnSpc>
                <a:spcPts val="3600"/>
              </a:lnSpc>
            </a:pPr>
            <a:r>
              <a:rPr lang="de-DE" sz="3600" cap="all" dirty="0" err="1" smtClean="0">
                <a:latin typeface="Arial" panose="020B0604020202020204" pitchFamily="34" charset="0"/>
                <a:cs typeface="Arial" panose="020B0604020202020204" pitchFamily="34" charset="0"/>
              </a:rPr>
              <a:t>tätigkeiten</a:t>
            </a:r>
            <a:r>
              <a:rPr lang="de-DE" sz="3600" cap="all" dirty="0" smtClean="0">
                <a:latin typeface="Arial" panose="020B0604020202020204" pitchFamily="34" charset="0"/>
                <a:cs typeface="Arial" panose="020B0604020202020204" pitchFamily="34" charset="0"/>
              </a:rPr>
              <a:t> </a:t>
            </a:r>
          </a:p>
          <a:p>
            <a:pPr>
              <a:lnSpc>
                <a:spcPts val="3600"/>
              </a:lnSpc>
            </a:pPr>
            <a:r>
              <a:rPr lang="de-DE" sz="3600" cap="all" dirty="0" smtClean="0">
                <a:latin typeface="Arial" panose="020B0604020202020204" pitchFamily="34" charset="0"/>
                <a:cs typeface="Arial" panose="020B0604020202020204" pitchFamily="34" charset="0"/>
              </a:rPr>
              <a:t>im </a:t>
            </a:r>
            <a:r>
              <a:rPr lang="de-DE" sz="3600" cap="all" dirty="0" err="1" smtClean="0">
                <a:latin typeface="Arial" panose="020B0604020202020204" pitchFamily="34" charset="0"/>
                <a:cs typeface="Arial" panose="020B0604020202020204" pitchFamily="34" charset="0"/>
              </a:rPr>
              <a:t>hausdienst</a:t>
            </a:r>
            <a:r>
              <a:rPr lang="de-DE" sz="3600" cap="all" dirty="0" smtClean="0">
                <a:latin typeface="Arial" panose="020B0604020202020204" pitchFamily="34" charset="0"/>
                <a:cs typeface="Arial" panose="020B0604020202020204" pitchFamily="34" charset="0"/>
              </a:rPr>
              <a:t> und im freien</a:t>
            </a:r>
            <a:endParaRPr lang="de-DE" sz="3600" cap="all" dirty="0">
              <a:latin typeface="Arial" panose="020B0604020202020204" pitchFamily="34" charset="0"/>
              <a:cs typeface="Arial" panose="020B0604020202020204" pitchFamily="34" charset="0"/>
            </a:endParaRPr>
          </a:p>
        </p:txBody>
      </p:sp>
      <p:sp>
        <p:nvSpPr>
          <p:cNvPr id="11" name="Textfeld 10"/>
          <p:cNvSpPr txBox="1"/>
          <p:nvPr/>
        </p:nvSpPr>
        <p:spPr>
          <a:xfrm>
            <a:off x="776526" y="6705149"/>
            <a:ext cx="6957418" cy="276999"/>
          </a:xfrm>
          <a:prstGeom prst="rect">
            <a:avLst/>
          </a:prstGeom>
          <a:noFill/>
        </p:spPr>
        <p:txBody>
          <a:bodyPr wrap="square" rtlCol="0">
            <a:spAutoFit/>
          </a:bodyPr>
          <a:lstStyle/>
          <a:p>
            <a:r>
              <a:rPr lang="de-DE" sz="1200" b="1" dirty="0">
                <a:solidFill>
                  <a:schemeClr val="bg1"/>
                </a:solidFill>
                <a:latin typeface="Arial" panose="020B0604020202020204" pitchFamily="34" charset="0"/>
                <a:cs typeface="Arial" panose="020B0604020202020204" pitchFamily="34" charset="0"/>
              </a:rPr>
              <a:t>Sicherheitsunterweisung </a:t>
            </a:r>
            <a:r>
              <a:rPr lang="de-DE" sz="1200" b="1" dirty="0" smtClean="0">
                <a:solidFill>
                  <a:schemeClr val="bg1"/>
                </a:solidFill>
                <a:latin typeface="Arial" panose="020B0604020202020204" pitchFamily="34" charset="0"/>
                <a:cs typeface="Arial" panose="020B0604020202020204" pitchFamily="34" charset="0"/>
              </a:rPr>
              <a:t>Tätigkeiten im Hausdienst und im Freien, Lüneburg, den … … ….</a:t>
            </a:r>
            <a:endParaRPr lang="de-DE" sz="1200" dirty="0">
              <a:solidFill>
                <a:schemeClr val="bg1"/>
              </a:solidFill>
              <a:latin typeface="Arial" panose="020B0604020202020204" pitchFamily="34" charset="0"/>
              <a:cs typeface="Arial" panose="020B0604020202020204" pitchFamily="34" charset="0"/>
            </a:endParaRPr>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027" y="6764935"/>
            <a:ext cx="144000" cy="134498"/>
          </a:xfrm>
          <a:prstGeom prst="rect">
            <a:avLst/>
          </a:prstGeom>
        </p:spPr>
      </p:pic>
    </p:spTree>
    <p:extLst>
      <p:ext uri="{BB962C8B-B14F-4D97-AF65-F5344CB8AC3E}">
        <p14:creationId xmlns:p14="http://schemas.microsoft.com/office/powerpoint/2010/main" val="38505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10</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4720" y="1608108"/>
            <a:ext cx="9442655" cy="3323987"/>
          </a:xfrm>
          <a:prstGeom prst="rect">
            <a:avLst/>
          </a:prstGeom>
          <a:noFill/>
        </p:spPr>
        <p:txBody>
          <a:bodyPr wrap="square" rtlCol="0">
            <a:spAutoFit/>
          </a:bodyPr>
          <a:lstStyle/>
          <a:p>
            <a:pPr defTabSz="801929">
              <a:lnSpc>
                <a:spcPct val="150000"/>
              </a:lnSpc>
              <a:buSzPct val="90000"/>
            </a:pPr>
            <a:r>
              <a:rPr lang="de-DE" sz="1600" b="1" cap="all" dirty="0" smtClean="0">
                <a:latin typeface="Arial Narrow" panose="020B0604020202020204" pitchFamily="34" charset="0"/>
                <a:cs typeface="Arial Narrow" panose="020B0604020202020204" pitchFamily="34" charset="0"/>
              </a:rPr>
              <a:t>Gefahrstoffe - </a:t>
            </a:r>
            <a:r>
              <a:rPr lang="de-DE" sz="1600" b="1" cap="all" dirty="0">
                <a:latin typeface="Arial Narrow" panose="020B0606020202030204" pitchFamily="34" charset="0"/>
              </a:rPr>
              <a:t>Gefährliche Eigenschaften und Aufnahmewege</a:t>
            </a:r>
          </a:p>
          <a:p>
            <a:pPr algn="just">
              <a:lnSpc>
                <a:spcPct val="150000"/>
              </a:lnSpc>
            </a:pPr>
            <a:endParaRPr lang="de-DE" sz="1200" dirty="0" smtClean="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Gefahrstoffe können über die Haut, die Schleimhaut, den Verdauungstrakt (Verschlucken) oder die Atmung in den Körper gelangen bzw. auf ihn einwirken und ihn dann unmittelbar (z. B. Vergiftungen, Verätzungen, Reizungen) schädigen oder Langzeitschäden (z. B. Krebs, Allergien, Chromosomenschädigungen) verursachen. </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Von Gefahrstoffen können weiter Brand- und Explosionsgefahren ausgehen. Zündquellen können offenes Feuer, Hitze, chemische Reaktionen (z. B. bei der Verbindung von brandfördernden und brennbaren Substanzen) oder mechanische Einwirkungen sein.  </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Gefahrstoffe können die Umwelt schädigen und dürfen daher nicht als Hausmüll oder mit dem Abwasser entsorgt werden.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5" y="663594"/>
            <a:ext cx="9305041" cy="1216204"/>
          </a:xfrm>
        </p:spPr>
        <p:txBody>
          <a:bodyPr/>
          <a:lstStyle/>
          <a:p>
            <a:pPr>
              <a:lnSpc>
                <a:spcPct val="100000"/>
              </a:lnSpc>
              <a:spcBef>
                <a:spcPts val="0"/>
              </a:spcBef>
            </a:pPr>
            <a:r>
              <a:rPr lang="de-DE" dirty="0" smtClean="0"/>
              <a:t>Gefahren für </a:t>
            </a:r>
            <a:r>
              <a:rPr lang="de-DE" dirty="0" err="1" smtClean="0"/>
              <a:t>mensch</a:t>
            </a:r>
            <a:r>
              <a:rPr lang="de-DE" dirty="0" smtClean="0"/>
              <a:t> und </a:t>
            </a:r>
            <a:r>
              <a:rPr lang="de-DE" dirty="0" err="1" smtClean="0"/>
              <a:t>umwelt</a:t>
            </a:r>
            <a:endParaRPr lang="de-DE" dirty="0"/>
          </a:p>
        </p:txBody>
      </p:sp>
    </p:spTree>
    <p:extLst>
      <p:ext uri="{BB962C8B-B14F-4D97-AF65-F5344CB8AC3E}">
        <p14:creationId xmlns:p14="http://schemas.microsoft.com/office/powerpoint/2010/main" val="175536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11</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6797" y="1682846"/>
            <a:ext cx="9442655" cy="4308872"/>
          </a:xfrm>
          <a:prstGeom prst="rect">
            <a:avLst/>
          </a:prstGeom>
          <a:noFill/>
        </p:spPr>
        <p:txBody>
          <a:bodyPr wrap="square" rtlCol="0">
            <a:spAutoFit/>
          </a:bodyPr>
          <a:lstStyle/>
          <a:p>
            <a:r>
              <a:rPr lang="de-DE" sz="1600" b="1" cap="all" dirty="0" smtClean="0">
                <a:latin typeface="Arial Narrow" panose="020B0606020202030204" pitchFamily="34" charset="0"/>
              </a:rPr>
              <a:t>Arbeitsmittel (Geräte</a:t>
            </a:r>
            <a:r>
              <a:rPr lang="de-DE" sz="1600" b="1" cap="all" dirty="0">
                <a:latin typeface="Arial Narrow" panose="020B0606020202030204" pitchFamily="34" charset="0"/>
              </a:rPr>
              <a:t>, Maschinen, Anlagen, </a:t>
            </a:r>
            <a:r>
              <a:rPr lang="de-DE" sz="1600" b="1" cap="all" dirty="0" smtClean="0">
                <a:latin typeface="Arial Narrow" panose="020B0606020202030204" pitchFamily="34" charset="0"/>
              </a:rPr>
              <a:t>Werkzeuge)</a:t>
            </a:r>
            <a:endParaRPr lang="de-DE" sz="1600" b="1" cap="all" dirty="0">
              <a:latin typeface="Arial Narrow" panose="020B0606020202030204" pitchFamily="34" charset="0"/>
            </a:endParaRPr>
          </a:p>
          <a:p>
            <a:pPr algn="just">
              <a:lnSpc>
                <a:spcPct val="150000"/>
              </a:lnSpc>
            </a:pPr>
            <a:endParaRPr lang="de-DE" sz="1200" dirty="0" smtClean="0">
              <a:latin typeface="Arial Narrow" panose="020B0606020202030204" pitchFamily="34" charset="0"/>
            </a:endParaRPr>
          </a:p>
          <a:p>
            <a:pPr algn="just">
              <a:lnSpc>
                <a:spcPct val="150000"/>
              </a:lnSpc>
            </a:pPr>
            <a:r>
              <a:rPr lang="de-DE" sz="1600" dirty="0" smtClean="0">
                <a:latin typeface="Arial Narrow" panose="020B0606020202030204" pitchFamily="34" charset="0"/>
              </a:rPr>
              <a:t>Die </a:t>
            </a:r>
            <a:r>
              <a:rPr lang="de-DE" sz="1600" dirty="0">
                <a:latin typeface="Arial Narrow" panose="020B0606020202030204" pitchFamily="34" charset="0"/>
              </a:rPr>
              <a:t>von </a:t>
            </a:r>
            <a:r>
              <a:rPr lang="de-DE" sz="1600" dirty="0" smtClean="0">
                <a:latin typeface="Arial Narrow" panose="020B0606020202030204" pitchFamily="34" charset="0"/>
              </a:rPr>
              <a:t>Arbeitsmitteln </a:t>
            </a:r>
            <a:r>
              <a:rPr lang="de-DE" sz="1600" dirty="0">
                <a:latin typeface="Arial Narrow" panose="020B0606020202030204" pitchFamily="34" charset="0"/>
              </a:rPr>
              <a:t>ausgehenden Gefahren bzw. deren Gefahrenpunkte sind: </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Stoßgefahren</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Quetschgefahren</a:t>
            </a:r>
          </a:p>
          <a:p>
            <a:pPr marL="285750" indent="-285750">
              <a:lnSpc>
                <a:spcPct val="150000"/>
              </a:lnSpc>
              <a:buFont typeface="Symbol" panose="05050102010706020507" pitchFamily="18" charset="2"/>
              <a:buChar char="¾"/>
            </a:pPr>
            <a:r>
              <a:rPr lang="de-DE" sz="1600" dirty="0" err="1">
                <a:latin typeface="Arial Narrow" panose="020B0606020202030204" pitchFamily="34" charset="0"/>
              </a:rPr>
              <a:t>Abschergefahren</a:t>
            </a:r>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Schnitt- und Stichgefahren</a:t>
            </a:r>
          </a:p>
          <a:p>
            <a:pPr algn="just">
              <a:lnSpc>
                <a:spcPct val="150000"/>
              </a:lnSpc>
            </a:pPr>
            <a:r>
              <a:rPr lang="de-DE" sz="1600" dirty="0">
                <a:latin typeface="Arial Narrow" panose="020B0606020202030204" pitchFamily="34" charset="0"/>
              </a:rPr>
              <a:t>d</a:t>
            </a:r>
            <a:r>
              <a:rPr lang="de-DE" sz="1600" dirty="0" smtClean="0">
                <a:latin typeface="Arial Narrow" panose="020B0606020202030204" pitchFamily="34" charset="0"/>
              </a:rPr>
              <a:t>urch z. B.:</a:t>
            </a: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rotierende Werkzeuge oder Geräte</a:t>
            </a: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sich </a:t>
            </a:r>
            <a:r>
              <a:rPr lang="de-DE" sz="1600" dirty="0">
                <a:latin typeface="Arial Narrow" panose="020B0606020202030204" pitchFamily="34" charset="0"/>
              </a:rPr>
              <a:t>bewegende </a:t>
            </a:r>
            <a:r>
              <a:rPr lang="de-DE" sz="1600" dirty="0" smtClean="0">
                <a:latin typeface="Arial Narrow" panose="020B0606020202030204" pitchFamily="34" charset="0"/>
              </a:rPr>
              <a:t>Geräteteile</a:t>
            </a:r>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umherfliegende Späne, Splitter, </a:t>
            </a:r>
            <a:r>
              <a:rPr lang="de-DE" sz="1600" dirty="0" smtClean="0">
                <a:latin typeface="Arial Narrow" panose="020B0606020202030204" pitchFamily="34" charset="0"/>
              </a:rPr>
              <a:t>Bruchstücke</a:t>
            </a: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scharfkantige Materialien</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5" y="670257"/>
            <a:ext cx="9305041" cy="1216204"/>
          </a:xfrm>
        </p:spPr>
        <p:txBody>
          <a:bodyPr/>
          <a:lstStyle/>
          <a:p>
            <a:pPr>
              <a:lnSpc>
                <a:spcPct val="100000"/>
              </a:lnSpc>
              <a:spcBef>
                <a:spcPts val="0"/>
              </a:spcBef>
            </a:pPr>
            <a:r>
              <a:rPr lang="de-DE" dirty="0" smtClean="0"/>
              <a:t>Gefahren für </a:t>
            </a:r>
            <a:r>
              <a:rPr lang="de-DE" dirty="0" err="1" smtClean="0"/>
              <a:t>mensch</a:t>
            </a:r>
            <a:r>
              <a:rPr lang="de-DE" dirty="0" smtClean="0"/>
              <a:t> und </a:t>
            </a:r>
            <a:r>
              <a:rPr lang="de-DE" dirty="0" err="1" smtClean="0"/>
              <a:t>umwelt</a:t>
            </a:r>
            <a:endParaRPr lang="de-DE" dirty="0"/>
          </a:p>
        </p:txBody>
      </p:sp>
      <p:pic>
        <p:nvPicPr>
          <p:cNvPr id="10" name="Grafik 9"/>
          <p:cNvPicPr>
            <a:picLocks noChangeAspect="1"/>
          </p:cNvPicPr>
          <p:nvPr/>
        </p:nvPicPr>
        <p:blipFill>
          <a:blip r:embed="rId2"/>
          <a:stretch>
            <a:fillRect/>
          </a:stretch>
        </p:blipFill>
        <p:spPr>
          <a:xfrm>
            <a:off x="3994508" y="2746503"/>
            <a:ext cx="3296992" cy="2434107"/>
          </a:xfrm>
          <a:prstGeom prst="rect">
            <a:avLst/>
          </a:prstGeom>
        </p:spPr>
      </p:pic>
      <p:pic>
        <p:nvPicPr>
          <p:cNvPr id="11" name="Grafik 10"/>
          <p:cNvPicPr>
            <a:picLocks noChangeAspect="1"/>
          </p:cNvPicPr>
          <p:nvPr/>
        </p:nvPicPr>
        <p:blipFill>
          <a:blip r:embed="rId3"/>
          <a:stretch>
            <a:fillRect/>
          </a:stretch>
        </p:blipFill>
        <p:spPr>
          <a:xfrm>
            <a:off x="7772616" y="3849462"/>
            <a:ext cx="2376264" cy="2662297"/>
          </a:xfrm>
          <a:prstGeom prst="rect">
            <a:avLst/>
          </a:prstGeom>
        </p:spPr>
      </p:pic>
    </p:spTree>
    <p:extLst>
      <p:ext uri="{BB962C8B-B14F-4D97-AF65-F5344CB8AC3E}">
        <p14:creationId xmlns:p14="http://schemas.microsoft.com/office/powerpoint/2010/main" val="4138678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12</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6797" y="1682864"/>
            <a:ext cx="9442655" cy="5047536"/>
          </a:xfrm>
          <a:prstGeom prst="rect">
            <a:avLst/>
          </a:prstGeom>
          <a:noFill/>
        </p:spPr>
        <p:txBody>
          <a:bodyPr wrap="square" rtlCol="0">
            <a:spAutoFit/>
          </a:bodyPr>
          <a:lstStyle/>
          <a:p>
            <a:r>
              <a:rPr lang="de-DE" sz="1600" b="1" cap="all" dirty="0" smtClean="0">
                <a:latin typeface="Arial Narrow" panose="020B0606020202030204" pitchFamily="34" charset="0"/>
              </a:rPr>
              <a:t>Arbeitsmittel</a:t>
            </a:r>
            <a:endParaRPr lang="de-DE" sz="1600" b="1" cap="all" dirty="0">
              <a:latin typeface="Arial Narrow" panose="020B0606020202030204" pitchFamily="34" charset="0"/>
            </a:endParaRPr>
          </a:p>
          <a:p>
            <a:pPr algn="just">
              <a:lnSpc>
                <a:spcPct val="150000"/>
              </a:lnSpc>
            </a:pPr>
            <a:endParaRPr lang="de-DE" sz="1200" dirty="0" smtClean="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Heiße Oberflächen</a:t>
            </a: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Elektrizität</a:t>
            </a:r>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Hitze</a:t>
            </a:r>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Hohe Drücke (z. B. bei der Verwendung von Druckluft) und Lärm</a:t>
            </a:r>
          </a:p>
          <a:p>
            <a:pPr>
              <a:lnSpc>
                <a:spcPct val="150000"/>
              </a:lnSpc>
            </a:pPr>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Stolper- und Sturzgefahren</a:t>
            </a:r>
          </a:p>
          <a:p>
            <a:pPr algn="just">
              <a:lnSpc>
                <a:spcPct val="150000"/>
              </a:lnSpc>
            </a:pPr>
            <a:r>
              <a:rPr lang="de-DE" sz="1600" dirty="0">
                <a:latin typeface="Arial Narrow" panose="020B0606020202030204" pitchFamily="34" charset="0"/>
              </a:rPr>
              <a:t>durch z. B.:</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Ungesicherte Kabel auf Verkehrswegen</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Nicht standsicher aufgestellte Leitern</a:t>
            </a:r>
          </a:p>
          <a:p>
            <a:pPr>
              <a:lnSpc>
                <a:spcPct val="150000"/>
              </a:lnSpc>
            </a:pPr>
            <a:endParaRPr lang="de-DE" sz="1600" dirty="0">
              <a:latin typeface="Arial Narrow" panose="020B0606020202030204" pitchFamily="34" charset="0"/>
            </a:endParaRPr>
          </a:p>
          <a:p>
            <a:pPr>
              <a:lnSpc>
                <a:spcPct val="150000"/>
              </a:lnSpc>
            </a:pPr>
            <a:r>
              <a:rPr lang="de-DE" sz="1600" dirty="0">
                <a:latin typeface="Arial Narrow" panose="020B0606020202030204" pitchFamily="34" charset="0"/>
              </a:rPr>
              <a:t>Verletzungen entstehen durch die Einwirkung von Energie auf den menschlichen Körper. Ein Grundsatz zur Vermeidung von Verletzungen ist daher die räumliche Trennung oder Abschirmung der Energie vom menschlichen Körper. </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5" y="663594"/>
            <a:ext cx="9305041" cy="1216204"/>
          </a:xfrm>
        </p:spPr>
        <p:txBody>
          <a:bodyPr/>
          <a:lstStyle/>
          <a:p>
            <a:pPr>
              <a:lnSpc>
                <a:spcPct val="100000"/>
              </a:lnSpc>
              <a:spcBef>
                <a:spcPts val="0"/>
              </a:spcBef>
            </a:pPr>
            <a:r>
              <a:rPr lang="de-DE" dirty="0" smtClean="0"/>
              <a:t>Gefahren für </a:t>
            </a:r>
            <a:r>
              <a:rPr lang="de-DE" dirty="0" err="1" smtClean="0"/>
              <a:t>mensch</a:t>
            </a:r>
            <a:r>
              <a:rPr lang="de-DE" dirty="0" smtClean="0"/>
              <a:t> und </a:t>
            </a:r>
            <a:r>
              <a:rPr lang="de-DE" dirty="0" err="1" smtClean="0"/>
              <a:t>umwelt</a:t>
            </a:r>
            <a:endParaRPr lang="de-DE" dirty="0"/>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909" y="2415369"/>
            <a:ext cx="3753971" cy="2196201"/>
          </a:xfrm>
          <a:prstGeom prst="rect">
            <a:avLst/>
          </a:prstGeom>
        </p:spPr>
      </p:pic>
    </p:spTree>
    <p:extLst>
      <p:ext uri="{BB962C8B-B14F-4D97-AF65-F5344CB8AC3E}">
        <p14:creationId xmlns:p14="http://schemas.microsoft.com/office/powerpoint/2010/main" val="3018521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13</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7622" y="1688068"/>
            <a:ext cx="9442655" cy="4401205"/>
          </a:xfrm>
          <a:prstGeom prst="rect">
            <a:avLst/>
          </a:prstGeom>
          <a:noFill/>
        </p:spPr>
        <p:txBody>
          <a:bodyPr wrap="square" rtlCol="0">
            <a:spAutoFit/>
          </a:bodyPr>
          <a:lstStyle/>
          <a:p>
            <a:r>
              <a:rPr lang="de-DE" sz="1600" b="1" cap="all" dirty="0" smtClean="0">
                <a:latin typeface="Arial Narrow" panose="020B0606020202030204" pitchFamily="34" charset="0"/>
              </a:rPr>
              <a:t>transportarbeiten</a:t>
            </a:r>
            <a:endParaRPr lang="de-DE" sz="1600" b="1" cap="all" dirty="0">
              <a:latin typeface="Arial Narrow" panose="020B0606020202030204" pitchFamily="34" charset="0"/>
            </a:endParaRPr>
          </a:p>
          <a:p>
            <a:pPr algn="just">
              <a:lnSpc>
                <a:spcPct val="150000"/>
              </a:lnSpc>
            </a:pPr>
            <a:endParaRPr lang="de-DE" sz="1600" dirty="0" smtClean="0">
              <a:latin typeface="Arial Narrow" panose="020B0606020202030204" pitchFamily="34" charset="0"/>
            </a:endParaRPr>
          </a:p>
          <a:p>
            <a:pPr algn="just">
              <a:lnSpc>
                <a:spcPct val="150000"/>
              </a:lnSpc>
            </a:pPr>
            <a:r>
              <a:rPr lang="de-DE" sz="1600" dirty="0">
                <a:latin typeface="Arial Narrow" panose="020B0606020202030204" pitchFamily="34" charset="0"/>
              </a:rPr>
              <a:t>Bei Transportarbeiten besteht die Gefahr einer mechanischen Schädigung des Körpers </a:t>
            </a:r>
            <a:endParaRPr lang="de-DE" sz="1600" dirty="0" smtClean="0">
              <a:latin typeface="Arial Narrow" panose="020B0606020202030204" pitchFamily="34" charset="0"/>
            </a:endParaRPr>
          </a:p>
          <a:p>
            <a:pPr algn="just">
              <a:lnSpc>
                <a:spcPct val="150000"/>
              </a:lnSpc>
            </a:pPr>
            <a:r>
              <a:rPr lang="de-DE" sz="1600" dirty="0" smtClean="0">
                <a:latin typeface="Arial Narrow" panose="020B0606020202030204" pitchFamily="34" charset="0"/>
              </a:rPr>
              <a:t>durch </a:t>
            </a:r>
            <a:r>
              <a:rPr lang="de-DE" sz="1600" dirty="0">
                <a:latin typeface="Arial Narrow" panose="020B0606020202030204" pitchFamily="34" charset="0"/>
              </a:rPr>
              <a:t>sich unkontrolliert bewegende Lasten. Weiter besteht die Gefahr einer Schädigung </a:t>
            </a:r>
            <a:endParaRPr lang="de-DE" sz="1600" dirty="0" smtClean="0">
              <a:latin typeface="Arial Narrow" panose="020B0606020202030204" pitchFamily="34" charset="0"/>
            </a:endParaRPr>
          </a:p>
          <a:p>
            <a:pPr algn="just">
              <a:lnSpc>
                <a:spcPct val="150000"/>
              </a:lnSpc>
            </a:pPr>
            <a:r>
              <a:rPr lang="de-DE" sz="1600" dirty="0" smtClean="0">
                <a:latin typeface="Arial Narrow" panose="020B0606020202030204" pitchFamily="34" charset="0"/>
              </a:rPr>
              <a:t>der </a:t>
            </a:r>
            <a:r>
              <a:rPr lang="de-DE" sz="1600" dirty="0">
                <a:latin typeface="Arial Narrow" panose="020B0606020202030204" pitchFamily="34" charset="0"/>
              </a:rPr>
              <a:t>Wirbelsäule bei der Bewegung schwerer Lasten sowie bei der Bewegung von Lasten in ungünstigen Körperhaltungen</a:t>
            </a:r>
            <a:r>
              <a:rPr lang="de-DE" sz="1600" dirty="0" smtClean="0">
                <a:latin typeface="Arial Narrow" panose="020B0606020202030204" pitchFamily="34" charset="0"/>
              </a:rPr>
              <a:t>.</a:t>
            </a:r>
          </a:p>
          <a:p>
            <a:pPr algn="just">
              <a:lnSpc>
                <a:spcPct val="150000"/>
              </a:lnSpc>
            </a:pPr>
            <a:endParaRPr lang="de-DE" sz="1600" dirty="0">
              <a:latin typeface="Arial Narrow" panose="020B0606020202030204" pitchFamily="34" charset="0"/>
            </a:endParaRPr>
          </a:p>
          <a:p>
            <a:pPr algn="just">
              <a:lnSpc>
                <a:spcPct val="150000"/>
              </a:lnSpc>
            </a:pPr>
            <a:endParaRPr lang="de-DE" sz="1600" dirty="0" smtClean="0">
              <a:latin typeface="Arial Narrow" panose="020B0606020202030204" pitchFamily="34" charset="0"/>
            </a:endParaRPr>
          </a:p>
          <a:p>
            <a:pPr algn="just">
              <a:lnSpc>
                <a:spcPct val="150000"/>
              </a:lnSpc>
            </a:pPr>
            <a:r>
              <a:rPr lang="de-DE" sz="1600" b="1" cap="all" dirty="0" err="1" smtClean="0">
                <a:latin typeface="Arial Narrow" panose="020B0606020202030204" pitchFamily="34" charset="0"/>
              </a:rPr>
              <a:t>montagearbeiten</a:t>
            </a:r>
            <a:endParaRPr lang="de-DE" sz="1600" b="1" cap="all" dirty="0">
              <a:latin typeface="Arial Narrow" panose="020B0606020202030204" pitchFamily="34" charset="0"/>
            </a:endParaRPr>
          </a:p>
          <a:p>
            <a:pPr algn="just">
              <a:lnSpc>
                <a:spcPct val="150000"/>
              </a:lnSpc>
            </a:pPr>
            <a:r>
              <a:rPr lang="de-DE" sz="1600" dirty="0">
                <a:latin typeface="Arial Narrow" panose="020B0606020202030204" pitchFamily="34" charset="0"/>
              </a:rPr>
              <a:t>Bei Montagearbeiten bestehen </a:t>
            </a:r>
            <a:r>
              <a:rPr lang="de-DE" sz="1600" dirty="0" smtClean="0">
                <a:latin typeface="Arial Narrow" panose="020B0606020202030204" pitchFamily="34" charset="0"/>
              </a:rPr>
              <a:t>Sturzgefahren aufgrund ungeeigneter Standplätze </a:t>
            </a:r>
            <a:endParaRPr lang="de-DE" sz="1600" dirty="0">
              <a:latin typeface="Arial Narrow" panose="020B0606020202030204" pitchFamily="34" charset="0"/>
            </a:endParaRPr>
          </a:p>
          <a:p>
            <a:pPr algn="just">
              <a:lnSpc>
                <a:spcPct val="150000"/>
              </a:lnSpc>
            </a:pPr>
            <a:r>
              <a:rPr lang="de-DE" sz="1600" dirty="0">
                <a:latin typeface="Arial Narrow" panose="020B0606020202030204" pitchFamily="34" charset="0"/>
              </a:rPr>
              <a:t>sowie durch unkontrollierte Bewegungen von Materialien und Arbeitsmitteln. </a:t>
            </a:r>
          </a:p>
          <a:p>
            <a:pPr algn="just">
              <a:lnSpc>
                <a:spcPct val="150000"/>
              </a:lnSpc>
            </a:pPr>
            <a:r>
              <a:rPr lang="de-DE" sz="1600" dirty="0">
                <a:latin typeface="Arial Narrow" panose="020B0606020202030204" pitchFamily="34" charset="0"/>
              </a:rPr>
              <a:t>Weiter bestehen Gefahren bei Fehlmontagen.</a:t>
            </a:r>
          </a:p>
          <a:p>
            <a:pPr algn="just">
              <a:lnSpc>
                <a:spcPct val="150000"/>
              </a:lnSpc>
            </a:pP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14463" y="663595"/>
            <a:ext cx="9305041" cy="1216204"/>
          </a:xfrm>
        </p:spPr>
        <p:txBody>
          <a:bodyPr/>
          <a:lstStyle/>
          <a:p>
            <a:pPr>
              <a:lnSpc>
                <a:spcPct val="100000"/>
              </a:lnSpc>
              <a:spcBef>
                <a:spcPts val="0"/>
              </a:spcBef>
            </a:pPr>
            <a:r>
              <a:rPr lang="de-DE" dirty="0" smtClean="0"/>
              <a:t>Gefahren für </a:t>
            </a:r>
            <a:r>
              <a:rPr lang="de-DE" dirty="0" err="1" smtClean="0"/>
              <a:t>mensch</a:t>
            </a:r>
            <a:r>
              <a:rPr lang="de-DE" dirty="0" smtClean="0"/>
              <a:t> und </a:t>
            </a:r>
            <a:r>
              <a:rPr lang="de-DE" dirty="0" err="1" smtClean="0"/>
              <a:t>umwelt</a:t>
            </a:r>
            <a:endParaRPr lang="de-DE" dirty="0"/>
          </a:p>
        </p:txBody>
      </p:sp>
      <p:pic>
        <p:nvPicPr>
          <p:cNvPr id="9" name="Picture 2" descr="C:\Users\seeba\Documents\Fotos\Transportarbeit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637" y="1177620"/>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636" y="3579398"/>
            <a:ext cx="2486025" cy="3161983"/>
          </a:xfrm>
          <a:prstGeom prst="rect">
            <a:avLst/>
          </a:prstGeom>
        </p:spPr>
      </p:pic>
    </p:spTree>
    <p:extLst>
      <p:ext uri="{BB962C8B-B14F-4D97-AF65-F5344CB8AC3E}">
        <p14:creationId xmlns:p14="http://schemas.microsoft.com/office/powerpoint/2010/main" val="385644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14</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6482" y="1611516"/>
            <a:ext cx="9442655" cy="4924425"/>
          </a:xfrm>
          <a:prstGeom prst="rect">
            <a:avLst/>
          </a:prstGeom>
          <a:noFill/>
        </p:spPr>
        <p:txBody>
          <a:bodyPr wrap="square" rtlCol="0">
            <a:spAutoFit/>
          </a:bodyPr>
          <a:lstStyle/>
          <a:p>
            <a:pPr defTabSz="801929">
              <a:lnSpc>
                <a:spcPct val="150000"/>
              </a:lnSpc>
              <a:buSzPct val="90000"/>
            </a:pPr>
            <a:r>
              <a:rPr lang="de-DE" sz="1600" b="1" cap="all" dirty="0" smtClean="0">
                <a:latin typeface="Arial Narrow" panose="020B0604020202020204" pitchFamily="34" charset="0"/>
                <a:cs typeface="Arial Narrow" panose="020B0604020202020204" pitchFamily="34" charset="0"/>
              </a:rPr>
              <a:t>Biostoffe – Zecken</a:t>
            </a:r>
          </a:p>
          <a:p>
            <a:endParaRPr lang="de-DE" dirty="0"/>
          </a:p>
          <a:p>
            <a:r>
              <a:rPr lang="de-DE" sz="1600" dirty="0" smtClean="0">
                <a:latin typeface="Arial Narrow" panose="020B0606020202030204" pitchFamily="34" charset="0"/>
              </a:rPr>
              <a:t>Zecken kommen in </a:t>
            </a:r>
            <a:r>
              <a:rPr lang="de-DE" sz="1600" dirty="0">
                <a:latin typeface="Arial Narrow" panose="020B0606020202030204" pitchFamily="34" charset="0"/>
              </a:rPr>
              <a:t>Gärten oder </a:t>
            </a:r>
            <a:r>
              <a:rPr lang="de-DE" sz="1600" dirty="0" smtClean="0">
                <a:latin typeface="Arial Narrow" panose="020B0606020202030204" pitchFamily="34" charset="0"/>
              </a:rPr>
              <a:t>Parks vor. Zecken klettern </a:t>
            </a:r>
            <a:r>
              <a:rPr lang="de-DE" sz="1600" dirty="0">
                <a:latin typeface="Arial Narrow" panose="020B0606020202030204" pitchFamily="34" charset="0"/>
              </a:rPr>
              <a:t>auf </a:t>
            </a:r>
            <a:r>
              <a:rPr lang="de-DE" sz="1600" dirty="0" smtClean="0">
                <a:latin typeface="Arial Narrow" panose="020B0606020202030204" pitchFamily="34" charset="0"/>
              </a:rPr>
              <a:t>exponierte Stellen (z. B. Grashalme, Gebüsch, Totholz). Von dort lassen sie sich vom Wirt abstreifen, klammern sich an diesem fest und übertragen folgende Erkrankungen durch Stich:</a:t>
            </a:r>
            <a:endParaRPr lang="de-DE" sz="1600" dirty="0">
              <a:latin typeface="Arial Narrow" panose="020B0606020202030204" pitchFamily="34" charset="0"/>
            </a:endParaRPr>
          </a:p>
          <a:p>
            <a:pPr lvl="0" algn="just"/>
            <a:endParaRPr lang="de-DE" sz="1600" dirty="0" smtClean="0">
              <a:latin typeface="Arial Narrow" panose="020B0606020202030204" pitchFamily="34" charset="0"/>
            </a:endParaRPr>
          </a:p>
          <a:p>
            <a:pPr lvl="0" algn="just"/>
            <a:r>
              <a:rPr lang="de-DE" sz="1600" dirty="0" smtClean="0">
                <a:latin typeface="Arial Narrow" panose="020B0606020202030204" pitchFamily="34" charset="0"/>
              </a:rPr>
              <a:t>Borreliose</a:t>
            </a:r>
            <a:endParaRPr lang="de-DE" sz="1600" dirty="0">
              <a:latin typeface="Arial Narrow" panose="020B0606020202030204" pitchFamily="34" charset="0"/>
            </a:endParaRPr>
          </a:p>
          <a:p>
            <a:pPr lvl="0" algn="just"/>
            <a:endParaRPr lang="de-DE" sz="1600" dirty="0">
              <a:latin typeface="Arial Narrow" panose="020B0606020202030204" pitchFamily="34" charset="0"/>
            </a:endParaRPr>
          </a:p>
          <a:p>
            <a:pPr marL="285750" indent="-285750" algn="just">
              <a:buFont typeface="Symbol" panose="05050102010706020507" pitchFamily="18" charset="2"/>
              <a:buChar char="¾"/>
            </a:pPr>
            <a:r>
              <a:rPr lang="de-DE" sz="1600" dirty="0">
                <a:latin typeface="Arial Narrow" panose="020B0606020202030204" pitchFamily="34" charset="0"/>
              </a:rPr>
              <a:t>Borreliose ist eine in ganz Deutschland vorkommende Erkrankung. </a:t>
            </a:r>
          </a:p>
          <a:p>
            <a:pPr marL="285750" indent="-285750" algn="just">
              <a:buFont typeface="Symbol" panose="05050102010706020507" pitchFamily="18" charset="2"/>
              <a:buChar char="¾"/>
            </a:pPr>
            <a:r>
              <a:rPr lang="de-DE" sz="1600" dirty="0">
                <a:latin typeface="Arial Narrow" panose="020B0606020202030204" pitchFamily="34" charset="0"/>
              </a:rPr>
              <a:t>10% bis 30% der Zecken sind Träger des bakteriellen Erregers. Borreliose ist mit Antibiotika behandelbar. </a:t>
            </a:r>
          </a:p>
          <a:p>
            <a:pPr marL="285750" indent="-285750" algn="just">
              <a:buFont typeface="Symbol" panose="05050102010706020507" pitchFamily="18" charset="2"/>
              <a:buChar char="¾"/>
            </a:pPr>
            <a:r>
              <a:rPr lang="de-DE" sz="1600" dirty="0">
                <a:latin typeface="Arial Narrow" panose="020B0606020202030204" pitchFamily="34" charset="0"/>
              </a:rPr>
              <a:t>Es gibt keine Schutzimpfung. </a:t>
            </a:r>
          </a:p>
          <a:p>
            <a:pPr marL="285750" indent="-285750" algn="just">
              <a:buFont typeface="Symbol" panose="05050102010706020507" pitchFamily="18" charset="2"/>
              <a:buChar char="¾"/>
            </a:pPr>
            <a:r>
              <a:rPr lang="de-DE" sz="1600" dirty="0">
                <a:latin typeface="Arial Narrow" panose="020B0606020202030204" pitchFamily="34" charset="0"/>
              </a:rPr>
              <a:t>Borreliose kann zu bleibenden Schäden führen. </a:t>
            </a:r>
          </a:p>
          <a:p>
            <a:pPr marL="285750" indent="-285750" algn="just">
              <a:buFont typeface="Symbol" panose="05050102010706020507" pitchFamily="18" charset="2"/>
              <a:buChar char="¾"/>
            </a:pPr>
            <a:r>
              <a:rPr lang="de-DE" sz="1600" dirty="0">
                <a:latin typeface="Arial Narrow" panose="020B0606020202030204" pitchFamily="34" charset="0"/>
              </a:rPr>
              <a:t>Symptome: Gelenkschwellung, rheumaähnliche Beschwerden, Nervenschädigungen</a:t>
            </a:r>
          </a:p>
          <a:p>
            <a:pPr marL="285750" indent="-285750" algn="just">
              <a:buFont typeface="Symbol" panose="05050102010706020507" pitchFamily="18" charset="2"/>
              <a:buChar char="¾"/>
            </a:pPr>
            <a:r>
              <a:rPr lang="de-DE" sz="1600" dirty="0">
                <a:latin typeface="Arial Narrow" panose="020B0606020202030204" pitchFamily="34" charset="0"/>
              </a:rPr>
              <a:t>Eine häufige Begleiterscheinung ist die Wanderröte, die aber nicht immer auftritt. </a:t>
            </a:r>
          </a:p>
          <a:p>
            <a:pPr algn="just"/>
            <a:endParaRPr lang="de-DE" sz="1600" dirty="0">
              <a:latin typeface="Arial Narrow" panose="020B0606020202030204" pitchFamily="34" charset="0"/>
            </a:endParaRPr>
          </a:p>
          <a:p>
            <a:pPr algn="just"/>
            <a:r>
              <a:rPr lang="de-DE" sz="1600" dirty="0">
                <a:latin typeface="Arial Narrow" panose="020B0606020202030204" pitchFamily="34" charset="0"/>
              </a:rPr>
              <a:t>Frühsommer-</a:t>
            </a:r>
            <a:r>
              <a:rPr lang="de-DE" sz="1600" dirty="0" err="1">
                <a:latin typeface="Arial Narrow" panose="020B0606020202030204" pitchFamily="34" charset="0"/>
              </a:rPr>
              <a:t>Meningo</a:t>
            </a:r>
            <a:r>
              <a:rPr lang="de-DE" sz="1600" dirty="0">
                <a:latin typeface="Arial Narrow" panose="020B0606020202030204" pitchFamily="34" charset="0"/>
              </a:rPr>
              <a:t>-Enzephalitis (FSME)</a:t>
            </a:r>
          </a:p>
          <a:p>
            <a:pPr algn="just"/>
            <a:endParaRPr lang="de-DE" sz="1600" dirty="0">
              <a:latin typeface="Arial Narrow" panose="020B0606020202030204" pitchFamily="34" charset="0"/>
            </a:endParaRPr>
          </a:p>
          <a:p>
            <a:pPr marL="285750" indent="-285750" algn="just">
              <a:buFont typeface="Symbol" panose="05050102010706020507" pitchFamily="18" charset="2"/>
              <a:buChar char="¾"/>
            </a:pPr>
            <a:r>
              <a:rPr lang="de-DE" sz="1600" dirty="0">
                <a:latin typeface="Arial Narrow" panose="020B0606020202030204" pitchFamily="34" charset="0"/>
              </a:rPr>
              <a:t>FSME-Risikogebiete liegen vor allem in Süddeutschland, aber auch </a:t>
            </a:r>
            <a:r>
              <a:rPr lang="de-DE" sz="1600" dirty="0" smtClean="0">
                <a:latin typeface="Arial Narrow" panose="020B0606020202030204" pitchFamily="34" charset="0"/>
              </a:rPr>
              <a:t>im Emsland. Einzelfälle traten in </a:t>
            </a:r>
            <a:r>
              <a:rPr lang="de-DE" sz="1600" dirty="0">
                <a:latin typeface="Arial Narrow" panose="020B0606020202030204" pitchFamily="34" charset="0"/>
              </a:rPr>
              <a:t>der </a:t>
            </a:r>
            <a:r>
              <a:rPr lang="de-DE" sz="1600" dirty="0" err="1">
                <a:latin typeface="Arial Narrow" panose="020B0606020202030204" pitchFamily="34" charset="0"/>
              </a:rPr>
              <a:t>Südheide</a:t>
            </a:r>
            <a:r>
              <a:rPr lang="de-DE" sz="1600" dirty="0">
                <a:latin typeface="Arial Narrow" panose="020B0606020202030204" pitchFamily="34" charset="0"/>
              </a:rPr>
              <a:t> auf. </a:t>
            </a:r>
          </a:p>
          <a:p>
            <a:pPr marL="285750" indent="-285750" algn="just">
              <a:buFont typeface="Symbol" panose="05050102010706020507" pitchFamily="18" charset="2"/>
              <a:buChar char="¾"/>
            </a:pPr>
            <a:r>
              <a:rPr lang="de-DE" sz="1600" dirty="0">
                <a:latin typeface="Arial Narrow" panose="020B0606020202030204" pitchFamily="34" charset="0"/>
              </a:rPr>
              <a:t>FSME ist eine Virus-Erkrankung, der durch eine Schutzimpfung vorgebeugt werden kann. </a:t>
            </a:r>
          </a:p>
          <a:p>
            <a:pPr marL="285750" indent="-285750" algn="just">
              <a:buFont typeface="Symbol" panose="05050102010706020507" pitchFamily="18" charset="2"/>
              <a:buChar char="¾"/>
            </a:pPr>
            <a:r>
              <a:rPr lang="de-DE" sz="1600" dirty="0">
                <a:latin typeface="Arial Narrow" panose="020B0606020202030204" pitchFamily="34" charset="0"/>
              </a:rPr>
              <a:t>FSME kann zu bleibenden Schäden bis zum Tod </a:t>
            </a:r>
            <a:r>
              <a:rPr lang="de-DE" sz="1600" dirty="0" smtClean="0">
                <a:latin typeface="Arial Narrow" panose="020B0606020202030204" pitchFamily="34" charset="0"/>
              </a:rPr>
              <a:t>führen. Symptome sind Lähmungen und Bewusstseinsstörungen.</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14463" y="663753"/>
            <a:ext cx="9305041" cy="1216204"/>
          </a:xfrm>
        </p:spPr>
        <p:txBody>
          <a:bodyPr/>
          <a:lstStyle/>
          <a:p>
            <a:pPr>
              <a:lnSpc>
                <a:spcPct val="100000"/>
              </a:lnSpc>
              <a:spcBef>
                <a:spcPts val="0"/>
              </a:spcBef>
            </a:pPr>
            <a:r>
              <a:rPr lang="de-DE" dirty="0" smtClean="0"/>
              <a:t>Gefahren für </a:t>
            </a:r>
            <a:r>
              <a:rPr lang="de-DE" dirty="0" err="1" smtClean="0"/>
              <a:t>mensch</a:t>
            </a:r>
            <a:r>
              <a:rPr lang="de-DE" dirty="0" smtClean="0"/>
              <a:t> und </a:t>
            </a:r>
            <a:r>
              <a:rPr lang="de-DE" dirty="0" err="1" smtClean="0"/>
              <a:t>umwelt</a:t>
            </a:r>
            <a:endParaRPr lang="de-DE" dirty="0"/>
          </a:p>
        </p:txBody>
      </p:sp>
      <p:pic>
        <p:nvPicPr>
          <p:cNvPr id="2" name="Grafik 1"/>
          <p:cNvPicPr>
            <a:picLocks noChangeAspect="1"/>
          </p:cNvPicPr>
          <p:nvPr/>
        </p:nvPicPr>
        <p:blipFill>
          <a:blip r:embed="rId2"/>
          <a:stretch>
            <a:fillRect/>
          </a:stretch>
        </p:blipFill>
        <p:spPr>
          <a:xfrm>
            <a:off x="6965333" y="614167"/>
            <a:ext cx="2985323" cy="1635142"/>
          </a:xfrm>
          <a:prstGeom prst="rect">
            <a:avLst/>
          </a:prstGeom>
        </p:spPr>
      </p:pic>
    </p:spTree>
    <p:extLst>
      <p:ext uri="{BB962C8B-B14F-4D97-AF65-F5344CB8AC3E}">
        <p14:creationId xmlns:p14="http://schemas.microsoft.com/office/powerpoint/2010/main" val="2703870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15</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6482" y="1614303"/>
            <a:ext cx="9442655" cy="3785652"/>
          </a:xfrm>
          <a:prstGeom prst="rect">
            <a:avLst/>
          </a:prstGeom>
          <a:noFill/>
        </p:spPr>
        <p:txBody>
          <a:bodyPr wrap="square" rtlCol="0">
            <a:spAutoFit/>
          </a:bodyPr>
          <a:lstStyle/>
          <a:p>
            <a:pPr defTabSz="801929">
              <a:lnSpc>
                <a:spcPct val="150000"/>
              </a:lnSpc>
              <a:buSzPct val="90000"/>
            </a:pPr>
            <a:r>
              <a:rPr lang="de-DE" sz="1600" b="1" cap="all" dirty="0" err="1" smtClean="0">
                <a:latin typeface="Arial Narrow" panose="020B0606020202030204" pitchFamily="34" charset="0"/>
                <a:cs typeface="Arial Narrow" panose="020B0604020202020204" pitchFamily="34" charset="0"/>
              </a:rPr>
              <a:t>hitze</a:t>
            </a:r>
            <a:r>
              <a:rPr lang="de-DE" sz="1600" b="1" cap="all" dirty="0" smtClean="0">
                <a:latin typeface="Arial Narrow" panose="020B0606020202030204" pitchFamily="34" charset="0"/>
                <a:cs typeface="Arial Narrow" panose="020B0604020202020204" pitchFamily="34" charset="0"/>
              </a:rPr>
              <a:t> und </a:t>
            </a:r>
            <a:r>
              <a:rPr lang="de-DE" sz="1600" b="1" cap="all" dirty="0" err="1" smtClean="0">
                <a:latin typeface="Arial Narrow" panose="020B0606020202030204" pitchFamily="34" charset="0"/>
                <a:cs typeface="Arial Narrow" panose="020B0604020202020204" pitchFamily="34" charset="0"/>
              </a:rPr>
              <a:t>uv-strahlung</a:t>
            </a:r>
            <a:endParaRPr lang="de-DE" sz="1600" b="1" cap="all" dirty="0" smtClean="0">
              <a:latin typeface="Arial Narrow" panose="020B0606020202030204" pitchFamily="34" charset="0"/>
              <a:cs typeface="Arial Narrow" panose="020B0604020202020204" pitchFamily="34" charset="0"/>
            </a:endParaRPr>
          </a:p>
          <a:p>
            <a:pPr defTabSz="801929">
              <a:lnSpc>
                <a:spcPct val="150000"/>
              </a:lnSpc>
              <a:buSzPct val="90000"/>
            </a:pPr>
            <a:endParaRPr lang="de-DE" sz="1600" b="1" cap="all" dirty="0" smtClean="0">
              <a:latin typeface="Arial Narrow" panose="020B0606020202030204" pitchFamily="34" charset="0"/>
              <a:cs typeface="Arial Narrow" panose="020B0604020202020204" pitchFamily="34" charset="0"/>
            </a:endParaRPr>
          </a:p>
          <a:p>
            <a:r>
              <a:rPr lang="de-DE" sz="1600" dirty="0" smtClean="0">
                <a:latin typeface="Arial Narrow" panose="020B0606020202030204" pitchFamily="34" charset="0"/>
              </a:rPr>
              <a:t>Hitze </a:t>
            </a:r>
            <a:r>
              <a:rPr lang="de-DE" sz="1600" dirty="0">
                <a:latin typeface="Arial Narrow" panose="020B0606020202030204" pitchFamily="34" charset="0"/>
              </a:rPr>
              <a:t>(</a:t>
            </a:r>
            <a:r>
              <a:rPr lang="de-DE" sz="1600" dirty="0" err="1">
                <a:latin typeface="Arial Narrow" panose="020B0606020202030204" pitchFamily="34" charset="0"/>
              </a:rPr>
              <a:t>Temp</a:t>
            </a:r>
            <a:r>
              <a:rPr lang="de-DE" sz="1600" dirty="0">
                <a:latin typeface="Arial Narrow" panose="020B0606020202030204" pitchFamily="34" charset="0"/>
              </a:rPr>
              <a:t>. &gt; 25°C</a:t>
            </a:r>
            <a:r>
              <a:rPr lang="de-DE" sz="1600" dirty="0" smtClean="0">
                <a:latin typeface="Arial Narrow" panose="020B0606020202030204" pitchFamily="34" charset="0"/>
              </a:rPr>
              <a:t>):</a:t>
            </a:r>
          </a:p>
          <a:p>
            <a:endParaRPr lang="de-DE" sz="1600" b="1" dirty="0">
              <a:latin typeface="Arial Narrow" panose="020B0606020202030204" pitchFamily="34" charset="0"/>
            </a:endParaRPr>
          </a:p>
          <a:p>
            <a:pPr marL="717550" indent="-271463">
              <a:buFont typeface="Symbol" panose="05050102010706020507" pitchFamily="18" charset="2"/>
              <a:buChar char="¾"/>
            </a:pPr>
            <a:r>
              <a:rPr lang="de-DE" sz="1600" dirty="0" smtClean="0">
                <a:latin typeface="Arial Narrow" panose="020B0606020202030204" pitchFamily="34" charset="0"/>
              </a:rPr>
              <a:t>Hitzeerschöpfung</a:t>
            </a:r>
          </a:p>
          <a:p>
            <a:pPr marL="717550" indent="-271463">
              <a:buFont typeface="Symbol" panose="05050102010706020507" pitchFamily="18" charset="2"/>
              <a:buChar char="¾"/>
            </a:pPr>
            <a:r>
              <a:rPr lang="de-DE" sz="1600" dirty="0" smtClean="0">
                <a:latin typeface="Arial Narrow" panose="020B0606020202030204" pitchFamily="34" charset="0"/>
              </a:rPr>
              <a:t>Hitzschlag</a:t>
            </a:r>
          </a:p>
          <a:p>
            <a:pPr marL="717550" indent="-271463">
              <a:buFont typeface="Symbol" panose="05050102010706020507" pitchFamily="18" charset="2"/>
              <a:buChar char="¾"/>
            </a:pPr>
            <a:r>
              <a:rPr lang="de-DE" sz="1600" dirty="0" smtClean="0">
                <a:latin typeface="Arial Narrow" panose="020B0606020202030204" pitchFamily="34" charset="0"/>
              </a:rPr>
              <a:t>Sonnenstich</a:t>
            </a:r>
          </a:p>
          <a:p>
            <a:pPr marL="717550" indent="-271463">
              <a:buFont typeface="Symbol" panose="05050102010706020507" pitchFamily="18" charset="2"/>
              <a:buChar char="¾"/>
            </a:pPr>
            <a:r>
              <a:rPr lang="de-DE" sz="1600" dirty="0" smtClean="0">
                <a:latin typeface="Arial Narrow" panose="020B0606020202030204" pitchFamily="34" charset="0"/>
              </a:rPr>
              <a:t>Beeinträchtigung </a:t>
            </a:r>
            <a:r>
              <a:rPr lang="de-DE" sz="1600" dirty="0">
                <a:latin typeface="Arial Narrow" panose="020B0606020202030204" pitchFamily="34" charset="0"/>
              </a:rPr>
              <a:t>der Konzentration</a:t>
            </a:r>
          </a:p>
          <a:p>
            <a:pPr marL="285750" indent="-285750">
              <a:buFont typeface="Symbol" panose="05050102010706020507" pitchFamily="18" charset="2"/>
              <a:buChar char="¾"/>
            </a:pPr>
            <a:endParaRPr lang="de-DE" sz="1600" dirty="0">
              <a:latin typeface="Arial Narrow" panose="020B0606020202030204" pitchFamily="34" charset="0"/>
            </a:endParaRPr>
          </a:p>
          <a:p>
            <a:r>
              <a:rPr lang="de-DE" sz="1600" dirty="0" smtClean="0">
                <a:latin typeface="Arial Narrow" panose="020B0606020202030204" pitchFamily="34" charset="0"/>
              </a:rPr>
              <a:t>UV-Strahlung (Sonnenstrahlung):</a:t>
            </a:r>
          </a:p>
          <a:p>
            <a:endParaRPr lang="de-DE" sz="1600" b="1" dirty="0">
              <a:latin typeface="Arial Narrow" panose="020B0606020202030204" pitchFamily="34" charset="0"/>
            </a:endParaRPr>
          </a:p>
          <a:p>
            <a:pPr marL="717550" indent="-271463">
              <a:buFont typeface="Symbol" panose="05050102010706020507" pitchFamily="18" charset="2"/>
              <a:buChar char="¾"/>
            </a:pPr>
            <a:r>
              <a:rPr lang="de-DE" sz="1600" dirty="0" smtClean="0">
                <a:latin typeface="Arial Narrow" panose="020B0606020202030204" pitchFamily="34" charset="0"/>
              </a:rPr>
              <a:t>Sonnenbrand</a:t>
            </a:r>
          </a:p>
          <a:p>
            <a:pPr marL="717550" indent="-271463">
              <a:buFont typeface="Symbol" panose="05050102010706020507" pitchFamily="18" charset="2"/>
              <a:buChar char="¾"/>
            </a:pPr>
            <a:r>
              <a:rPr lang="de-DE" sz="1600" dirty="0" smtClean="0">
                <a:latin typeface="Arial Narrow" panose="020B0606020202030204" pitchFamily="34" charset="0"/>
              </a:rPr>
              <a:t>Erhöhtes Hautkrebsrisiko</a:t>
            </a:r>
            <a:endParaRPr lang="de-DE" sz="1600" dirty="0">
              <a:latin typeface="Arial Narrow" panose="020B0606020202030204" pitchFamily="34" charset="0"/>
            </a:endParaRPr>
          </a:p>
          <a:p>
            <a:pPr marL="285750" indent="-285750">
              <a:buFont typeface="Symbol" panose="05050102010706020507" pitchFamily="18" charset="2"/>
              <a:buChar char="¾"/>
            </a:pP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14463" y="663594"/>
            <a:ext cx="9305041" cy="1216204"/>
          </a:xfrm>
        </p:spPr>
        <p:txBody>
          <a:bodyPr/>
          <a:lstStyle/>
          <a:p>
            <a:pPr>
              <a:lnSpc>
                <a:spcPct val="100000"/>
              </a:lnSpc>
              <a:spcBef>
                <a:spcPts val="0"/>
              </a:spcBef>
            </a:pPr>
            <a:r>
              <a:rPr lang="de-DE" dirty="0" smtClean="0"/>
              <a:t>Gefahren für </a:t>
            </a:r>
            <a:r>
              <a:rPr lang="de-DE" dirty="0" err="1" smtClean="0"/>
              <a:t>mensch</a:t>
            </a:r>
            <a:r>
              <a:rPr lang="de-DE" dirty="0" smtClean="0"/>
              <a:t> und </a:t>
            </a:r>
            <a:r>
              <a:rPr lang="de-DE" dirty="0" err="1" smtClean="0"/>
              <a:t>umwelt</a:t>
            </a:r>
            <a:endParaRPr lang="de-DE" dirty="0"/>
          </a:p>
        </p:txBody>
      </p:sp>
    </p:spTree>
    <p:extLst>
      <p:ext uri="{BB962C8B-B14F-4D97-AF65-F5344CB8AC3E}">
        <p14:creationId xmlns:p14="http://schemas.microsoft.com/office/powerpoint/2010/main" val="81725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16</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6797" y="1687831"/>
            <a:ext cx="9442655" cy="3939540"/>
          </a:xfrm>
          <a:prstGeom prst="rect">
            <a:avLst/>
          </a:prstGeom>
          <a:noFill/>
        </p:spPr>
        <p:txBody>
          <a:bodyPr wrap="square" rtlCol="0">
            <a:spAutoFit/>
          </a:bodyPr>
          <a:lstStyle/>
          <a:p>
            <a:r>
              <a:rPr lang="de-DE" sz="1600" b="1" cap="all" dirty="0" smtClean="0">
                <a:latin typeface="Arial Narrow" panose="020B0606020202030204" pitchFamily="34" charset="0"/>
              </a:rPr>
              <a:t>Allgemeine </a:t>
            </a:r>
            <a:r>
              <a:rPr lang="de-DE" sz="1600" b="1" cap="all" dirty="0" err="1" smtClean="0">
                <a:latin typeface="Arial Narrow" panose="020B0606020202030204" pitchFamily="34" charset="0"/>
              </a:rPr>
              <a:t>verhaltensregeln</a:t>
            </a:r>
            <a:endParaRPr lang="de-DE" sz="1600" b="1" cap="all" dirty="0">
              <a:latin typeface="Arial Narrow" panose="020B0606020202030204" pitchFamily="34" charset="0"/>
            </a:endParaRPr>
          </a:p>
          <a:p>
            <a:pPr algn="just">
              <a:lnSpc>
                <a:spcPct val="150000"/>
              </a:lnSpc>
            </a:pPr>
            <a:endParaRPr lang="de-DE" sz="1200" dirty="0" smtClean="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Anweisungen (z. B. in Werkstattordnungen und anderen Betriebsanweisungen, Unterweisungen) befolgen.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Gefährliche Eigenschaften und erforderliche Schutzmaßnahmen ermitteln und beachten. Informationsquellen:  Sicherheitsdatenblätter, Betriebsanleitungen, Arbeits- und </a:t>
            </a:r>
            <a:r>
              <a:rPr lang="de-DE" sz="1600" dirty="0" smtClean="0">
                <a:latin typeface="Arial Narrow" panose="020B0606020202030204" pitchFamily="34" charset="0"/>
              </a:rPr>
              <a:t>Betriebsanweisungen</a:t>
            </a:r>
            <a:r>
              <a:rPr lang="de-DE" sz="1600" dirty="0">
                <a:latin typeface="Arial Narrow" panose="020B0606020202030204" pitchFamily="34" charset="0"/>
              </a:rPr>
              <a:t>, Kennzeichnungen (z. B. </a:t>
            </a:r>
            <a:r>
              <a:rPr lang="de-DE" sz="1600" dirty="0" smtClean="0">
                <a:latin typeface="Arial Narrow" panose="020B0606020202030204" pitchFamily="34" charset="0"/>
              </a:rPr>
              <a:t>Gefahren-symbole</a:t>
            </a:r>
            <a:r>
              <a:rPr lang="de-DE" sz="1600" dirty="0">
                <a:latin typeface="Arial Narrow" panose="020B0606020202030204" pitchFamily="34" charset="0"/>
              </a:rPr>
              <a:t>, H- und P-Sätze)</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Entsprechend der beruflichen Kenntnisse für die eigene Sicherheit und Gesundheit Sorge tragen.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Andere nicht gefährden.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Sicherheitseinrichtungen nutzbar halten, nicht verdecken, nicht unwirksam machen.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Gefahrstoffe, Arbeitsmittel </a:t>
            </a:r>
            <a:r>
              <a:rPr lang="de-DE" sz="1600" dirty="0">
                <a:latin typeface="Arial Narrow" panose="020B0606020202030204" pitchFamily="34" charset="0"/>
              </a:rPr>
              <a:t>und persönliche Schutzausrüstungen bestimmungsgemäß verwenden.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Keine Alleinarbeit bei erhöhtem Gefährdungspotenzial</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9954" y="663595"/>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080" y="1042632"/>
            <a:ext cx="1021397" cy="1306873"/>
          </a:xfrm>
          <a:prstGeom prst="rect">
            <a:avLst/>
          </a:prstGeom>
        </p:spPr>
      </p:pic>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967" y="1042632"/>
            <a:ext cx="1025364" cy="1306873"/>
          </a:xfrm>
          <a:prstGeom prst="rect">
            <a:avLst/>
          </a:prstGeom>
        </p:spPr>
      </p:pic>
      <p:pic>
        <p:nvPicPr>
          <p:cNvPr id="2" name="Grafik 1"/>
          <p:cNvPicPr>
            <a:picLocks noChangeAspect="1"/>
          </p:cNvPicPr>
          <p:nvPr/>
        </p:nvPicPr>
        <p:blipFill>
          <a:blip r:embed="rId4"/>
          <a:stretch>
            <a:fillRect/>
          </a:stretch>
        </p:blipFill>
        <p:spPr>
          <a:xfrm>
            <a:off x="6478821" y="1042631"/>
            <a:ext cx="1024909" cy="1306873"/>
          </a:xfrm>
          <a:prstGeom prst="rect">
            <a:avLst/>
          </a:prstGeom>
        </p:spPr>
      </p:pic>
    </p:spTree>
    <p:extLst>
      <p:ext uri="{BB962C8B-B14F-4D97-AF65-F5344CB8AC3E}">
        <p14:creationId xmlns:p14="http://schemas.microsoft.com/office/powerpoint/2010/main" val="204396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17</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6482" y="1682317"/>
            <a:ext cx="9442655" cy="5139869"/>
          </a:xfrm>
          <a:prstGeom prst="rect">
            <a:avLst/>
          </a:prstGeom>
          <a:noFill/>
        </p:spPr>
        <p:txBody>
          <a:bodyPr wrap="square" rtlCol="0">
            <a:spAutoFit/>
          </a:bodyPr>
          <a:lstStyle/>
          <a:p>
            <a:r>
              <a:rPr lang="de-DE" sz="1600" b="1" cap="all" dirty="0" err="1" smtClean="0">
                <a:latin typeface="Arial Narrow" panose="020B0606020202030204" pitchFamily="34" charset="0"/>
              </a:rPr>
              <a:t>gefahrstoffe</a:t>
            </a:r>
            <a:endParaRPr lang="de-DE" sz="1600" b="1" cap="all" dirty="0" smtClean="0">
              <a:latin typeface="Arial Narrow" panose="020B0606020202030204" pitchFamily="34" charset="0"/>
            </a:endParaRPr>
          </a:p>
          <a:p>
            <a:endParaRPr lang="de-DE" sz="1600" b="1" cap="all" dirty="0">
              <a:latin typeface="Arial Narrow" panose="020B0606020202030204" pitchFamily="34" charset="0"/>
            </a:endParaRPr>
          </a:p>
          <a:p>
            <a:r>
              <a:rPr lang="de-DE" sz="1600" dirty="0" smtClean="0">
                <a:latin typeface="Arial Narrow" panose="020B0606020202030204" pitchFamily="34" charset="0"/>
              </a:rPr>
              <a:t>Haut-</a:t>
            </a:r>
            <a:r>
              <a:rPr lang="de-DE" sz="1600" dirty="0">
                <a:latin typeface="Arial Narrow" panose="020B0606020202030204" pitchFamily="34" charset="0"/>
              </a:rPr>
              <a:t>, </a:t>
            </a:r>
            <a:r>
              <a:rPr lang="de-DE" sz="1600" dirty="0" smtClean="0">
                <a:latin typeface="Arial Narrow" panose="020B0606020202030204" pitchFamily="34" charset="0"/>
              </a:rPr>
              <a:t>Schleimhaut-, Augenkontakt, das </a:t>
            </a:r>
            <a:r>
              <a:rPr lang="de-DE" sz="1600" dirty="0">
                <a:latin typeface="Arial Narrow" panose="020B0606020202030204" pitchFamily="34" charset="0"/>
              </a:rPr>
              <a:t>Einatmen </a:t>
            </a:r>
            <a:r>
              <a:rPr lang="de-DE" sz="1600" dirty="0" smtClean="0">
                <a:latin typeface="Arial Narrow" panose="020B0606020202030204" pitchFamily="34" charset="0"/>
              </a:rPr>
              <a:t>und Verschlucken vermeiden durch:</a:t>
            </a:r>
            <a:endParaRPr lang="de-DE" sz="1600" dirty="0">
              <a:latin typeface="Arial Narrow" panose="020B0606020202030204" pitchFamily="34" charset="0"/>
            </a:endParaRPr>
          </a:p>
          <a:p>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Umsichtiges Arbeiten</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Gute Raumdurchlüftung oder die Benutzung von Absaugungen bei freiwerdenden Dämpfen, Gasen, Aerosolen oder Stäuben (z. B. Holzstaub)</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Bei Tätigkeiten mit Gefahrstoffen nicht Essen, Trinken, Rauchen, Schminken, Schnupfen</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Nahrungs- und Genussmittel nicht mit Gefahrstoffen in Berührung kommen lassen.</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Reinigung der Hände und Unterarme nach jedem Arbeitsende</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Verschmutzte Gefäße, Gegenstände, Arbeitsflächen und –mittel sofort nach Tätigkeitsende  säubern.</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Substanzreste nie in Gefäßen stehen lassen.</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Gefahrstoffe nicht in Lebensmittelbehältern oder ähnlichen Gefäßen aufbewahren.</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Erforderliche Schutzausrüstung (Schutzbrille, gegenüber dem Stoff beständige Handschuhe und Kleidung, geschlossenes Schuhwerk) tragen.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5" y="663594"/>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1544073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18</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a:xfrm>
            <a:off x="1048215" y="6954878"/>
            <a:ext cx="6809978" cy="365125"/>
          </a:xfrm>
        </p:spPr>
        <p:txBody>
          <a:bodyPr/>
          <a:lstStyle/>
          <a:p>
            <a:pPr algn="l"/>
            <a:r>
              <a:rPr lang="de-DE" dirty="0"/>
              <a:t>Sicherheitsunterweisung Tätigkeiten im Hausdienst und 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9" y="1687468"/>
            <a:ext cx="9442655" cy="5139869"/>
          </a:xfrm>
          <a:prstGeom prst="rect">
            <a:avLst/>
          </a:prstGeom>
          <a:noFill/>
        </p:spPr>
        <p:txBody>
          <a:bodyPr wrap="square" rtlCol="0">
            <a:spAutoFit/>
          </a:bodyPr>
          <a:lstStyle/>
          <a:p>
            <a:r>
              <a:rPr lang="de-DE" sz="1600" b="1" cap="all" dirty="0" err="1" smtClean="0">
                <a:latin typeface="Arial Narrow" panose="020B0606020202030204" pitchFamily="34" charset="0"/>
              </a:rPr>
              <a:t>gefahrstoffe</a:t>
            </a:r>
            <a:endParaRPr lang="de-DE" sz="1600" b="1" cap="all" dirty="0">
              <a:latin typeface="Arial Narrow" panose="020B0606020202030204" pitchFamily="34" charset="0"/>
            </a:endParaRPr>
          </a:p>
          <a:p>
            <a:endParaRPr lang="de-DE" sz="1600" b="1" cap="all" dirty="0" smtClean="0">
              <a:latin typeface="Arial Narrow" panose="020B0606020202030204" pitchFamily="34" charset="0"/>
            </a:endParaRPr>
          </a:p>
          <a:p>
            <a:r>
              <a:rPr lang="de-DE" sz="1600" dirty="0" smtClean="0">
                <a:latin typeface="Arial Narrow" panose="020B0606020202030204" pitchFamily="34" charset="0"/>
              </a:rPr>
              <a:t>Richtige Lagerung, Aufbewahrung, Kennzeichnung:</a:t>
            </a:r>
            <a:endParaRPr lang="de-DE" sz="1600" dirty="0">
              <a:latin typeface="Arial Narrow" panose="020B0606020202030204" pitchFamily="34" charset="0"/>
            </a:endParaRPr>
          </a:p>
          <a:p>
            <a:endParaRPr lang="de-DE" sz="1600" b="1" cap="all" dirty="0">
              <a:latin typeface="Arial Narrow" panose="020B0606020202030204" pitchFamily="34" charset="0"/>
            </a:endParaRPr>
          </a:p>
          <a:p>
            <a:pPr marL="285750" indent="-285750" algn="just">
              <a:lnSpc>
                <a:spcPct val="150000"/>
              </a:lnSpc>
              <a:buFont typeface="Symbol" panose="05050102010706020507" pitchFamily="18" charset="2"/>
              <a:buChar char=""/>
            </a:pPr>
            <a:r>
              <a:rPr lang="de-DE" sz="1600" dirty="0" smtClean="0">
                <a:latin typeface="Arial Narrow" panose="020B0606020202030204" pitchFamily="34" charset="0"/>
              </a:rPr>
              <a:t>Nur </a:t>
            </a:r>
            <a:r>
              <a:rPr lang="de-DE" sz="1600" dirty="0">
                <a:latin typeface="Arial Narrow" panose="020B0606020202030204" pitchFamily="34" charset="0"/>
              </a:rPr>
              <a:t>resistente und dicht verschließbare Behälter </a:t>
            </a:r>
            <a:r>
              <a:rPr lang="de-DE" sz="1600" dirty="0" smtClean="0">
                <a:latin typeface="Arial Narrow" panose="020B0606020202030204" pitchFamily="34" charset="0"/>
              </a:rPr>
              <a:t>benutzen.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Eindeutige </a:t>
            </a:r>
            <a:r>
              <a:rPr lang="de-DE" sz="1600" dirty="0">
                <a:latin typeface="Arial Narrow" panose="020B0606020202030204" pitchFamily="34" charset="0"/>
              </a:rPr>
              <a:t>Kennzeichnung von Gefahrstoffbehältern mindestens </a:t>
            </a:r>
            <a:r>
              <a:rPr lang="de-DE" sz="1600" dirty="0" smtClean="0">
                <a:latin typeface="Arial Narrow" panose="020B0606020202030204" pitchFamily="34" charset="0"/>
              </a:rPr>
              <a:t>mit:</a:t>
            </a:r>
            <a:endParaRPr lang="de-DE" sz="1600" dirty="0">
              <a:latin typeface="Arial Narrow" panose="020B0606020202030204" pitchFamily="34" charset="0"/>
            </a:endParaRPr>
          </a:p>
          <a:p>
            <a:pPr marL="742950" lvl="1" indent="-285750" algn="just">
              <a:lnSpc>
                <a:spcPct val="150000"/>
              </a:lnSpc>
              <a:buFont typeface="Symbol" panose="05050102010706020507" pitchFamily="18" charset="2"/>
              <a:buChar char="¾"/>
            </a:pPr>
            <a:r>
              <a:rPr lang="de-DE" sz="1600" dirty="0" smtClean="0">
                <a:latin typeface="Arial Narrow" panose="020B0606020202030204" pitchFamily="34" charset="0"/>
              </a:rPr>
              <a:t>Chemischer </a:t>
            </a:r>
            <a:r>
              <a:rPr lang="de-DE" sz="1600" dirty="0">
                <a:latin typeface="Arial Narrow" panose="020B0606020202030204" pitchFamily="34" charset="0"/>
              </a:rPr>
              <a:t>Bezeichnung </a:t>
            </a:r>
          </a:p>
          <a:p>
            <a:pPr marL="742950" lvl="1" indent="-285750" algn="just">
              <a:lnSpc>
                <a:spcPct val="150000"/>
              </a:lnSpc>
              <a:buFont typeface="Symbol" panose="05050102010706020507" pitchFamily="18" charset="2"/>
              <a:buChar char="¾"/>
            </a:pPr>
            <a:r>
              <a:rPr lang="de-DE" sz="1600" dirty="0">
                <a:latin typeface="Arial Narrow" panose="020B0606020202030204" pitchFamily="34" charset="0"/>
              </a:rPr>
              <a:t>GHS-Piktogramm und Signalwort</a:t>
            </a:r>
          </a:p>
          <a:p>
            <a:pPr marL="742950" lvl="1" indent="-285750" algn="just">
              <a:lnSpc>
                <a:spcPct val="150000"/>
              </a:lnSpc>
              <a:buFont typeface="Symbol" panose="05050102010706020507" pitchFamily="18" charset="2"/>
              <a:buChar char="¾"/>
            </a:pPr>
            <a:r>
              <a:rPr lang="de-DE" sz="1600" dirty="0">
                <a:latin typeface="Arial Narrow" panose="020B0606020202030204" pitchFamily="34" charset="0"/>
              </a:rPr>
              <a:t>Gefahrenhinweise (H-Sätze)</a:t>
            </a:r>
          </a:p>
          <a:p>
            <a:pPr marL="742950" lvl="1" indent="-285750" algn="just">
              <a:lnSpc>
                <a:spcPct val="150000"/>
              </a:lnSpc>
              <a:buFont typeface="Symbol" panose="05050102010706020507" pitchFamily="18" charset="2"/>
              <a:buChar char="¾"/>
            </a:pPr>
            <a:r>
              <a:rPr lang="de-DE" sz="1600" dirty="0">
                <a:latin typeface="Arial Narrow" panose="020B0606020202030204" pitchFamily="34" charset="0"/>
              </a:rPr>
              <a:t>Sicherheitshinweise (P-Sätze)</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Gefahrstoffe am Arbeitsplatz nur in Kleinmengen aufbewahren.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Gefahrstoffe an geeigneten, erforderlichenfalls brandsicheren und entlüfteten Orten aufbewahren.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Akut toxische Gefahrstoffe unter besonderem Verschluss aufbewahren</a:t>
            </a:r>
            <a:r>
              <a:rPr lang="de-DE" sz="1600" dirty="0" smtClean="0">
                <a:latin typeface="Arial Narrow" panose="020B0606020202030204" pitchFamily="34" charset="0"/>
              </a:rPr>
              <a:t>.</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Gefahrstoffreste (z. B. Farben, Lacke, Lösemittel, Öle, Batterien) an einem geeigneten Ort sammeln und als Sonderabfall entsorgen</a:t>
            </a:r>
            <a:r>
              <a:rPr lang="de-DE" sz="1600" dirty="0" smtClean="0">
                <a:latin typeface="Arial Narrow" panose="020B0606020202030204" pitchFamily="34" charset="0"/>
              </a:rPr>
              <a:t>.</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5" y="666653"/>
            <a:ext cx="9305041" cy="1216204"/>
          </a:xfrm>
        </p:spPr>
        <p:txBody>
          <a:bodyPr/>
          <a:lstStyle/>
          <a:p>
            <a:pPr>
              <a:lnSpc>
                <a:spcPct val="100000"/>
              </a:lnSpc>
              <a:spcBef>
                <a:spcPts val="0"/>
              </a:spcBef>
            </a:pPr>
            <a:r>
              <a:rPr lang="de-DE" dirty="0"/>
              <a:t>Schutzmaßnahmen und </a:t>
            </a:r>
            <a:r>
              <a:rPr lang="de-DE" dirty="0" err="1"/>
              <a:t>verhaltensregeln</a:t>
            </a:r>
            <a:endParaRPr lang="de-DE"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27" y="2086484"/>
            <a:ext cx="3872345" cy="2904259"/>
          </a:xfrm>
          <a:prstGeom prst="rect">
            <a:avLst/>
          </a:prstGeom>
        </p:spPr>
      </p:pic>
    </p:spTree>
    <p:extLst>
      <p:ext uri="{BB962C8B-B14F-4D97-AF65-F5344CB8AC3E}">
        <p14:creationId xmlns:p14="http://schemas.microsoft.com/office/powerpoint/2010/main" val="1747039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19</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9" y="1682026"/>
            <a:ext cx="9442655" cy="4401205"/>
          </a:xfrm>
          <a:prstGeom prst="rect">
            <a:avLst/>
          </a:prstGeom>
          <a:noFill/>
        </p:spPr>
        <p:txBody>
          <a:bodyPr wrap="square" rtlCol="0">
            <a:spAutoFit/>
          </a:bodyPr>
          <a:lstStyle/>
          <a:p>
            <a:r>
              <a:rPr lang="de-DE" sz="1600" b="1" cap="all" dirty="0" smtClean="0">
                <a:latin typeface="Arial Narrow" panose="020B0606020202030204" pitchFamily="34" charset="0"/>
              </a:rPr>
              <a:t>Gefahrstoffe</a:t>
            </a:r>
          </a:p>
          <a:p>
            <a:endParaRPr lang="de-DE" sz="1600" b="1" cap="all" dirty="0">
              <a:latin typeface="Arial Narrow" panose="020B0606020202030204" pitchFamily="34" charset="0"/>
            </a:endParaRPr>
          </a:p>
          <a:p>
            <a:r>
              <a:rPr lang="de-DE" sz="1600" dirty="0" smtClean="0">
                <a:latin typeface="Arial Narrow" panose="020B0606020202030204" pitchFamily="34" charset="0"/>
              </a:rPr>
              <a:t>Verhalten bei Kontakt mit Gefahrstoffen:</a:t>
            </a:r>
            <a:endParaRPr lang="de-DE" sz="1600" dirty="0">
              <a:latin typeface="Arial Narrow" panose="020B0606020202030204" pitchFamily="34" charset="0"/>
            </a:endParaRPr>
          </a:p>
          <a:p>
            <a:pPr marL="285750" indent="-285750">
              <a:buFont typeface="Symbol" panose="05050102010706020507" pitchFamily="18" charset="2"/>
              <a:buChar char="-"/>
            </a:pPr>
            <a:endParaRPr lang="de-DE" sz="1600" dirty="0" smtClean="0">
              <a:latin typeface="Arial Narrow" panose="020B0606020202030204" pitchFamily="34" charset="0"/>
            </a:endParaRPr>
          </a:p>
          <a:p>
            <a:pPr marL="326395" indent="-285750" algn="just">
              <a:lnSpc>
                <a:spcPct val="150000"/>
              </a:lnSpc>
              <a:buFont typeface="Symbol" panose="05050102010706020507" pitchFamily="18" charset="2"/>
              <a:buChar char="¾"/>
            </a:pPr>
            <a:r>
              <a:rPr lang="de-DE" sz="1600" dirty="0">
                <a:latin typeface="Arial Narrow" panose="020B0606020202030204" pitchFamily="34" charset="0"/>
              </a:rPr>
              <a:t>Bei Hautkontakt: 		Die betroffenen Hautstellen mit reichlich Wasser und evtl. mit Seife reinigen. 				Bei Hautreaktionen, Unwohlsein </a:t>
            </a:r>
            <a:r>
              <a:rPr lang="de-DE" sz="1600" dirty="0" err="1">
                <a:latin typeface="Arial Narrow" panose="020B0606020202030204" pitchFamily="34" charset="0"/>
              </a:rPr>
              <a:t>Ärzt</a:t>
            </a:r>
            <a:r>
              <a:rPr lang="de-DE" sz="1600" dirty="0">
                <a:latin typeface="Arial Narrow" panose="020B0606020202030204" pitchFamily="34" charset="0"/>
              </a:rPr>
              <a:t>*in aufsuchen</a:t>
            </a:r>
          </a:p>
          <a:p>
            <a:pPr marL="326395" indent="-285750" algn="just">
              <a:lnSpc>
                <a:spcPct val="150000"/>
              </a:lnSpc>
              <a:buFont typeface="Symbol" panose="05050102010706020507" pitchFamily="18" charset="2"/>
              <a:buChar char="¾"/>
            </a:pPr>
            <a:r>
              <a:rPr lang="de-DE" sz="1600" dirty="0">
                <a:latin typeface="Arial Narrow" panose="020B0606020202030204" pitchFamily="34" charset="0"/>
              </a:rPr>
              <a:t>Benetzte Kleidung: 		Aufgrund der Resorptionsgefahr sofort entfernen.</a:t>
            </a:r>
          </a:p>
          <a:p>
            <a:pPr marL="326395" indent="-285750" algn="just">
              <a:lnSpc>
                <a:spcPct val="150000"/>
              </a:lnSpc>
              <a:buFont typeface="Symbol" panose="05050102010706020507" pitchFamily="18" charset="2"/>
              <a:buChar char="¾"/>
            </a:pPr>
            <a:r>
              <a:rPr lang="de-DE" sz="1600" dirty="0">
                <a:latin typeface="Arial Narrow" panose="020B0606020202030204" pitchFamily="34" charset="0"/>
              </a:rPr>
              <a:t>Bei Augenkontakt: 		10 Min. unter fließendem Wasser spülen. </a:t>
            </a:r>
            <a:r>
              <a:rPr lang="de-DE" sz="1600" dirty="0" err="1">
                <a:latin typeface="Arial Narrow" panose="020B0606020202030204" pitchFamily="34" charset="0"/>
              </a:rPr>
              <a:t>Augenärzt</a:t>
            </a:r>
            <a:r>
              <a:rPr lang="de-DE" sz="1600" dirty="0">
                <a:latin typeface="Arial Narrow" panose="020B0606020202030204" pitchFamily="34" charset="0"/>
              </a:rPr>
              <a:t>*in aufsuchen/Rettungswagen 				alarmieren.</a:t>
            </a:r>
          </a:p>
          <a:p>
            <a:pPr marL="326395" indent="-285750" algn="just">
              <a:lnSpc>
                <a:spcPct val="150000"/>
              </a:lnSpc>
              <a:buFont typeface="Symbol" panose="05050102010706020507" pitchFamily="18" charset="2"/>
              <a:buChar char="¾"/>
            </a:pPr>
            <a:r>
              <a:rPr lang="de-DE" sz="1600" dirty="0">
                <a:latin typeface="Arial Narrow" panose="020B0606020202030204" pitchFamily="34" charset="0"/>
              </a:rPr>
              <a:t>Beim Einatmen: 		Frischluft, ggf. Rettungswagen alarmieren: Tel.: 112</a:t>
            </a:r>
          </a:p>
          <a:p>
            <a:pPr marL="326395" indent="-285750" algn="just">
              <a:lnSpc>
                <a:spcPct val="150000"/>
              </a:lnSpc>
              <a:buFont typeface="Symbol" panose="05050102010706020507" pitchFamily="18" charset="2"/>
              <a:buChar char="¾"/>
            </a:pPr>
            <a:r>
              <a:rPr lang="de-DE" sz="1600" dirty="0">
                <a:latin typeface="Arial Narrow" panose="020B0606020202030204" pitchFamily="34" charset="0"/>
              </a:rPr>
              <a:t>Beim Verschlucken: 	Rettungswagen alarmieren: Tel.: 112</a:t>
            </a:r>
          </a:p>
          <a:p>
            <a:pPr marL="326395" indent="-285750" algn="just">
              <a:lnSpc>
                <a:spcPct val="150000"/>
              </a:lnSpc>
              <a:buFont typeface="Symbol" panose="05050102010706020507" pitchFamily="18" charset="2"/>
              <a:buChar char="-"/>
            </a:pPr>
            <a:endParaRPr lang="de-DE" sz="1600" dirty="0">
              <a:latin typeface="Arial Narrow" panose="020B0606020202030204" pitchFamily="34" charset="0"/>
            </a:endParaRPr>
          </a:p>
          <a:p>
            <a:pPr marL="40645" algn="just">
              <a:lnSpc>
                <a:spcPct val="150000"/>
              </a:lnSpc>
            </a:pPr>
            <a:r>
              <a:rPr lang="de-DE" sz="1600" dirty="0">
                <a:latin typeface="Arial Narrow" panose="020B0606020202030204" pitchFamily="34" charset="0"/>
              </a:rPr>
              <a:t>Ärzten das Gefahrstoffetikett vorzeigen.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5" y="669112"/>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pic>
        <p:nvPicPr>
          <p:cNvPr id="9" name="Grafik 8"/>
          <p:cNvPicPr>
            <a:picLocks noChangeAspect="1"/>
          </p:cNvPicPr>
          <p:nvPr/>
        </p:nvPicPr>
        <p:blipFill>
          <a:blip r:embed="rId2"/>
          <a:stretch>
            <a:fillRect/>
          </a:stretch>
        </p:blipFill>
        <p:spPr>
          <a:xfrm>
            <a:off x="7531719" y="4276065"/>
            <a:ext cx="2617161" cy="2353335"/>
          </a:xfrm>
          <a:prstGeom prst="rect">
            <a:avLst/>
          </a:prstGeom>
        </p:spPr>
      </p:pic>
    </p:spTree>
    <p:extLst>
      <p:ext uri="{BB962C8B-B14F-4D97-AF65-F5344CB8AC3E}">
        <p14:creationId xmlns:p14="http://schemas.microsoft.com/office/powerpoint/2010/main" val="46650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D7C4DC1-7D02-4994-BD54-74988B047B41}" type="slidenum">
              <a:rPr lang="de-DE" smtClean="0"/>
              <a:pPr/>
              <a:t>2</a:t>
            </a:fld>
            <a:endParaRPr lang="de-DE" dirty="0"/>
          </a:p>
        </p:txBody>
      </p:sp>
      <p:sp>
        <p:nvSpPr>
          <p:cNvPr id="5" name="Fußzeilenplatzhalter 4"/>
          <p:cNvSpPr>
            <a:spLocks noGrp="1"/>
          </p:cNvSpPr>
          <p:nvPr>
            <p:ph type="ftr" sz="quarter" idx="3"/>
          </p:nvPr>
        </p:nvSpPr>
        <p:spPr/>
        <p:txBody>
          <a:bodyPr/>
          <a:lstStyle/>
          <a:p>
            <a:pPr algn="l"/>
            <a:r>
              <a:rPr lang="de-DE" dirty="0"/>
              <a:t>Sicherheitsunterweisung Tätigkeiten im Hausdienst und im Freien</a:t>
            </a:r>
          </a:p>
        </p:txBody>
      </p:sp>
      <p:sp>
        <p:nvSpPr>
          <p:cNvPr id="8" name="Textfeld 7">
            <a:extLst>
              <a:ext uri="{FF2B5EF4-FFF2-40B4-BE49-F238E27FC236}">
                <a16:creationId xmlns:a16="http://schemas.microsoft.com/office/drawing/2014/main" id="{DB6C20FE-3C23-E840-9DD2-7D467ECB1FB0}"/>
              </a:ext>
            </a:extLst>
          </p:cNvPr>
          <p:cNvSpPr txBox="1"/>
          <p:nvPr/>
        </p:nvSpPr>
        <p:spPr>
          <a:xfrm>
            <a:off x="653326" y="1599107"/>
            <a:ext cx="9560162" cy="5262979"/>
          </a:xfrm>
          <a:prstGeom prst="rect">
            <a:avLst/>
          </a:prstGeom>
          <a:noFill/>
        </p:spPr>
        <p:txBody>
          <a:bodyPr wrap="square" rtlCol="0">
            <a:spAutoFit/>
          </a:bodyPr>
          <a:lstStyle/>
          <a:p>
            <a:pPr>
              <a:lnSpc>
                <a:spcPct val="150000"/>
              </a:lnSpc>
            </a:pPr>
            <a:r>
              <a:rPr lang="de-DE" sz="1600" dirty="0" smtClean="0">
                <a:solidFill>
                  <a:prstClr val="black"/>
                </a:solidFill>
                <a:latin typeface="Arial Narrow" panose="020B0604020202020204" pitchFamily="34" charset="0"/>
                <a:cs typeface="Arial Narrow" panose="020B0604020202020204" pitchFamily="34" charset="0"/>
              </a:rPr>
              <a:t>Gemäß</a:t>
            </a:r>
            <a:r>
              <a:rPr lang="de-DE" sz="1600" dirty="0">
                <a:solidFill>
                  <a:prstClr val="black"/>
                </a:solidFill>
                <a:latin typeface="Arial Narrow" panose="020B0604020202020204" pitchFamily="34" charset="0"/>
                <a:cs typeface="Arial Narrow" panose="020B0604020202020204" pitchFamily="34" charset="0"/>
              </a:rPr>
              <a:t>: 			§ </a:t>
            </a:r>
            <a:r>
              <a:rPr lang="de-DE" sz="1600" dirty="0">
                <a:solidFill>
                  <a:prstClr val="black"/>
                </a:solidFill>
                <a:latin typeface="Arial Narrow" panose="020B0606020202030204" pitchFamily="34" charset="0"/>
                <a:cs typeface="Arial Narrow" panose="020B0604020202020204" pitchFamily="34" charset="0"/>
              </a:rPr>
              <a:t>12 Arbeitsschutzgesetz, § 4 GUV-V A1 DGUV Vorschrift 1 (Grundsätze der Prävention), </a:t>
            </a:r>
            <a:br>
              <a:rPr lang="de-DE" sz="1600" dirty="0">
                <a:solidFill>
                  <a:prstClr val="black"/>
                </a:solidFill>
                <a:latin typeface="Arial Narrow" panose="020B0606020202030204" pitchFamily="34" charset="0"/>
                <a:cs typeface="Arial Narrow" panose="020B0604020202020204" pitchFamily="34" charset="0"/>
              </a:rPr>
            </a:br>
            <a:r>
              <a:rPr lang="de-DE" sz="1600" dirty="0">
                <a:solidFill>
                  <a:prstClr val="black"/>
                </a:solidFill>
                <a:latin typeface="Arial Narrow" panose="020B0606020202030204" pitchFamily="34" charset="0"/>
                <a:cs typeface="Arial Narrow" panose="020B0604020202020204" pitchFamily="34" charset="0"/>
              </a:rPr>
              <a:t>			§ 6 Arbeitsstättenverordnung, § 12 Betriebssicherheitsverordnung, 					</a:t>
            </a:r>
            <a:r>
              <a:rPr lang="de-DE" sz="1600" dirty="0" smtClean="0">
                <a:solidFill>
                  <a:prstClr val="black"/>
                </a:solidFill>
                <a:latin typeface="Arial Narrow" panose="020B0606020202030204" pitchFamily="34" charset="0"/>
                <a:cs typeface="Arial Narrow" panose="020B0604020202020204" pitchFamily="34" charset="0"/>
              </a:rPr>
              <a:t>§§ </a:t>
            </a:r>
            <a:r>
              <a:rPr lang="de-DE" sz="1600" dirty="0">
                <a:solidFill>
                  <a:prstClr val="black"/>
                </a:solidFill>
                <a:latin typeface="Arial Narrow" panose="020B0606020202030204" pitchFamily="34" charset="0"/>
                <a:cs typeface="Arial Narrow" panose="020B0604020202020204" pitchFamily="34" charset="0"/>
              </a:rPr>
              <a:t>14 </a:t>
            </a:r>
            <a:r>
              <a:rPr lang="de-DE" sz="1600" dirty="0" smtClean="0">
                <a:solidFill>
                  <a:prstClr val="black"/>
                </a:solidFill>
                <a:latin typeface="Arial Narrow" panose="020B0606020202030204" pitchFamily="34" charset="0"/>
                <a:cs typeface="Arial Narrow" panose="020B0604020202020204" pitchFamily="34" charset="0"/>
              </a:rPr>
              <a:t>Gefahr- und Biostoffverordnung</a:t>
            </a:r>
            <a:r>
              <a:rPr lang="de-DE" sz="1600" dirty="0">
                <a:solidFill>
                  <a:prstClr val="black"/>
                </a:solidFill>
                <a:latin typeface="Arial Narrow" panose="020B0606020202030204" pitchFamily="34" charset="0"/>
                <a:cs typeface="Arial Narrow" panose="020B0604020202020204" pitchFamily="34" charset="0"/>
              </a:rPr>
              <a:t>, </a:t>
            </a:r>
            <a:r>
              <a:rPr lang="de-DE" sz="1600" dirty="0">
                <a:latin typeface="Arial Narrow" panose="020B0606020202030204" pitchFamily="34" charset="0"/>
              </a:rPr>
              <a:t>§ 4 Lastenhandhabungsverordnung</a:t>
            </a:r>
            <a:endParaRPr lang="de-DE" sz="1600" dirty="0" smtClean="0">
              <a:solidFill>
                <a:prstClr val="black"/>
              </a:solidFill>
              <a:latin typeface="Arial Narrow" panose="020B0606020202030204" pitchFamily="34" charset="0"/>
              <a:cs typeface="Arial Narrow" panose="020B0604020202020204" pitchFamily="34" charset="0"/>
            </a:endParaRPr>
          </a:p>
          <a:p>
            <a:pPr>
              <a:lnSpc>
                <a:spcPct val="150000"/>
              </a:lnSpc>
            </a:pPr>
            <a:r>
              <a:rPr lang="de-DE" sz="1600" dirty="0">
                <a:solidFill>
                  <a:prstClr val="black"/>
                </a:solidFill>
                <a:latin typeface="Arial Narrow" panose="020B0606020202030204" pitchFamily="34" charset="0"/>
              </a:rPr>
              <a:t>	</a:t>
            </a:r>
            <a:r>
              <a:rPr lang="de-DE" sz="1600" dirty="0" smtClean="0">
                <a:solidFill>
                  <a:prstClr val="black"/>
                </a:solidFill>
                <a:latin typeface="Arial Narrow" panose="020B0606020202030204" pitchFamily="34" charset="0"/>
              </a:rPr>
              <a:t>		</a:t>
            </a:r>
            <a:r>
              <a:rPr lang="de-DE" sz="1600" dirty="0" smtClean="0">
                <a:latin typeface="Arial Narrow" panose="020B0606020202030204" pitchFamily="34" charset="0"/>
              </a:rPr>
              <a:t>§ </a:t>
            </a:r>
            <a:r>
              <a:rPr lang="de-DE" sz="1600" dirty="0">
                <a:latin typeface="Arial Narrow" panose="020B0606020202030204" pitchFamily="34" charset="0"/>
              </a:rPr>
              <a:t>11 Lärm- und Vibrations-Arbeitsschutzverordnung</a:t>
            </a:r>
          </a:p>
          <a:p>
            <a:pPr>
              <a:lnSpc>
                <a:spcPct val="150000"/>
              </a:lnSpc>
            </a:pPr>
            <a:endParaRPr lang="de-DE" sz="1600" dirty="0" smtClean="0">
              <a:latin typeface="Arial Narrow" panose="020B0604020202020204" pitchFamily="34" charset="0"/>
              <a:cs typeface="Arial Narrow" panose="020B0604020202020204" pitchFamily="34" charset="0"/>
            </a:endParaRPr>
          </a:p>
          <a:p>
            <a:pPr>
              <a:lnSpc>
                <a:spcPct val="150000"/>
              </a:lnSpc>
            </a:pPr>
            <a:r>
              <a:rPr lang="de-DE" sz="1600" dirty="0" smtClean="0">
                <a:latin typeface="Arial Narrow" panose="020B0604020202020204" pitchFamily="34" charset="0"/>
                <a:cs typeface="Arial Narrow" panose="020B0604020202020204" pitchFamily="34" charset="0"/>
              </a:rPr>
              <a:t>Arbeitsbereich: 		…</a:t>
            </a:r>
            <a:endParaRPr lang="de-DE" sz="1600" dirty="0">
              <a:latin typeface="Arial Narrow" panose="020B0604020202020204" pitchFamily="34" charset="0"/>
              <a:cs typeface="Arial Narrow" panose="020B0604020202020204" pitchFamily="34" charset="0"/>
            </a:endParaRPr>
          </a:p>
          <a:p>
            <a:pPr>
              <a:lnSpc>
                <a:spcPct val="150000"/>
              </a:lnSpc>
            </a:pPr>
            <a:r>
              <a:rPr lang="de-DE" sz="1600" dirty="0" smtClean="0">
                <a:latin typeface="Arial Narrow" panose="020B0604020202020204" pitchFamily="34" charset="0"/>
                <a:cs typeface="Arial Narrow" panose="020B0604020202020204" pitchFamily="34" charset="0"/>
              </a:rPr>
              <a:t>Bereichsverantwortliche*r: 	</a:t>
            </a:r>
            <a:r>
              <a:rPr lang="de-DE" sz="1600" dirty="0">
                <a:latin typeface="Arial Narrow" panose="020B0604020202020204" pitchFamily="34" charset="0"/>
                <a:cs typeface="Arial Narrow" panose="020B0604020202020204" pitchFamily="34" charset="0"/>
              </a:rPr>
              <a:t>…</a:t>
            </a:r>
          </a:p>
          <a:p>
            <a:pPr>
              <a:lnSpc>
                <a:spcPct val="150000"/>
              </a:lnSpc>
            </a:pPr>
            <a:r>
              <a:rPr lang="de-DE" sz="1600" dirty="0" smtClean="0">
                <a:latin typeface="Arial Narrow" panose="020B0604020202020204" pitchFamily="34" charset="0"/>
                <a:cs typeface="Arial Narrow" panose="020B0604020202020204" pitchFamily="34" charset="0"/>
              </a:rPr>
              <a:t>Durchgeführt </a:t>
            </a:r>
            <a:r>
              <a:rPr lang="de-DE" sz="1600" dirty="0">
                <a:latin typeface="Arial Narrow" panose="020B0604020202020204" pitchFamily="34" charset="0"/>
                <a:cs typeface="Arial Narrow" panose="020B0604020202020204" pitchFamily="34" charset="0"/>
              </a:rPr>
              <a:t>von</a:t>
            </a:r>
            <a:r>
              <a:rPr lang="de-DE" sz="1600" dirty="0" smtClean="0">
                <a:latin typeface="Arial Narrow" panose="020B0604020202020204" pitchFamily="34" charset="0"/>
                <a:cs typeface="Arial Narrow" panose="020B0604020202020204" pitchFamily="34" charset="0"/>
              </a:rPr>
              <a:t>: 		</a:t>
            </a:r>
            <a:r>
              <a:rPr lang="de-DE" sz="1600" dirty="0">
                <a:latin typeface="Arial Narrow" panose="020B0604020202020204" pitchFamily="34" charset="0"/>
                <a:cs typeface="Arial Narrow" panose="020B0604020202020204" pitchFamily="34" charset="0"/>
              </a:rPr>
              <a:t>…</a:t>
            </a:r>
          </a:p>
          <a:p>
            <a:pPr>
              <a:lnSpc>
                <a:spcPct val="150000"/>
              </a:lnSpc>
            </a:pPr>
            <a:r>
              <a:rPr lang="de-DE" sz="1600" dirty="0" smtClean="0">
                <a:latin typeface="Arial Narrow" panose="020B0604020202020204" pitchFamily="34" charset="0"/>
                <a:cs typeface="Arial Narrow" panose="020B0604020202020204" pitchFamily="34" charset="0"/>
              </a:rPr>
              <a:t>Teilnehmende: 		Siehe Anhang</a:t>
            </a:r>
          </a:p>
          <a:p>
            <a:pPr>
              <a:lnSpc>
                <a:spcPct val="150000"/>
              </a:lnSpc>
            </a:pPr>
            <a:endParaRPr lang="de-DE" sz="1600" dirty="0">
              <a:latin typeface="Arial Narrow" panose="020B0604020202020204" pitchFamily="34" charset="0"/>
              <a:cs typeface="Arial Narrow" panose="020B0604020202020204" pitchFamily="34" charset="0"/>
            </a:endParaRPr>
          </a:p>
          <a:p>
            <a:pPr>
              <a:lnSpc>
                <a:spcPct val="150000"/>
              </a:lnSpc>
            </a:pPr>
            <a:r>
              <a:rPr lang="de-DE" sz="1600" dirty="0" smtClean="0">
                <a:latin typeface="Arial Narrow" panose="020B0604020202020204" pitchFamily="34" charset="0"/>
                <a:cs typeface="Arial Narrow" panose="020B0604020202020204" pitchFamily="34" charset="0"/>
              </a:rPr>
              <a:t>Weitere Informationen:		</a:t>
            </a:r>
            <a:r>
              <a:rPr lang="de-DE" sz="1600" u="sng" dirty="0">
                <a:latin typeface="Arial Narrow" panose="020B0604020202020204" pitchFamily="34" charset="0"/>
                <a:cs typeface="Arial Narrow" panose="020B0604020202020204" pitchFamily="34" charset="0"/>
                <a:hlinkClick r:id="rId2"/>
              </a:rPr>
              <a:t>https://www.leuphana.de/intranet/verwaltung/arbeitsschutz</a:t>
            </a:r>
            <a:r>
              <a:rPr lang="de-DE" sz="1600" u="sng" dirty="0">
                <a:latin typeface="Arial Narrow" panose="020B0604020202020204" pitchFamily="34" charset="0"/>
                <a:cs typeface="Arial Narrow" panose="020B0604020202020204" pitchFamily="34" charset="0"/>
              </a:rPr>
              <a:t> </a:t>
            </a:r>
            <a:endParaRPr lang="de-DE" sz="1600" dirty="0" smtClean="0">
              <a:latin typeface="Arial Narrow" panose="020B0604020202020204" pitchFamily="34" charset="0"/>
              <a:cs typeface="Arial Narrow" panose="020B0604020202020204" pitchFamily="34" charset="0"/>
            </a:endParaRPr>
          </a:p>
          <a:p>
            <a:pPr>
              <a:lnSpc>
                <a:spcPct val="150000"/>
              </a:lnSpc>
            </a:pPr>
            <a:r>
              <a:rPr lang="de-DE" sz="1600" dirty="0">
                <a:latin typeface="Arial Narrow" panose="020B0604020202020204" pitchFamily="34" charset="0"/>
                <a:cs typeface="Arial Narrow" panose="020B0604020202020204" pitchFamily="34" charset="0"/>
              </a:rPr>
              <a:t>	</a:t>
            </a:r>
            <a:r>
              <a:rPr lang="de-DE" sz="1600" dirty="0" smtClean="0">
                <a:latin typeface="Arial Narrow" panose="020B0604020202020204" pitchFamily="34" charset="0"/>
                <a:cs typeface="Arial Narrow" panose="020B0604020202020204" pitchFamily="34" charset="0"/>
              </a:rPr>
              <a:t>		</a:t>
            </a:r>
            <a:r>
              <a:rPr lang="de-DE" sz="1600" u="sng" dirty="0">
                <a:latin typeface="Arial Narrow" panose="020B0604020202020204" pitchFamily="34" charset="0"/>
                <a:cs typeface="Arial Narrow" panose="020B0604020202020204" pitchFamily="34" charset="0"/>
                <a:hlinkClick r:id="rId3"/>
              </a:rPr>
              <a:t>https://www.umwelt-online.de/regelwerk/index.htm</a:t>
            </a:r>
            <a:r>
              <a:rPr lang="de-DE" sz="1600" u="sng" dirty="0">
                <a:latin typeface="Arial Narrow" panose="020B0604020202020204" pitchFamily="34" charset="0"/>
                <a:cs typeface="Arial Narrow" panose="020B0604020202020204" pitchFamily="34" charset="0"/>
              </a:rPr>
              <a:t> </a:t>
            </a:r>
            <a:r>
              <a:rPr lang="de-DE" sz="1600" dirty="0">
                <a:latin typeface="Arial Narrow" panose="020B0604020202020204" pitchFamily="34" charset="0"/>
                <a:cs typeface="Arial Narrow" panose="020B0604020202020204" pitchFamily="34" charset="0"/>
              </a:rPr>
              <a:t>	</a:t>
            </a:r>
            <a:r>
              <a:rPr lang="de-DE" sz="1600" dirty="0" smtClean="0">
                <a:latin typeface="Arial Narrow" panose="020B0604020202020204" pitchFamily="34" charset="0"/>
                <a:cs typeface="Arial Narrow" panose="020B0604020202020204" pitchFamily="34" charset="0"/>
              </a:rPr>
              <a:t>		</a:t>
            </a:r>
          </a:p>
          <a:p>
            <a:pPr>
              <a:lnSpc>
                <a:spcPct val="150000"/>
              </a:lnSpc>
            </a:pPr>
            <a:r>
              <a:rPr lang="de-DE" sz="1600" dirty="0" smtClean="0">
                <a:latin typeface="Arial Narrow" panose="020B0604020202020204" pitchFamily="34" charset="0"/>
                <a:cs typeface="Arial Narrow" panose="020B0604020202020204" pitchFamily="34" charset="0"/>
              </a:rPr>
              <a:t>			</a:t>
            </a:r>
            <a:r>
              <a:rPr lang="de-DE" sz="1600" u="sng" dirty="0">
                <a:latin typeface="Arial Narrow" panose="020B0604020202020204" pitchFamily="34" charset="0"/>
                <a:cs typeface="Arial Narrow" panose="020B0604020202020204" pitchFamily="34" charset="0"/>
              </a:rPr>
              <a:t>https://www.lukn.de/</a:t>
            </a:r>
          </a:p>
          <a:p>
            <a:pPr>
              <a:lnSpc>
                <a:spcPct val="150000"/>
              </a:lnSpc>
            </a:pPr>
            <a:endParaRPr lang="de-DE" sz="1600" dirty="0">
              <a:latin typeface="Arial Narrow" panose="020B0604020202020204" pitchFamily="34" charset="0"/>
              <a:cs typeface="Arial Narrow" panose="020B0604020202020204" pitchFamily="34" charset="0"/>
            </a:endParaRPr>
          </a:p>
        </p:txBody>
      </p:sp>
      <p:sp>
        <p:nvSpPr>
          <p:cNvPr id="6" name="Titel 4"/>
          <p:cNvSpPr>
            <a:spLocks noGrp="1"/>
          </p:cNvSpPr>
          <p:nvPr>
            <p:ph type="title"/>
          </p:nvPr>
        </p:nvSpPr>
        <p:spPr>
          <a:xfrm>
            <a:off x="725779" y="708313"/>
            <a:ext cx="9305041" cy="546900"/>
          </a:xfrm>
        </p:spPr>
        <p:txBody>
          <a:bodyPr/>
          <a:lstStyle/>
          <a:p>
            <a:r>
              <a:rPr lang="de-DE" dirty="0" err="1" smtClean="0"/>
              <a:t>sicherheitsunterweisung</a:t>
            </a:r>
            <a:endParaRPr lang="de-DE" dirty="0"/>
          </a:p>
        </p:txBody>
      </p:sp>
    </p:spTree>
    <p:extLst>
      <p:ext uri="{BB962C8B-B14F-4D97-AF65-F5344CB8AC3E}">
        <p14:creationId xmlns:p14="http://schemas.microsoft.com/office/powerpoint/2010/main" val="1053102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20</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6797" y="1682708"/>
            <a:ext cx="9442655" cy="4401205"/>
          </a:xfrm>
          <a:prstGeom prst="rect">
            <a:avLst/>
          </a:prstGeom>
          <a:noFill/>
        </p:spPr>
        <p:txBody>
          <a:bodyPr wrap="square" rtlCol="0">
            <a:spAutoFit/>
          </a:bodyPr>
          <a:lstStyle/>
          <a:p>
            <a:r>
              <a:rPr lang="de-DE" sz="1600" b="1" cap="all" dirty="0" smtClean="0">
                <a:latin typeface="Arial Narrow" panose="020B0606020202030204" pitchFamily="34" charset="0"/>
              </a:rPr>
              <a:t>Arbeitsmittel</a:t>
            </a:r>
          </a:p>
          <a:p>
            <a:endParaRPr lang="de-DE" sz="1600" dirty="0">
              <a:latin typeface="Arial Narrow" panose="020B0606020202030204" pitchFamily="34" charset="0"/>
            </a:endParaRPr>
          </a:p>
          <a:p>
            <a:r>
              <a:rPr lang="de-DE" sz="1600" dirty="0" smtClean="0">
                <a:latin typeface="Arial Narrow" panose="020B0606020202030204" pitchFamily="34" charset="0"/>
              </a:rPr>
              <a:t>Allgemeine Verhaltensregeln:</a:t>
            </a:r>
            <a:endParaRPr lang="de-DE" sz="1600" dirty="0">
              <a:latin typeface="Arial Narrow" panose="020B0606020202030204" pitchFamily="34" charset="0"/>
            </a:endParaRPr>
          </a:p>
          <a:p>
            <a:r>
              <a:rPr lang="de-DE" sz="1600" dirty="0">
                <a:latin typeface="Arial Narrow" panose="020B0606020202030204" pitchFamily="34" charset="0"/>
              </a:rPr>
              <a:t> </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Personen dürfen Arbeitsmittel nur benutzen, wenn sie über die erforderlichen Kenntnisse verfügen.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Bei </a:t>
            </a:r>
            <a:r>
              <a:rPr lang="de-DE" sz="1600" dirty="0">
                <a:latin typeface="Arial Narrow" panose="020B0606020202030204" pitchFamily="34" charset="0"/>
              </a:rPr>
              <a:t>erhöhtem Gefährdungspotenzial </a:t>
            </a:r>
            <a:r>
              <a:rPr lang="de-DE" sz="1600" dirty="0" smtClean="0">
                <a:latin typeface="Arial Narrow" panose="020B0606020202030204" pitchFamily="34" charset="0"/>
              </a:rPr>
              <a:t>dürfen Arbeitsmittel nur nach erfolgreicher Schulung benutzt werden.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Vor jeder Benutzung (Sicht-)Prüfung: </a:t>
            </a: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Auf sicherheitsrelevante Beschädigungen</a:t>
            </a: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Der Funktionsfähigkeit von Schutzeinrichtungen</a:t>
            </a: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Der Werkzeugmontage und  -einstellung</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Die in Bedienungsanleitungen, Betriebsanweisungen, staatlichen oder berufsgenossenschaftlichen Vorschriften geforderten sicherheitsrelevanten Prüfungen durch dazu befähigte Personen </a:t>
            </a:r>
            <a:r>
              <a:rPr lang="de-DE" sz="1600" dirty="0" smtClean="0">
                <a:latin typeface="Arial Narrow" panose="020B0606020202030204" pitchFamily="34" charset="0"/>
              </a:rPr>
              <a:t>sind zu veranlassen</a:t>
            </a:r>
            <a:r>
              <a:rPr lang="de-DE" sz="1600" dirty="0">
                <a:latin typeface="Arial Narrow" panose="020B0606020202030204" pitchFamily="34" charset="0"/>
              </a:rPr>
              <a:t>.</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Arbeitsmittel mit Sicherheitsmängeln nicht </a:t>
            </a:r>
            <a:r>
              <a:rPr lang="de-DE" sz="1600" dirty="0" smtClean="0">
                <a:latin typeface="Arial Narrow" panose="020B0606020202030204" pitchFamily="34" charset="0"/>
              </a:rPr>
              <a:t>verwenden! Sicherheitsmängel </a:t>
            </a:r>
            <a:r>
              <a:rPr lang="de-DE" sz="1600" dirty="0">
                <a:latin typeface="Arial Narrow" panose="020B0606020202030204" pitchFamily="34" charset="0"/>
              </a:rPr>
              <a:t>der*dem Vorgesetzten melden.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5" y="669113"/>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3019378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21</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6797" y="1682707"/>
            <a:ext cx="9442655" cy="4770537"/>
          </a:xfrm>
          <a:prstGeom prst="rect">
            <a:avLst/>
          </a:prstGeom>
          <a:noFill/>
        </p:spPr>
        <p:txBody>
          <a:bodyPr wrap="square" rtlCol="0">
            <a:spAutoFit/>
          </a:bodyPr>
          <a:lstStyle/>
          <a:p>
            <a:r>
              <a:rPr lang="de-DE" sz="1600" b="1" cap="all" dirty="0">
                <a:latin typeface="Arial Narrow" panose="020B0606020202030204" pitchFamily="34" charset="0"/>
              </a:rPr>
              <a:t>Arbeitsmittel</a:t>
            </a:r>
          </a:p>
          <a:p>
            <a:endParaRPr lang="de-DE" sz="1600" dirty="0">
              <a:latin typeface="Arial Narrow" panose="020B0606020202030204" pitchFamily="34" charset="0"/>
            </a:endParaRPr>
          </a:p>
          <a:p>
            <a:r>
              <a:rPr lang="de-DE" sz="1600" dirty="0">
                <a:latin typeface="Arial Narrow" panose="020B0606020202030204" pitchFamily="34" charset="0"/>
              </a:rPr>
              <a:t>Verletzungen vermeiden durch:</a:t>
            </a:r>
          </a:p>
          <a:p>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Arbeitsmittel vor allen Nebentätigkeiten wie Werkzeugwechsel, Messen, Putzen, Schmieren, Einstellen, Prüfen oder Instandsetzungsarbeiten ausschalten und gegen ungewolltes Einschalten sichern.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Beim Bohren, Schleifen, Fräsen, Drehen und anderen spanabhebenden Arbeitsverfahren eine Schutzbrille tragen.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Arbeiten mit offen rotierenden Teilen eng anliegende Kleidung, ggf. ein Haarnetz aber keine Handschuhe tragen. </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der Gefahr von Fußverletzungen Sicherheitsschuhe (S1) tragen.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der Gefahr von Handverletzungen geeignete Schutzhandschuhe tragen.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mehr als 80 dB(A) sollte bei mehr als 85 dB(A) muss ein Gehörschutz getragen werden.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Spitze oder scharfe Werkzeuge (z. B. Schraubendreher) nicht in den Taschen der Kleidung tragen.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Verwendete Materialien, Schläuche, Kabel, Werkzeuge etc. so verwenden bzw. ablegen, dass sie keine Stolperstellen darstellen.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5" y="669113"/>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2569198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22</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6797" y="1682027"/>
            <a:ext cx="9442655" cy="5139869"/>
          </a:xfrm>
          <a:prstGeom prst="rect">
            <a:avLst/>
          </a:prstGeom>
          <a:noFill/>
        </p:spPr>
        <p:txBody>
          <a:bodyPr wrap="square" rtlCol="0">
            <a:spAutoFit/>
          </a:bodyPr>
          <a:lstStyle/>
          <a:p>
            <a:r>
              <a:rPr lang="de-DE" sz="1600" b="1" cap="all" dirty="0" smtClean="0">
                <a:latin typeface="Arial Narrow" panose="020B0606020202030204" pitchFamily="34" charset="0"/>
              </a:rPr>
              <a:t>Arbeitsmittel</a:t>
            </a:r>
            <a:endParaRPr lang="de-DE" sz="1600" b="1" cap="all" dirty="0">
              <a:latin typeface="Arial Narrow" panose="020B0606020202030204" pitchFamily="34" charset="0"/>
            </a:endParaRPr>
          </a:p>
          <a:p>
            <a:endParaRPr lang="de-DE" sz="1600" cap="all" dirty="0" smtClean="0">
              <a:latin typeface="Arial Narrow" panose="020B0606020202030204" pitchFamily="34" charset="0"/>
            </a:endParaRPr>
          </a:p>
          <a:p>
            <a:r>
              <a:rPr lang="de-DE" sz="1600" dirty="0" smtClean="0">
                <a:latin typeface="Arial Narrow" panose="020B0606020202030204" pitchFamily="34" charset="0"/>
              </a:rPr>
              <a:t>Sichere Benutzung </a:t>
            </a:r>
            <a:r>
              <a:rPr lang="de-DE" sz="1600" dirty="0">
                <a:latin typeface="Arial Narrow" panose="020B0606020202030204" pitchFamily="34" charset="0"/>
              </a:rPr>
              <a:t>von </a:t>
            </a:r>
            <a:r>
              <a:rPr lang="de-DE" sz="1600" dirty="0" smtClean="0">
                <a:latin typeface="Arial Narrow" panose="020B0606020202030204" pitchFamily="34" charset="0"/>
              </a:rPr>
              <a:t>Leitern </a:t>
            </a:r>
            <a:r>
              <a:rPr lang="de-DE" sz="1600" dirty="0">
                <a:latin typeface="Arial Narrow" panose="020B0606020202030204" pitchFamily="34" charset="0"/>
              </a:rPr>
              <a:t>und </a:t>
            </a:r>
            <a:r>
              <a:rPr lang="de-DE" sz="1600" dirty="0" smtClean="0">
                <a:latin typeface="Arial Narrow" panose="020B0606020202030204" pitchFamily="34" charset="0"/>
              </a:rPr>
              <a:t>Tritten:</a:t>
            </a:r>
            <a:endParaRPr lang="de-DE" sz="1600" dirty="0">
              <a:latin typeface="Arial Narrow" panose="020B0606020202030204" pitchFamily="34" charset="0"/>
            </a:endParaRPr>
          </a:p>
          <a:p>
            <a:endParaRPr lang="de-DE" sz="1600" cap="all" dirty="0">
              <a:latin typeface="Arial Narrow" panose="020B0606020202030204" pitchFamily="34" charset="0"/>
            </a:endParaRPr>
          </a:p>
          <a:p>
            <a:pPr marL="179388" lvl="1" indent="-179388" algn="just">
              <a:lnSpc>
                <a:spcPct val="150000"/>
              </a:lnSpc>
              <a:buFont typeface="Symbol" panose="05050102010706020507" pitchFamily="18" charset="2"/>
              <a:buChar char="¾"/>
            </a:pPr>
            <a:r>
              <a:rPr lang="de-DE" sz="1600" dirty="0" smtClean="0">
                <a:latin typeface="Arial Narrow" panose="020B0606020202030204" pitchFamily="34" charset="0"/>
              </a:rPr>
              <a:t>Arbeiten </a:t>
            </a:r>
            <a:r>
              <a:rPr lang="de-DE" sz="1600" dirty="0">
                <a:latin typeface="Arial Narrow" panose="020B0606020202030204" pitchFamily="34" charset="0"/>
              </a:rPr>
              <a:t>auf Leitern sind nur zulässig bei Verwendung von Stufenleitern, bis 2 m </a:t>
            </a:r>
          </a:p>
          <a:p>
            <a:pPr marL="179388" lvl="1" algn="just">
              <a:lnSpc>
                <a:spcPct val="150000"/>
              </a:lnSpc>
            </a:pPr>
            <a:r>
              <a:rPr lang="de-DE" sz="1600" dirty="0">
                <a:latin typeface="Arial Narrow" panose="020B0606020202030204" pitchFamily="34" charset="0"/>
              </a:rPr>
              <a:t>Standhöhe zeitlich unbegrenzt, bis 5 m Standhöhe nur kurzzeitig; ansonsten: Gerüst</a:t>
            </a:r>
          </a:p>
          <a:p>
            <a:pPr marL="179388" lvl="1" indent="-179388" algn="just">
              <a:lnSpc>
                <a:spcPct val="150000"/>
              </a:lnSpc>
              <a:buFont typeface="Symbol" panose="05050102010706020507" pitchFamily="18" charset="2"/>
              <a:buChar char="¾"/>
            </a:pPr>
            <a:r>
              <a:rPr lang="de-DE" sz="1600" dirty="0">
                <a:latin typeface="Arial Narrow" panose="020B0606020202030204" pitchFamily="34" charset="0"/>
              </a:rPr>
              <a:t>Leitern und Tritte jährlich von einer*einem Fachkundigen prüfen lassen.</a:t>
            </a:r>
          </a:p>
          <a:p>
            <a:pPr marL="179388" lvl="1" indent="-179388" algn="just">
              <a:lnSpc>
                <a:spcPct val="150000"/>
              </a:lnSpc>
              <a:buFont typeface="Symbol" panose="05050102010706020507" pitchFamily="18" charset="2"/>
              <a:buChar char="¾"/>
            </a:pPr>
            <a:r>
              <a:rPr lang="de-DE" sz="1600" dirty="0">
                <a:latin typeface="Arial Narrow" panose="020B0606020202030204" pitchFamily="34" charset="0"/>
              </a:rPr>
              <a:t>Anlegewinkel: 65° bis 75° bei Sprossenanlegeleitern; 60° bis 70° bei Stufenanlegeleitern</a:t>
            </a:r>
          </a:p>
          <a:p>
            <a:pPr marL="179388" lvl="1" indent="-179388" algn="just">
              <a:lnSpc>
                <a:spcPct val="150000"/>
              </a:lnSpc>
              <a:buFont typeface="Symbol" panose="05050102010706020507" pitchFamily="18" charset="2"/>
              <a:buChar char="¾"/>
            </a:pPr>
            <a:r>
              <a:rPr lang="de-DE" sz="1600" dirty="0">
                <a:latin typeface="Arial Narrow" panose="020B0606020202030204" pitchFamily="34" charset="0"/>
              </a:rPr>
              <a:t>Leitern gegen Abrutschen sichern: </a:t>
            </a:r>
          </a:p>
          <a:p>
            <a:pPr marL="444500" lvl="2" algn="just">
              <a:lnSpc>
                <a:spcPct val="150000"/>
              </a:lnSpc>
              <a:buFont typeface="Symbol" panose="05050102010706020507" pitchFamily="18" charset="2"/>
              <a:buChar char="¾"/>
            </a:pPr>
            <a:r>
              <a:rPr lang="de-DE" sz="1600" dirty="0">
                <a:latin typeface="Arial Narrow" panose="020B0606020202030204" pitchFamily="34" charset="0"/>
              </a:rPr>
              <a:t>Sichere Stützpunkte und rutschhemmende Füße (Gummi, Kunststoff oder Metallspitzen) wählen.</a:t>
            </a:r>
          </a:p>
          <a:p>
            <a:pPr marL="444500" lvl="2" algn="just">
              <a:lnSpc>
                <a:spcPct val="150000"/>
              </a:lnSpc>
              <a:buFont typeface="Symbol" panose="05050102010706020507" pitchFamily="18" charset="2"/>
              <a:buChar char="¾"/>
            </a:pPr>
            <a:r>
              <a:rPr lang="de-DE" sz="1600" dirty="0">
                <a:latin typeface="Arial Narrow" panose="020B0606020202030204" pitchFamily="34" charset="0"/>
              </a:rPr>
              <a:t>Stufenanlegeleitern mit der Einhak- bzw. Einhängevorrichtung sichern.</a:t>
            </a:r>
          </a:p>
          <a:p>
            <a:pPr marL="179388" lvl="1" indent="-179388" algn="just">
              <a:lnSpc>
                <a:spcPct val="150000"/>
              </a:lnSpc>
              <a:buFont typeface="Symbol" panose="05050102010706020507" pitchFamily="18" charset="2"/>
              <a:buChar char="¾"/>
            </a:pPr>
            <a:r>
              <a:rPr lang="de-DE" sz="1600" dirty="0">
                <a:latin typeface="Arial Narrow" panose="020B0606020202030204" pitchFamily="34" charset="0"/>
              </a:rPr>
              <a:t>Verstrebungsbefestigungen bei Stehleitern arretieren.</a:t>
            </a:r>
          </a:p>
          <a:p>
            <a:pPr marL="179388" lvl="1" indent="-179388" algn="just">
              <a:lnSpc>
                <a:spcPct val="150000"/>
              </a:lnSpc>
              <a:buFont typeface="Symbol" panose="05050102010706020507" pitchFamily="18" charset="2"/>
              <a:buChar char="¾"/>
            </a:pPr>
            <a:r>
              <a:rPr lang="de-DE" sz="1600" dirty="0">
                <a:latin typeface="Arial Narrow" panose="020B0606020202030204" pitchFamily="34" charset="0"/>
              </a:rPr>
              <a:t>Bei Mehrzweckleitern die oberen 4 Stufen aufgesetzter Schiebeleitern, bei Anlegeleitern die oberen 3 Stufen nicht betreten.</a:t>
            </a:r>
          </a:p>
          <a:p>
            <a:pPr marL="179388" lvl="1" indent="-179388" algn="just">
              <a:lnSpc>
                <a:spcPct val="150000"/>
              </a:lnSpc>
              <a:buFont typeface="Symbol" panose="05050102010706020507" pitchFamily="18" charset="2"/>
              <a:buChar char="¾"/>
            </a:pPr>
            <a:r>
              <a:rPr lang="de-DE" sz="1600" dirty="0">
                <a:latin typeface="Arial Narrow" panose="020B0606020202030204" pitchFamily="34" charset="0"/>
              </a:rPr>
              <a:t>Übersteigen nur, wenn Anlegeleitern mehr als 1 m über die zu betretende Fläche hinausragen.</a:t>
            </a:r>
          </a:p>
          <a:p>
            <a:pPr marL="179388" lvl="1" indent="-179388" algn="just">
              <a:lnSpc>
                <a:spcPct val="150000"/>
              </a:lnSpc>
              <a:buFont typeface="Symbol" panose="05050102010706020507" pitchFamily="18" charset="2"/>
              <a:buChar char="¾"/>
            </a:pPr>
            <a:r>
              <a:rPr lang="de-DE" sz="1600" dirty="0">
                <a:latin typeface="Arial Narrow" panose="020B0606020202030204" pitchFamily="34" charset="0"/>
              </a:rPr>
              <a:t>Sich nicht über die Leiter hinauslehnen</a:t>
            </a:r>
            <a:r>
              <a:rPr lang="de-DE" sz="1600" dirty="0" smtClean="0">
                <a:latin typeface="Arial Narrow" panose="020B0606020202030204" pitchFamily="34" charset="0"/>
              </a:rPr>
              <a:t>.</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5" y="669113"/>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7142" y="1194837"/>
            <a:ext cx="2581738" cy="2597151"/>
          </a:xfrm>
          <a:prstGeom prst="rect">
            <a:avLst/>
          </a:prstGeom>
        </p:spPr>
      </p:pic>
    </p:spTree>
    <p:extLst>
      <p:ext uri="{BB962C8B-B14F-4D97-AF65-F5344CB8AC3E}">
        <p14:creationId xmlns:p14="http://schemas.microsoft.com/office/powerpoint/2010/main" val="3169585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23</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4720" y="1689874"/>
            <a:ext cx="9442655" cy="5139869"/>
          </a:xfrm>
          <a:prstGeom prst="rect">
            <a:avLst/>
          </a:prstGeom>
          <a:noFill/>
        </p:spPr>
        <p:txBody>
          <a:bodyPr wrap="square" rtlCol="0">
            <a:spAutoFit/>
          </a:bodyPr>
          <a:lstStyle/>
          <a:p>
            <a:r>
              <a:rPr lang="de-DE" sz="1600" b="1" cap="all" dirty="0">
                <a:latin typeface="Arial Narrow" panose="020B0606020202030204" pitchFamily="34" charset="0"/>
              </a:rPr>
              <a:t>Arbeitsmittel</a:t>
            </a:r>
          </a:p>
          <a:p>
            <a:endParaRPr lang="de-DE" sz="1600" dirty="0">
              <a:latin typeface="Trade Gothic LT Std Cn" pitchFamily="50" charset="0"/>
            </a:endParaRPr>
          </a:p>
          <a:p>
            <a:r>
              <a:rPr lang="de-DE" sz="1600" dirty="0">
                <a:latin typeface="Arial Narrow" panose="020B0606020202030204" pitchFamily="34" charset="0"/>
              </a:rPr>
              <a:t>Verhütung von </a:t>
            </a:r>
            <a:r>
              <a:rPr lang="de-DE" sz="1600" dirty="0" smtClean="0">
                <a:latin typeface="Arial Narrow" panose="020B0606020202030204" pitchFamily="34" charset="0"/>
              </a:rPr>
              <a:t>Stromunfällen:</a:t>
            </a:r>
            <a:endParaRPr lang="de-DE" sz="1600" dirty="0">
              <a:latin typeface="Arial Narrow" panose="020B0606020202030204" pitchFamily="34" charset="0"/>
            </a:endParaRPr>
          </a:p>
          <a:p>
            <a:endParaRPr lang="de-DE" sz="1600" dirty="0">
              <a:latin typeface="Trade Gothic LT Std Cn" pitchFamily="50"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Informieren Sie sich vor der Benutzung von Elektrohandwerkzeugen und anderen transportablen elektrischen Geräten über die Sicherheitsanforderungen bei Verwendung unter besonderen Umgebungsverhältnissen, wie zum Beispiel Hitze, Kälte, Nässe, chemischen Einflüssen oder auch in feuer- bzw. explosionsgefährdeten </a:t>
            </a:r>
            <a:r>
              <a:rPr lang="de-DE" sz="1600" dirty="0" smtClean="0">
                <a:latin typeface="Arial Narrow" panose="020B0606020202030204" pitchFamily="34" charset="0"/>
              </a:rPr>
              <a:t>Bereichen.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Keine Reparaturen und „Bastelarbeiten“ – auch scheinbar noch so einfacher Art – an elektrischen Geräten und Anlagen durchführen, wenn keine ausreichenden Kenntnisse über die damit verbundenen Gefahren und die sichere Arbeitsweise vorhanden </a:t>
            </a:r>
            <a:r>
              <a:rPr lang="de-DE" sz="1600" dirty="0" smtClean="0">
                <a:latin typeface="Arial Narrow" panose="020B0606020202030204" pitchFamily="34" charset="0"/>
              </a:rPr>
              <a:t>sind.</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Schutzabdeckungen elektrischer Anlagen nur bei sicher gestellter Spannungsfreiheit öffnen, auf Kennzeichnungen oder Absperrungen achten, die vor einer Berührung </a:t>
            </a:r>
            <a:r>
              <a:rPr lang="de-DE" sz="1600" dirty="0" smtClean="0">
                <a:latin typeface="Arial Narrow" panose="020B0606020202030204" pitchFamily="34" charset="0"/>
              </a:rPr>
              <a:t>stromführender </a:t>
            </a:r>
            <a:r>
              <a:rPr lang="de-DE" sz="1600" dirty="0">
                <a:latin typeface="Arial Narrow" panose="020B0606020202030204" pitchFamily="34" charset="0"/>
              </a:rPr>
              <a:t>Leitungen oder </a:t>
            </a:r>
            <a:r>
              <a:rPr lang="de-DE" sz="1600" dirty="0" smtClean="0">
                <a:latin typeface="Arial Narrow" panose="020B0606020202030204" pitchFamily="34" charset="0"/>
              </a:rPr>
              <a:t>Teile warnen/schützen.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Bedienung eines Geräts oder einer Maschine nur mittels der dafür vorgesehenen Schalter/Stelleinrichtungen.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Arbeiten </a:t>
            </a:r>
            <a:r>
              <a:rPr lang="de-DE" sz="1600" dirty="0">
                <a:latin typeface="Arial Narrow" panose="020B0606020202030204" pitchFamily="34" charset="0"/>
              </a:rPr>
              <a:t>in gefährlicher Nähe elektrischer Anlagen nur nach Anweisung einer </a:t>
            </a:r>
            <a:r>
              <a:rPr lang="de-DE" sz="1600" dirty="0" smtClean="0">
                <a:latin typeface="Arial Narrow" panose="020B0606020202030204" pitchFamily="34" charset="0"/>
              </a:rPr>
              <a:t>Elektrofachkraft durchführen.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Störungen Spannungsversorgung unterbrechen (Netzstecker ziehen/Not-Aus betätigen</a:t>
            </a:r>
            <a:r>
              <a:rPr lang="de-DE" sz="1600" dirty="0" smtClean="0">
                <a:latin typeface="Arial Narrow" panose="020B0606020202030204" pitchFamily="34" charset="0"/>
              </a:rPr>
              <a:t>).</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5" y="663594"/>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3972211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24</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4720" y="1681636"/>
            <a:ext cx="9442655" cy="4401205"/>
          </a:xfrm>
          <a:prstGeom prst="rect">
            <a:avLst/>
          </a:prstGeom>
          <a:noFill/>
        </p:spPr>
        <p:txBody>
          <a:bodyPr wrap="square" rtlCol="0">
            <a:spAutoFit/>
          </a:bodyPr>
          <a:lstStyle/>
          <a:p>
            <a:r>
              <a:rPr lang="de-DE" sz="1600" b="1" cap="all" dirty="0" smtClean="0">
                <a:latin typeface="Arial Narrow" panose="020B0606020202030204" pitchFamily="34" charset="0"/>
              </a:rPr>
              <a:t>Transportarbeiten</a:t>
            </a:r>
            <a:endParaRPr lang="de-DE" sz="1600" b="1" cap="all" dirty="0">
              <a:latin typeface="Arial Narrow" panose="020B0606020202030204" pitchFamily="34" charset="0"/>
            </a:endParaRPr>
          </a:p>
          <a:p>
            <a:r>
              <a:rPr lang="de-DE" sz="1600" dirty="0">
                <a:latin typeface="Arial Narrow" panose="020B0606020202030204" pitchFamily="34" charset="0"/>
              </a:rPr>
              <a:t> </a:t>
            </a:r>
            <a:endParaRPr lang="de-DE" sz="1600" dirty="0" smtClean="0">
              <a:latin typeface="Arial Narrow" panose="020B0606020202030204" pitchFamily="34" charset="0"/>
            </a:endParaRPr>
          </a:p>
          <a:p>
            <a:r>
              <a:rPr lang="de-DE" sz="1600" dirty="0" smtClean="0">
                <a:latin typeface="Arial Narrow" panose="020B0606020202030204" pitchFamily="34" charset="0"/>
              </a:rPr>
              <a:t>Verletzungen verhindern und Belastungen minimieren:</a:t>
            </a:r>
          </a:p>
          <a:p>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Möglichst Transporthilfsmittel (z. B. Sackkarre, Anschlagmittel) benutzen.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Transportweg frei räumen und erforderlichenfalls zum Schutz vor und von Passanten absperren.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Sind mehrere Personen beteiligt: Vorgänge absprechen.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Transport schwerer Gegenstände mit ausreichender Personenzahl</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Anheben und Tragen mit „ungebeugtem“ Rücken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Materialien beim Transport gegen Verrutschen sichern.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Anschlagmittel so befestigen, dass sie sich nicht lösen können.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Beim Transport schwerer Gegenstände Sicherheitsschuhe (</a:t>
            </a:r>
            <a:r>
              <a:rPr lang="de-DE" sz="1600" dirty="0" smtClean="0">
                <a:latin typeface="Arial Narrow" panose="020B0606020202030204" pitchFamily="34" charset="0"/>
              </a:rPr>
              <a:t>S1 oder S3) </a:t>
            </a:r>
            <a:r>
              <a:rPr lang="de-DE" sz="1600" dirty="0">
                <a:latin typeface="Arial Narrow" panose="020B0606020202030204" pitchFamily="34" charset="0"/>
              </a:rPr>
              <a:t>tragen.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scharfkantigen Transportgut: Kanten sichern oder Schutzhandschuhe und Schutzkleidung tragen.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5" y="666348"/>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2646992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25</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6482" y="1680274"/>
            <a:ext cx="9442655" cy="4031873"/>
          </a:xfrm>
          <a:prstGeom prst="rect">
            <a:avLst/>
          </a:prstGeom>
          <a:noFill/>
        </p:spPr>
        <p:txBody>
          <a:bodyPr wrap="square" rtlCol="0">
            <a:spAutoFit/>
          </a:bodyPr>
          <a:lstStyle/>
          <a:p>
            <a:r>
              <a:rPr lang="de-DE" sz="1600" b="1" cap="all" dirty="0">
                <a:latin typeface="Arial Narrow" panose="020B0606020202030204" pitchFamily="34" charset="0"/>
              </a:rPr>
              <a:t>Montagearbeiten</a:t>
            </a:r>
          </a:p>
          <a:p>
            <a:endParaRPr lang="de-DE" sz="1600" dirty="0" smtClean="0">
              <a:latin typeface="Arial Narrow" panose="020B0606020202030204" pitchFamily="34" charset="0"/>
            </a:endParaRPr>
          </a:p>
          <a:p>
            <a:r>
              <a:rPr lang="de-DE" sz="1600" dirty="0" smtClean="0">
                <a:latin typeface="Arial Narrow" panose="020B0606020202030204" pitchFamily="34" charset="0"/>
              </a:rPr>
              <a:t>Sicher montieren:</a:t>
            </a:r>
            <a:endParaRPr lang="de-DE" sz="1600" dirty="0">
              <a:latin typeface="Arial Narrow" panose="020B0606020202030204" pitchFamily="34" charset="0"/>
            </a:endParaRPr>
          </a:p>
          <a:p>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Ist die Sicherheit von Arbeitsmitteln von der Montage abhängig (z. B. bei Gerüsten), Prüfung der ordnungsgemäßen Montage durch befähigte Personen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hochgelegenen Arbeitsplätzen Absturzsicherungen oder geeignete und geprüfte persönliche Schutzausrüstung (PSA) gegen Absturz verwenden</a:t>
            </a:r>
            <a:r>
              <a:rPr lang="de-DE" sz="1600" dirty="0" smtClean="0">
                <a:latin typeface="Arial Narrow" panose="020B0606020202030204" pitchFamily="34" charset="0"/>
              </a:rPr>
              <a:t>.</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Beim H</a:t>
            </a:r>
            <a:r>
              <a:rPr lang="de-DE" sz="1600" dirty="0" smtClean="0">
                <a:latin typeface="Arial Narrow" panose="020B0606020202030204" pitchFamily="34" charset="0"/>
              </a:rPr>
              <a:t>antieren mit schweren </a:t>
            </a:r>
            <a:r>
              <a:rPr lang="de-DE" sz="1600" dirty="0">
                <a:latin typeface="Arial Narrow" panose="020B0606020202030204" pitchFamily="34" charset="0"/>
              </a:rPr>
              <a:t>Gegenstände Sicherheitsschuhe (S1 oder S3) tragen.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a:t>
            </a:r>
            <a:r>
              <a:rPr lang="de-DE" sz="1600" dirty="0" smtClean="0">
                <a:latin typeface="Arial Narrow" panose="020B0606020202030204" pitchFamily="34" charset="0"/>
              </a:rPr>
              <a:t>der Gefahr von Handverletzungen Schutzhandschuhe zum Schutz vor mechanischen Einwirkungen tragen.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Kopfschutz tragen, wenn Gegenstände herabfallen können, pendeln oder Anstoßgefahr besteht.</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5" y="663594"/>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1229427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26</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9" y="1680955"/>
            <a:ext cx="9442655" cy="5024452"/>
          </a:xfrm>
          <a:prstGeom prst="rect">
            <a:avLst/>
          </a:prstGeom>
          <a:noFill/>
        </p:spPr>
        <p:txBody>
          <a:bodyPr wrap="square" rtlCol="0">
            <a:spAutoFit/>
          </a:bodyPr>
          <a:lstStyle/>
          <a:p>
            <a:r>
              <a:rPr lang="de-DE" sz="1600" b="1" cap="all" dirty="0" smtClean="0">
                <a:latin typeface="Arial Narrow" panose="020B0606020202030204" pitchFamily="34" charset="0"/>
              </a:rPr>
              <a:t>Biostoffe </a:t>
            </a:r>
            <a:r>
              <a:rPr lang="de-DE" sz="1600" b="1" cap="all" dirty="0">
                <a:latin typeface="Arial Narrow" panose="020B0606020202030204" pitchFamily="34" charset="0"/>
              </a:rPr>
              <a:t>- </a:t>
            </a:r>
            <a:r>
              <a:rPr lang="de-DE" sz="1600" b="1" cap="all" dirty="0" smtClean="0">
                <a:latin typeface="Arial Narrow" panose="020B0606020202030204" pitchFamily="34" charset="0"/>
              </a:rPr>
              <a:t>zecken</a:t>
            </a:r>
            <a:endParaRPr lang="de-DE" sz="1600" b="1" cap="all" dirty="0">
              <a:latin typeface="Arial Narrow" panose="020B0606020202030204" pitchFamily="34" charset="0"/>
            </a:endParaRPr>
          </a:p>
          <a:p>
            <a:endParaRPr lang="de-DE" sz="1600" dirty="0" smtClean="0">
              <a:latin typeface="Arial Narrow" panose="020B0606020202030204" pitchFamily="34" charset="0"/>
            </a:endParaRPr>
          </a:p>
          <a:p>
            <a:r>
              <a:rPr lang="de-DE" sz="1600" dirty="0" smtClean="0">
                <a:latin typeface="Arial Narrow" panose="020B0606020202030204" pitchFamily="34" charset="0"/>
              </a:rPr>
              <a:t>Zeckenstiche bzw. deren Auswirkungen vermeiden:</a:t>
            </a:r>
            <a:endParaRPr lang="de-DE" sz="1600" dirty="0">
              <a:latin typeface="Arial Narrow" panose="020B0606020202030204" pitchFamily="34" charset="0"/>
            </a:endParaRPr>
          </a:p>
          <a:p>
            <a:endParaRPr lang="de-DE" sz="1600" dirty="0">
              <a:latin typeface="Arial Narrow" panose="020B0606020202030204" pitchFamily="34" charset="0"/>
            </a:endParaRPr>
          </a:p>
          <a:p>
            <a:pPr marL="285750" lvl="0" indent="-285750">
              <a:lnSpc>
                <a:spcPct val="150000"/>
              </a:lnSpc>
              <a:buFont typeface="Symbol" panose="05050102010706020507" pitchFamily="18" charset="2"/>
              <a:buChar char="¾"/>
            </a:pPr>
            <a:r>
              <a:rPr lang="de-DE" sz="1600" dirty="0" err="1">
                <a:latin typeface="Arial Narrow" panose="020B0606020202030204" pitchFamily="34" charset="0"/>
              </a:rPr>
              <a:t>Repellentien</a:t>
            </a:r>
            <a:r>
              <a:rPr lang="de-DE" sz="1600" dirty="0">
                <a:latin typeface="Arial Narrow" panose="020B0606020202030204" pitchFamily="34" charset="0"/>
              </a:rPr>
              <a:t> (z. B. Anti Brumm® mit Wirkstoff DEET,  </a:t>
            </a:r>
            <a:r>
              <a:rPr lang="de-DE" sz="1600" dirty="0" err="1">
                <a:latin typeface="Arial Narrow" panose="020B0606020202030204" pitchFamily="34" charset="0"/>
              </a:rPr>
              <a:t>Autan</a:t>
            </a:r>
            <a:r>
              <a:rPr lang="de-DE" sz="1600" dirty="0">
                <a:latin typeface="Arial Narrow" panose="020B0606020202030204" pitchFamily="34" charset="0"/>
              </a:rPr>
              <a:t>® mit Wirkstoff </a:t>
            </a:r>
            <a:r>
              <a:rPr lang="de-DE" sz="1600" dirty="0" smtClean="0">
                <a:latin typeface="Arial Narrow" panose="020B0606020202030204" pitchFamily="34" charset="0"/>
              </a:rPr>
              <a:t>DEET) verwenden.</a:t>
            </a:r>
            <a:endParaRPr lang="de-DE" sz="1600" dirty="0">
              <a:latin typeface="Arial Narrow" panose="020B0606020202030204" pitchFamily="34" charset="0"/>
            </a:endParaRPr>
          </a:p>
          <a:p>
            <a:pPr marL="285750" lvl="0" indent="-285750">
              <a:lnSpc>
                <a:spcPct val="150000"/>
              </a:lnSpc>
              <a:buFont typeface="Symbol" panose="05050102010706020507" pitchFamily="18" charset="2"/>
              <a:buChar char="¾"/>
            </a:pPr>
            <a:r>
              <a:rPr lang="de-DE" sz="1600" dirty="0">
                <a:latin typeface="Arial Narrow" panose="020B0606020202030204" pitchFamily="34" charset="0"/>
              </a:rPr>
              <a:t>Teilnahme an arbeitsmedizinischer Pflichtvorsorge </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Schutzimpfung gegen FSME bei Tätigkeiten in FSME-Risikogebieten</a:t>
            </a:r>
          </a:p>
          <a:p>
            <a:pPr marL="285750" lvl="0" indent="-285750">
              <a:lnSpc>
                <a:spcPct val="150000"/>
              </a:lnSpc>
              <a:buFont typeface="Symbol" panose="05050102010706020507" pitchFamily="18" charset="2"/>
              <a:buChar char="¾"/>
            </a:pPr>
            <a:r>
              <a:rPr lang="de-DE" sz="1600" dirty="0">
                <a:latin typeface="Arial Narrow" panose="020B0606020202030204" pitchFamily="34" charset="0"/>
              </a:rPr>
              <a:t>Nach Möglichkeit geschlossene Kleidung </a:t>
            </a:r>
            <a:r>
              <a:rPr lang="de-DE" sz="1600" dirty="0" smtClean="0">
                <a:latin typeface="Arial Narrow" panose="020B0606020202030204" pitchFamily="34" charset="0"/>
              </a:rPr>
              <a:t>tragen.</a:t>
            </a:r>
            <a:endParaRPr lang="de-DE" sz="1600" dirty="0">
              <a:latin typeface="Arial Narrow" panose="020B0606020202030204" pitchFamily="34" charset="0"/>
            </a:endParaRPr>
          </a:p>
          <a:p>
            <a:pPr marL="285750" lvl="0" indent="-285750">
              <a:lnSpc>
                <a:spcPct val="150000"/>
              </a:lnSpc>
              <a:buFont typeface="Symbol" panose="05050102010706020507" pitchFamily="18" charset="2"/>
              <a:buChar char="¾"/>
            </a:pPr>
            <a:r>
              <a:rPr lang="de-DE" sz="1600" dirty="0">
                <a:latin typeface="Arial Narrow" panose="020B0606020202030204" pitchFamily="34" charset="0"/>
              </a:rPr>
              <a:t>Kleidung </a:t>
            </a:r>
            <a:r>
              <a:rPr lang="de-DE" sz="1600" dirty="0" smtClean="0">
                <a:latin typeface="Arial Narrow" panose="020B0606020202030204" pitchFamily="34" charset="0"/>
              </a:rPr>
              <a:t>während </a:t>
            </a:r>
            <a:r>
              <a:rPr lang="de-DE" sz="1600" dirty="0">
                <a:latin typeface="Arial Narrow" panose="020B0606020202030204" pitchFamily="34" charset="0"/>
              </a:rPr>
              <a:t>und den Körper nach der Arbeit auf Zecken absuchen. </a:t>
            </a:r>
          </a:p>
          <a:p>
            <a:pPr marL="271463" lvl="0">
              <a:lnSpc>
                <a:spcPct val="150000"/>
              </a:lnSpc>
            </a:pPr>
            <a:r>
              <a:rPr lang="de-DE" sz="1100" dirty="0" smtClean="0">
                <a:latin typeface="Arial Narrow" panose="020B0606020202030204" pitchFamily="34" charset="0"/>
              </a:rPr>
              <a:t>(</a:t>
            </a:r>
            <a:r>
              <a:rPr lang="de-DE" sz="1100" dirty="0">
                <a:latin typeface="Arial Narrow" panose="020B0606020202030204" pitchFamily="34" charset="0"/>
              </a:rPr>
              <a:t>Zecken setzen sich gern an warmen und geschützten Körperstellen fest, z. B. Kniebeuge, Armbeuge, unter </a:t>
            </a:r>
            <a:r>
              <a:rPr lang="de-DE" sz="1100" dirty="0" smtClean="0">
                <a:latin typeface="Arial Narrow" panose="020B0606020202030204" pitchFamily="34" charset="0"/>
              </a:rPr>
              <a:t>Armbanduhren</a:t>
            </a:r>
            <a:r>
              <a:rPr lang="de-DE" sz="1100" dirty="0">
                <a:latin typeface="Arial Narrow" panose="020B0606020202030204" pitchFamily="34" charset="0"/>
              </a:rPr>
              <a:t>, in Schuhen), die zum Teil schlecht „einsehbar“ sind.)</a:t>
            </a:r>
          </a:p>
          <a:p>
            <a:pPr marL="285750" lvl="0" indent="-285750">
              <a:lnSpc>
                <a:spcPct val="150000"/>
              </a:lnSpc>
              <a:buFont typeface="Symbol" panose="05050102010706020507" pitchFamily="18" charset="2"/>
              <a:buChar char="¾"/>
            </a:pPr>
            <a:r>
              <a:rPr lang="de-DE" sz="1600" dirty="0">
                <a:latin typeface="Arial Narrow" panose="020B0606020202030204" pitchFamily="34" charset="0"/>
              </a:rPr>
              <a:t>Zu einer </a:t>
            </a:r>
            <a:r>
              <a:rPr lang="de-DE" sz="1600" dirty="0" err="1">
                <a:latin typeface="Arial Narrow" panose="020B0606020202030204" pitchFamily="34" charset="0"/>
              </a:rPr>
              <a:t>Borrelien</a:t>
            </a:r>
            <a:r>
              <a:rPr lang="de-DE" sz="1600" dirty="0">
                <a:latin typeface="Arial Narrow" panose="020B0606020202030204" pitchFamily="34" charset="0"/>
              </a:rPr>
              <a:t>-Infektion kommt es erst 8-10 Stunden nach dem Stich. Die Entfernung einer Zecke sollte rasch erfolgen, ist aber auch Stunden nach dem Stich noch sinnvoll und erforderlich.</a:t>
            </a:r>
          </a:p>
          <a:p>
            <a:pPr marL="285750" lvl="0" indent="-285750">
              <a:lnSpc>
                <a:spcPct val="150000"/>
              </a:lnSpc>
              <a:buFont typeface="Symbol" panose="05050102010706020507" pitchFamily="18" charset="2"/>
              <a:buChar char="¾"/>
            </a:pPr>
            <a:r>
              <a:rPr lang="de-DE" sz="1600" dirty="0">
                <a:latin typeface="Arial Narrow" panose="020B0606020202030204" pitchFamily="34" charset="0"/>
              </a:rPr>
              <a:t>Zecken mit einer Pinzette oder Zeckenkarte </a:t>
            </a:r>
            <a:r>
              <a:rPr lang="de-DE" sz="1600" dirty="0" smtClean="0">
                <a:latin typeface="Arial Narrow" panose="020B0606020202030204" pitchFamily="34" charset="0"/>
              </a:rPr>
              <a:t>entfernen </a:t>
            </a:r>
            <a:r>
              <a:rPr lang="de-DE" sz="1600" dirty="0">
                <a:latin typeface="Arial Narrow" panose="020B0606020202030204" pitchFamily="34" charset="0"/>
              </a:rPr>
              <a:t>oder eine </a:t>
            </a:r>
            <a:r>
              <a:rPr lang="de-DE" sz="1600" dirty="0" err="1">
                <a:latin typeface="Arial Narrow" panose="020B0606020202030204" pitchFamily="34" charset="0"/>
              </a:rPr>
              <a:t>Ärzt</a:t>
            </a:r>
            <a:r>
              <a:rPr lang="de-DE" sz="1600" dirty="0">
                <a:latin typeface="Arial Narrow" panose="020B0606020202030204" pitchFamily="34" charset="0"/>
              </a:rPr>
              <a:t>*in aufzusuchen</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Beim Auftreten von Krankheitssymptomen nach einem Zeckenstich (Wanderröte, Fieber, </a:t>
            </a:r>
            <a:r>
              <a:rPr lang="de-DE" sz="1600" dirty="0" smtClean="0">
                <a:latin typeface="Arial Narrow" panose="020B0606020202030204" pitchFamily="34" charset="0"/>
              </a:rPr>
              <a:t>Schwellungen</a:t>
            </a:r>
            <a:r>
              <a:rPr lang="de-DE" sz="1600" dirty="0">
                <a:latin typeface="Arial Narrow" panose="020B0606020202030204" pitchFamily="34" charset="0"/>
              </a:rPr>
              <a:t>, </a:t>
            </a:r>
            <a:r>
              <a:rPr lang="de-DE" sz="1600" dirty="0" smtClean="0">
                <a:latin typeface="Arial Narrow" panose="020B0606020202030204" pitchFamily="34" charset="0"/>
              </a:rPr>
              <a:t>Lähmungen, Bewusstseinsstörungen) </a:t>
            </a:r>
            <a:r>
              <a:rPr lang="de-DE" sz="1600" dirty="0">
                <a:latin typeface="Arial Narrow" panose="020B0606020202030204" pitchFamily="34" charset="0"/>
              </a:rPr>
              <a:t>immer </a:t>
            </a:r>
            <a:r>
              <a:rPr lang="de-DE" sz="1600" dirty="0" smtClean="0">
                <a:latin typeface="Arial Narrow" panose="020B0606020202030204" pitchFamily="34" charset="0"/>
              </a:rPr>
              <a:t>und rasch ärztlichen </a:t>
            </a:r>
            <a:r>
              <a:rPr lang="de-DE" sz="1600" dirty="0">
                <a:latin typeface="Arial Narrow" panose="020B0606020202030204" pitchFamily="34" charset="0"/>
              </a:rPr>
              <a:t>Rat einholen. </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5" y="663594"/>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2273536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27</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9" y="1687831"/>
            <a:ext cx="9442655" cy="4770537"/>
          </a:xfrm>
          <a:prstGeom prst="rect">
            <a:avLst/>
          </a:prstGeom>
          <a:noFill/>
        </p:spPr>
        <p:txBody>
          <a:bodyPr wrap="square" rtlCol="0">
            <a:spAutoFit/>
          </a:bodyPr>
          <a:lstStyle/>
          <a:p>
            <a:r>
              <a:rPr lang="de-DE" sz="1600" b="1" cap="all" dirty="0" err="1" smtClean="0">
                <a:latin typeface="Arial Narrow" panose="020B0606020202030204" pitchFamily="34" charset="0"/>
              </a:rPr>
              <a:t>hitze</a:t>
            </a:r>
            <a:r>
              <a:rPr lang="de-DE" sz="1600" b="1" cap="all" dirty="0" smtClean="0">
                <a:latin typeface="Arial Narrow" panose="020B0606020202030204" pitchFamily="34" charset="0"/>
              </a:rPr>
              <a:t> und </a:t>
            </a:r>
            <a:r>
              <a:rPr lang="de-DE" sz="1600" b="1" cap="all" dirty="0" err="1" smtClean="0">
                <a:latin typeface="Arial Narrow" panose="020B0606020202030204" pitchFamily="34" charset="0"/>
              </a:rPr>
              <a:t>uv-strahlung</a:t>
            </a:r>
            <a:endParaRPr lang="de-DE" sz="1600" b="1" cap="all" dirty="0">
              <a:latin typeface="Arial Narrow" panose="020B0606020202030204" pitchFamily="34" charset="0"/>
            </a:endParaRPr>
          </a:p>
          <a:p>
            <a:endParaRPr lang="de-DE" sz="1600" dirty="0" smtClean="0">
              <a:latin typeface="Arial Narrow" panose="020B0606020202030204" pitchFamily="34" charset="0"/>
            </a:endParaRPr>
          </a:p>
          <a:p>
            <a:r>
              <a:rPr lang="de-DE" sz="1600" dirty="0" smtClean="0">
                <a:latin typeface="Arial Narrow" panose="020B0606020202030204" pitchFamily="34" charset="0"/>
              </a:rPr>
              <a:t>Belastungen und Gefährdungen können durch folgende Maßnahmen verhindert werden: </a:t>
            </a:r>
            <a:endParaRPr lang="de-DE" sz="1600" dirty="0">
              <a:latin typeface="Arial Narrow" panose="020B0606020202030204" pitchFamily="34" charset="0"/>
            </a:endParaRPr>
          </a:p>
          <a:p>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Körperlich schwere Arbeiten sofern möglich nicht in der Mittagshitze durchführen</a:t>
            </a:r>
            <a:r>
              <a:rPr lang="de-DE" sz="1600" dirty="0" smtClean="0">
                <a:latin typeface="Arial Narrow" panose="020B0606020202030204" pitchFamily="34" charset="0"/>
              </a:rPr>
              <a:t>.</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Für eine Beschattung von Arbeitsplätzen sorgen</a:t>
            </a:r>
            <a:r>
              <a:rPr lang="de-DE" sz="1600" dirty="0" smtClean="0">
                <a:latin typeface="Arial Narrow" panose="020B0606020202030204" pitchFamily="34" charset="0"/>
              </a:rPr>
              <a:t>.</a:t>
            </a:r>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Bei über 30°C im Schatten 5 min/h zusätzliche Arbeitspause</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Bei über 35°C im Schatten oder über 32°C und Luftfeuchtigkeit über 75% 15min/h zusätzliche Arbeitspause</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Arbeitspausen im Schatten verbringen</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Arbeitsmedizinische Angebotsvorsorge </a:t>
            </a:r>
            <a:r>
              <a:rPr lang="de-DE" sz="1600" dirty="0" smtClean="0">
                <a:latin typeface="Arial Narrow" panose="020B0606020202030204" pitchFamily="34" charset="0"/>
              </a:rPr>
              <a:t>nutzen</a:t>
            </a: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Helle</a:t>
            </a:r>
            <a:r>
              <a:rPr lang="de-DE" sz="1600" dirty="0">
                <a:latin typeface="Arial Narrow" panose="020B0606020202030204" pitchFamily="34" charset="0"/>
              </a:rPr>
              <a:t>, leichte und weite, für UV-Strahlen undurchlässige Kleidung sowie helle Kopfbedeckung </a:t>
            </a:r>
            <a:r>
              <a:rPr lang="de-DE" sz="1600" dirty="0" smtClean="0">
                <a:latin typeface="Arial Narrow" panose="020B0606020202030204" pitchFamily="34" charset="0"/>
              </a:rPr>
              <a:t>tragen.</a:t>
            </a:r>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Unbedeckte </a:t>
            </a:r>
            <a:r>
              <a:rPr lang="de-DE" sz="1600" dirty="0">
                <a:latin typeface="Arial Narrow" panose="020B0606020202030204" pitchFamily="34" charset="0"/>
              </a:rPr>
              <a:t>Hautstellen mit </a:t>
            </a:r>
            <a:r>
              <a:rPr lang="de-DE" sz="1600" dirty="0" smtClean="0">
                <a:latin typeface="Arial Narrow" panose="020B0606020202030204" pitchFamily="34" charset="0"/>
              </a:rPr>
              <a:t>Sonnenschutzcreme</a:t>
            </a:r>
            <a:r>
              <a:rPr lang="de-DE" sz="1600" dirty="0">
                <a:latin typeface="Arial Narrow" panose="020B0606020202030204" pitchFamily="34" charset="0"/>
              </a:rPr>
              <a:t>, Lichtschutzfaktor &gt; 25, </a:t>
            </a:r>
            <a:r>
              <a:rPr lang="de-DE" sz="1600" dirty="0" smtClean="0">
                <a:latin typeface="Arial Narrow" panose="020B0606020202030204" pitchFamily="34" charset="0"/>
              </a:rPr>
              <a:t>schützen.</a:t>
            </a:r>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Regelmäßig in genügender Menge trinken (bevor Durst entsteht</a:t>
            </a:r>
            <a:r>
              <a:rPr lang="de-DE" sz="1600" dirty="0" smtClean="0">
                <a:latin typeface="Arial Narrow" panose="020B0606020202030204" pitchFamily="34" charset="0"/>
              </a:rPr>
              <a:t>).</a:t>
            </a:r>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Bei unvermeidbaren Arbeiten im hellen Sonnenlicht eine Sonnenbrille mit UV-Schutz tragen.</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5" y="665598"/>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2303501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28</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6482" y="1689874"/>
            <a:ext cx="9442655" cy="3908762"/>
          </a:xfrm>
          <a:prstGeom prst="rect">
            <a:avLst/>
          </a:prstGeom>
          <a:noFill/>
        </p:spPr>
        <p:txBody>
          <a:bodyPr wrap="square" rtlCol="0">
            <a:spAutoFit/>
          </a:bodyPr>
          <a:lstStyle/>
          <a:p>
            <a:r>
              <a:rPr lang="de-DE" sz="1600" b="1" cap="all" dirty="0" err="1" smtClean="0">
                <a:latin typeface="Arial Narrow" panose="020B0606020202030204" pitchFamily="34" charset="0"/>
              </a:rPr>
              <a:t>hitze</a:t>
            </a:r>
            <a:r>
              <a:rPr lang="de-DE" sz="1600" b="1" cap="all" dirty="0" smtClean="0">
                <a:latin typeface="Arial Narrow" panose="020B0606020202030204" pitchFamily="34" charset="0"/>
              </a:rPr>
              <a:t> und </a:t>
            </a:r>
            <a:r>
              <a:rPr lang="de-DE" sz="1600" b="1" cap="all" dirty="0" err="1" smtClean="0">
                <a:latin typeface="Arial Narrow" panose="020B0606020202030204" pitchFamily="34" charset="0"/>
              </a:rPr>
              <a:t>uv-strahlung</a:t>
            </a:r>
            <a:endParaRPr lang="de-DE" sz="1600" b="1" cap="all" dirty="0">
              <a:latin typeface="Arial Narrow" panose="020B0606020202030204" pitchFamily="34" charset="0"/>
            </a:endParaRPr>
          </a:p>
          <a:p>
            <a:endParaRPr lang="de-DE" sz="1600" dirty="0">
              <a:latin typeface="Arial Narrow" panose="020B0606020202030204" pitchFamily="34" charset="0"/>
            </a:endParaRPr>
          </a:p>
          <a:p>
            <a:pPr>
              <a:lnSpc>
                <a:spcPct val="150000"/>
              </a:lnSpc>
            </a:pPr>
            <a:r>
              <a:rPr lang="de-DE" sz="1600" dirty="0" smtClean="0">
                <a:latin typeface="Arial Narrow" panose="020B0606020202030204" pitchFamily="34" charset="0"/>
              </a:rPr>
              <a:t>Auf folgende Symptome achten:</a:t>
            </a:r>
          </a:p>
          <a:p>
            <a:pPr>
              <a:lnSpc>
                <a:spcPct val="150000"/>
              </a:lnSpc>
            </a:pPr>
            <a:endParaRPr lang="de-DE" sz="1600" dirty="0" smtClean="0">
              <a:latin typeface="Arial Narrow" panose="020B0606020202030204" pitchFamily="34" charset="0"/>
            </a:endParaRPr>
          </a:p>
          <a:p>
            <a:pPr marL="497845" lvl="1">
              <a:lnSpc>
                <a:spcPct val="150000"/>
              </a:lnSpc>
            </a:pPr>
            <a:r>
              <a:rPr lang="de-DE" sz="1600" dirty="0" smtClean="0">
                <a:latin typeface="Arial Narrow" panose="020B0606020202030204" pitchFamily="34" charset="0"/>
              </a:rPr>
              <a:t>Hitzeerschöpfung</a:t>
            </a:r>
            <a:r>
              <a:rPr lang="de-DE" sz="1600" dirty="0">
                <a:latin typeface="Arial Narrow" panose="020B0606020202030204" pitchFamily="34" charset="0"/>
              </a:rPr>
              <a:t>:	Starkes Schwitzen, Schwäche, Schwindel, starker Durst, Übelkeit, Herzklopfen, </a:t>
            </a:r>
            <a:r>
              <a:rPr lang="de-DE" sz="1600" dirty="0" smtClean="0">
                <a:latin typeface="Arial Narrow" panose="020B0606020202030204" pitchFamily="34" charset="0"/>
              </a:rPr>
              <a:t>				Körpertemperatur </a:t>
            </a:r>
            <a:r>
              <a:rPr lang="de-DE" sz="1600" dirty="0">
                <a:latin typeface="Arial Narrow" panose="020B0606020202030204" pitchFamily="34" charset="0"/>
              </a:rPr>
              <a:t>normal bis </a:t>
            </a:r>
            <a:r>
              <a:rPr lang="de-DE" sz="1600" dirty="0" smtClean="0">
                <a:latin typeface="Arial Narrow" panose="020B0606020202030204" pitchFamily="34" charset="0"/>
              </a:rPr>
              <a:t>leicht </a:t>
            </a:r>
            <a:r>
              <a:rPr lang="de-DE" sz="1600" dirty="0">
                <a:latin typeface="Arial Narrow" panose="020B0606020202030204" pitchFamily="34" charset="0"/>
              </a:rPr>
              <a:t>erhöht</a:t>
            </a:r>
          </a:p>
          <a:p>
            <a:pPr marL="497845" lvl="1">
              <a:lnSpc>
                <a:spcPct val="150000"/>
              </a:lnSpc>
            </a:pPr>
            <a:r>
              <a:rPr lang="de-DE" sz="1600" dirty="0">
                <a:latin typeface="Arial Narrow" panose="020B0606020202030204" pitchFamily="34" charset="0"/>
              </a:rPr>
              <a:t>Hitzeschlag: 		Starkes Schwitzen, Schwäche, Schwindel, starker Durst, Übelkeit, Herzklopfen, </a:t>
            </a:r>
            <a:r>
              <a:rPr lang="de-DE" sz="1600" dirty="0" smtClean="0">
                <a:latin typeface="Arial Narrow" panose="020B0606020202030204" pitchFamily="34" charset="0"/>
              </a:rPr>
              <a:t>				Körpertemperatur </a:t>
            </a:r>
            <a:r>
              <a:rPr lang="de-DE" sz="1600" dirty="0">
                <a:latin typeface="Arial Narrow" panose="020B0606020202030204" pitchFamily="34" charset="0"/>
              </a:rPr>
              <a:t>meist </a:t>
            </a:r>
            <a:r>
              <a:rPr lang="de-DE" sz="1600" dirty="0" smtClean="0">
                <a:latin typeface="Arial Narrow" panose="020B0606020202030204" pitchFamily="34" charset="0"/>
              </a:rPr>
              <a:t>über 41°C</a:t>
            </a:r>
            <a:r>
              <a:rPr lang="de-DE" sz="1600" dirty="0">
                <a:latin typeface="Arial Narrow" panose="020B0606020202030204" pitchFamily="34" charset="0"/>
              </a:rPr>
              <a:t>, trockene gerötete Haut, Verwirrung, Benommenheit, </a:t>
            </a:r>
            <a:r>
              <a:rPr lang="de-DE" sz="1600" dirty="0" smtClean="0">
                <a:latin typeface="Arial Narrow" panose="020B0606020202030204" pitchFamily="34" charset="0"/>
              </a:rPr>
              <a:t>			Bewusstlosigkeit</a:t>
            </a:r>
            <a:endParaRPr lang="de-DE" sz="1600" dirty="0">
              <a:latin typeface="Arial Narrow" panose="020B0606020202030204" pitchFamily="34" charset="0"/>
            </a:endParaRPr>
          </a:p>
          <a:p>
            <a:pPr marL="497845" lvl="1">
              <a:lnSpc>
                <a:spcPct val="150000"/>
              </a:lnSpc>
            </a:pPr>
            <a:r>
              <a:rPr lang="de-DE" sz="1600" dirty="0">
                <a:latin typeface="Arial Narrow" panose="020B0606020202030204" pitchFamily="34" charset="0"/>
              </a:rPr>
              <a:t>Sonnenstich: 		Hochroter heißer Kopf, kühle Körperhaut, Übelkeit, Erbrechen, Unruhe, Kopfschmerz, </a:t>
            </a:r>
            <a:r>
              <a:rPr lang="de-DE" sz="1600" dirty="0" smtClean="0">
                <a:latin typeface="Arial Narrow" panose="020B0606020202030204" pitchFamily="34" charset="0"/>
              </a:rPr>
              <a:t>				Nackensteifheit, Bewusstseinstrübungen</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5" y="663593"/>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3357499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29</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6482" y="1690554"/>
            <a:ext cx="9442655" cy="3662541"/>
          </a:xfrm>
          <a:prstGeom prst="rect">
            <a:avLst/>
          </a:prstGeom>
          <a:noFill/>
        </p:spPr>
        <p:txBody>
          <a:bodyPr wrap="square" rtlCol="0">
            <a:spAutoFit/>
          </a:bodyPr>
          <a:lstStyle/>
          <a:p>
            <a:r>
              <a:rPr lang="de-DE" sz="1600" b="1" cap="all" dirty="0" err="1" smtClean="0">
                <a:latin typeface="Arial Narrow" panose="020B0606020202030204" pitchFamily="34" charset="0"/>
              </a:rPr>
              <a:t>hitze</a:t>
            </a:r>
            <a:r>
              <a:rPr lang="de-DE" sz="1600" b="1" cap="all" dirty="0" smtClean="0">
                <a:latin typeface="Arial Narrow" panose="020B0606020202030204" pitchFamily="34" charset="0"/>
              </a:rPr>
              <a:t> und </a:t>
            </a:r>
            <a:r>
              <a:rPr lang="de-DE" sz="1600" b="1" cap="all" dirty="0" err="1" smtClean="0">
                <a:latin typeface="Arial Narrow" panose="020B0606020202030204" pitchFamily="34" charset="0"/>
              </a:rPr>
              <a:t>uv-strahlung</a:t>
            </a:r>
            <a:endParaRPr lang="de-DE" sz="1600" b="1" cap="all" dirty="0">
              <a:latin typeface="Arial Narrow" panose="020B0606020202030204" pitchFamily="34" charset="0"/>
            </a:endParaRPr>
          </a:p>
          <a:p>
            <a:endParaRPr lang="de-DE" sz="1600" dirty="0" smtClean="0">
              <a:latin typeface="Arial Narrow" panose="020B0606020202030204" pitchFamily="34" charset="0"/>
            </a:endParaRPr>
          </a:p>
          <a:p>
            <a:r>
              <a:rPr lang="de-DE" sz="1600" dirty="0" smtClean="0">
                <a:latin typeface="Arial Narrow" panose="020B0606020202030204" pitchFamily="34" charset="0"/>
              </a:rPr>
              <a:t>Und ggf. Hilfe leisten:</a:t>
            </a:r>
            <a:endParaRPr lang="de-DE" sz="1600" dirty="0">
              <a:latin typeface="Arial Narrow" panose="020B0606020202030204" pitchFamily="34" charset="0"/>
            </a:endParaRPr>
          </a:p>
          <a:p>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Bei ersten </a:t>
            </a:r>
            <a:r>
              <a:rPr lang="de-DE" sz="1600" dirty="0">
                <a:latin typeface="Arial Narrow" panose="020B0606020202030204" pitchFamily="34" charset="0"/>
              </a:rPr>
              <a:t>Symptomen: 	Arbeit unterbrechen, sich in Begleitung in den Schatten begeben, Flüssigkeit zu sich </a:t>
            </a:r>
            <a:r>
              <a:rPr lang="de-DE" sz="1600" dirty="0" smtClean="0">
                <a:latin typeface="Arial Narrow" panose="020B0606020202030204" pitchFamily="34" charset="0"/>
              </a:rPr>
              <a:t>				nehmen</a:t>
            </a:r>
            <a:r>
              <a:rPr lang="de-DE" sz="1600" dirty="0">
                <a:latin typeface="Arial Narrow" panose="020B0606020202030204" pitchFamily="34" charset="0"/>
              </a:rPr>
              <a:t>, bei Schwindel hinlegen, </a:t>
            </a:r>
            <a:r>
              <a:rPr lang="de-DE" sz="1600" dirty="0" smtClean="0">
                <a:latin typeface="Arial Narrow" panose="020B0606020202030204" pitchFamily="34" charset="0"/>
              </a:rPr>
              <a:t>Kopf </a:t>
            </a:r>
            <a:r>
              <a:rPr lang="de-DE" sz="1600" dirty="0">
                <a:latin typeface="Arial Narrow" panose="020B0606020202030204" pitchFamily="34" charset="0"/>
              </a:rPr>
              <a:t>und Nacken mit nassen Tücher kühlen</a:t>
            </a: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Bei Sonnenstrich</a:t>
            </a:r>
            <a:r>
              <a:rPr lang="de-DE" sz="1600" dirty="0">
                <a:latin typeface="Arial Narrow" panose="020B0606020202030204" pitchFamily="34" charset="0"/>
              </a:rPr>
              <a:t>:		Zusätzlich Kopf erhöht lagern, in Begleitung </a:t>
            </a:r>
            <a:r>
              <a:rPr lang="de-DE" sz="1600" dirty="0" err="1">
                <a:latin typeface="Arial Narrow" panose="020B0606020202030204" pitchFamily="34" charset="0"/>
              </a:rPr>
              <a:t>Ärzt</a:t>
            </a:r>
            <a:r>
              <a:rPr lang="de-DE" sz="1600" dirty="0">
                <a:latin typeface="Arial Narrow" panose="020B0606020202030204" pitchFamily="34" charset="0"/>
              </a:rPr>
              <a:t>*in aufsuchen</a:t>
            </a: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Bei </a:t>
            </a:r>
            <a:r>
              <a:rPr lang="de-DE" sz="1600" dirty="0">
                <a:latin typeface="Arial Narrow" panose="020B0606020202030204" pitchFamily="34" charset="0"/>
              </a:rPr>
              <a:t>Hitzschlag:		Zusätzlich Arme und Beine mit nassen Tüchern kühlen, Flüssigkeit zuführen; </a:t>
            </a:r>
            <a:r>
              <a:rPr lang="de-DE" sz="1600" dirty="0" smtClean="0">
                <a:latin typeface="Arial Narrow" panose="020B0606020202030204" pitchFamily="34" charset="0"/>
              </a:rPr>
              <a:t>				Rettungswagen </a:t>
            </a:r>
            <a:r>
              <a:rPr lang="de-DE" sz="1600" dirty="0">
                <a:latin typeface="Arial Narrow" panose="020B0606020202030204" pitchFamily="34" charset="0"/>
              </a:rPr>
              <a:t>anfordern (Tel.: 112)</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Bei Bewusstlosigkeit:	</a:t>
            </a:r>
            <a:r>
              <a:rPr lang="de-DE" sz="1600" dirty="0" smtClean="0">
                <a:latin typeface="Arial Narrow" panose="020B0606020202030204" pitchFamily="34" charset="0"/>
              </a:rPr>
              <a:t>Atmung </a:t>
            </a:r>
            <a:r>
              <a:rPr lang="de-DE" sz="1600" dirty="0">
                <a:latin typeface="Arial Narrow" panose="020B0606020202030204" pitchFamily="34" charset="0"/>
              </a:rPr>
              <a:t>prüfen, wenn nötig Herz-Lungen-Wiederbelebung, stabile Seitenlage, </a:t>
            </a:r>
            <a:r>
              <a:rPr lang="de-DE" sz="1600" dirty="0" smtClean="0">
                <a:latin typeface="Arial Narrow" panose="020B0606020202030204" pitchFamily="34" charset="0"/>
              </a:rPr>
              <a:t>				Rettungswagen </a:t>
            </a:r>
            <a:r>
              <a:rPr lang="de-DE" sz="1600" dirty="0">
                <a:latin typeface="Arial Narrow" panose="020B0606020202030204" pitchFamily="34" charset="0"/>
              </a:rPr>
              <a:t>anfordern (Tel.: 112)</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5" y="663593"/>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296693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a:xfrm>
            <a:off x="742840" y="1656770"/>
            <a:ext cx="8459040" cy="3873609"/>
          </a:xfrm>
        </p:spPr>
        <p:txBody>
          <a:bodyPr>
            <a:noAutofit/>
          </a:bodyPr>
          <a:lstStyle/>
          <a:p>
            <a:pPr>
              <a:lnSpc>
                <a:spcPct val="150000"/>
              </a:lnSpc>
              <a:spcBef>
                <a:spcPts val="0"/>
              </a:spcBef>
            </a:pPr>
            <a:r>
              <a:rPr lang="de-DE" dirty="0">
                <a:cs typeface="Arial Narrow" panose="020B0604020202020204" pitchFamily="34" charset="0"/>
              </a:rPr>
              <a:t>Rollen im Arbeits- und </a:t>
            </a:r>
            <a:r>
              <a:rPr lang="de-DE" dirty="0" smtClean="0">
                <a:cs typeface="Arial Narrow" panose="020B0604020202020204" pitchFamily="34" charset="0"/>
              </a:rPr>
              <a:t>Brandschutz</a:t>
            </a:r>
          </a:p>
          <a:p>
            <a:pPr>
              <a:lnSpc>
                <a:spcPct val="150000"/>
              </a:lnSpc>
              <a:spcBef>
                <a:spcPts val="0"/>
              </a:spcBef>
            </a:pPr>
            <a:r>
              <a:rPr lang="de-DE" dirty="0" smtClean="0">
                <a:cs typeface="Arial Narrow" panose="020B0604020202020204" pitchFamily="34" charset="0"/>
              </a:rPr>
              <a:t>Der Versicherungsschutz</a:t>
            </a:r>
            <a:endParaRPr lang="de-DE" dirty="0">
              <a:cs typeface="Arial Narrow" panose="020B0604020202020204" pitchFamily="34" charset="0"/>
            </a:endParaRPr>
          </a:p>
          <a:p>
            <a:pPr>
              <a:lnSpc>
                <a:spcPct val="150000"/>
              </a:lnSpc>
              <a:spcBef>
                <a:spcPts val="0"/>
              </a:spcBef>
            </a:pPr>
            <a:r>
              <a:rPr lang="de-DE" dirty="0" smtClean="0">
                <a:cs typeface="Arial Narrow" panose="020B0604020202020204" pitchFamily="34" charset="0"/>
              </a:rPr>
              <a:t>Schutzziele, Rechte </a:t>
            </a:r>
            <a:r>
              <a:rPr lang="de-DE" dirty="0">
                <a:cs typeface="Arial Narrow" panose="020B0604020202020204" pitchFamily="34" charset="0"/>
              </a:rPr>
              <a:t>und Pflichten im </a:t>
            </a:r>
            <a:r>
              <a:rPr lang="de-DE" dirty="0" smtClean="0">
                <a:cs typeface="Arial Narrow" panose="020B0604020202020204" pitchFamily="34" charset="0"/>
              </a:rPr>
              <a:t>Arbeitsschutz</a:t>
            </a:r>
          </a:p>
          <a:p>
            <a:pPr>
              <a:lnSpc>
                <a:spcPct val="150000"/>
              </a:lnSpc>
              <a:spcBef>
                <a:spcPts val="0"/>
              </a:spcBef>
            </a:pPr>
            <a:r>
              <a:rPr lang="de-DE" dirty="0"/>
              <a:t>Gefahren für Mensch und </a:t>
            </a:r>
            <a:r>
              <a:rPr lang="de-DE" dirty="0" smtClean="0"/>
              <a:t>Umwelt</a:t>
            </a:r>
          </a:p>
          <a:p>
            <a:pPr marL="342900" indent="-342900">
              <a:lnSpc>
                <a:spcPct val="120000"/>
              </a:lnSpc>
              <a:spcBef>
                <a:spcPts val="0"/>
              </a:spcBef>
              <a:buFont typeface="Wingdings" panose="05000000000000000000" pitchFamily="2" charset="2"/>
              <a:buChar char="Ø"/>
            </a:pPr>
            <a:r>
              <a:rPr lang="de-DE" dirty="0" smtClean="0"/>
              <a:t>Gefahrstoffe</a:t>
            </a:r>
          </a:p>
          <a:p>
            <a:pPr marL="342900" indent="-342900">
              <a:lnSpc>
                <a:spcPct val="120000"/>
              </a:lnSpc>
              <a:spcBef>
                <a:spcPts val="0"/>
              </a:spcBef>
              <a:buFont typeface="Wingdings" panose="05000000000000000000" pitchFamily="2" charset="2"/>
              <a:buChar char="Ø"/>
            </a:pPr>
            <a:r>
              <a:rPr lang="de-DE" dirty="0" smtClean="0"/>
              <a:t>Arbeitsmittel (Geräte</a:t>
            </a:r>
            <a:r>
              <a:rPr lang="de-DE" dirty="0"/>
              <a:t>, Maschine, Anlagen, </a:t>
            </a:r>
            <a:r>
              <a:rPr lang="de-DE" dirty="0" smtClean="0"/>
              <a:t>Werkzeuge)</a:t>
            </a:r>
          </a:p>
          <a:p>
            <a:pPr marL="342900" indent="-342900">
              <a:lnSpc>
                <a:spcPct val="120000"/>
              </a:lnSpc>
              <a:spcBef>
                <a:spcPts val="0"/>
              </a:spcBef>
              <a:buFont typeface="Wingdings" panose="05000000000000000000" pitchFamily="2" charset="2"/>
              <a:buChar char="Ø"/>
            </a:pPr>
            <a:r>
              <a:rPr lang="de-DE" dirty="0" smtClean="0"/>
              <a:t>Transportarbeiten</a:t>
            </a:r>
          </a:p>
          <a:p>
            <a:pPr marL="342900" indent="-342900">
              <a:lnSpc>
                <a:spcPct val="120000"/>
              </a:lnSpc>
              <a:spcBef>
                <a:spcPts val="0"/>
              </a:spcBef>
              <a:buFont typeface="Wingdings" panose="05000000000000000000" pitchFamily="2" charset="2"/>
              <a:buChar char="Ø"/>
            </a:pPr>
            <a:r>
              <a:rPr lang="de-DE" dirty="0" smtClean="0"/>
              <a:t>Montagearbeiten</a:t>
            </a:r>
          </a:p>
          <a:p>
            <a:pPr marL="342900" indent="-342900">
              <a:lnSpc>
                <a:spcPct val="120000"/>
              </a:lnSpc>
              <a:spcBef>
                <a:spcPts val="0"/>
              </a:spcBef>
              <a:buFont typeface="Wingdings" panose="05000000000000000000" pitchFamily="2" charset="2"/>
              <a:buChar char="Ø"/>
            </a:pPr>
            <a:r>
              <a:rPr lang="de-DE" dirty="0" smtClean="0"/>
              <a:t>Biostoffe – Zecken</a:t>
            </a:r>
          </a:p>
          <a:p>
            <a:pPr marL="342900" indent="-342900">
              <a:lnSpc>
                <a:spcPct val="120000"/>
              </a:lnSpc>
              <a:spcBef>
                <a:spcPts val="0"/>
              </a:spcBef>
              <a:buFont typeface="Wingdings" panose="05000000000000000000" pitchFamily="2" charset="2"/>
              <a:buChar char="Ø"/>
            </a:pPr>
            <a:r>
              <a:rPr lang="de-DE" dirty="0" smtClean="0"/>
              <a:t>Hitze und UV-Strahlung</a:t>
            </a:r>
          </a:p>
          <a:p>
            <a:pPr>
              <a:lnSpc>
                <a:spcPct val="120000"/>
              </a:lnSpc>
              <a:spcBef>
                <a:spcPts val="0"/>
              </a:spcBef>
            </a:pPr>
            <a:endParaRPr lang="de-DE" dirty="0"/>
          </a:p>
        </p:txBody>
      </p:sp>
      <p:sp>
        <p:nvSpPr>
          <p:cNvPr id="7" name="Foliennummernplatzhalter 6"/>
          <p:cNvSpPr>
            <a:spLocks noGrp="1"/>
          </p:cNvSpPr>
          <p:nvPr>
            <p:ph type="sldNum" sz="quarter" idx="12"/>
          </p:nvPr>
        </p:nvSpPr>
        <p:spPr/>
        <p:txBody>
          <a:bodyPr/>
          <a:lstStyle/>
          <a:p>
            <a:fld id="{DD7C4DC1-7D02-4994-BD54-74988B047B41}" type="slidenum">
              <a:rPr lang="de-DE" smtClean="0"/>
              <a:pPr/>
              <a:t>3</a:t>
            </a:fld>
            <a:endParaRPr lang="de-DE" dirty="0"/>
          </a:p>
        </p:txBody>
      </p:sp>
      <p:sp>
        <p:nvSpPr>
          <p:cNvPr id="2" name="Titel 1"/>
          <p:cNvSpPr>
            <a:spLocks noGrp="1"/>
          </p:cNvSpPr>
          <p:nvPr>
            <p:ph type="title"/>
          </p:nvPr>
        </p:nvSpPr>
        <p:spPr>
          <a:xfrm>
            <a:off x="742840" y="707501"/>
            <a:ext cx="9305041" cy="1216204"/>
          </a:xfrm>
        </p:spPr>
        <p:txBody>
          <a:bodyPr>
            <a:normAutofit/>
          </a:bodyPr>
          <a:lstStyle/>
          <a:p>
            <a:r>
              <a:rPr lang="de-DE" sz="2400" dirty="0"/>
              <a:t>Agenda</a:t>
            </a:r>
          </a:p>
        </p:txBody>
      </p:sp>
      <p:sp>
        <p:nvSpPr>
          <p:cNvPr id="9"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1048215" y="6954879"/>
            <a:ext cx="6809978" cy="365125"/>
          </a:xfrm>
        </p:spPr>
        <p:txBody>
          <a:bodyPr/>
          <a:lstStyle/>
          <a:p>
            <a:pPr algn="l"/>
            <a:r>
              <a:rPr lang="de-DE" dirty="0"/>
              <a:t>Sicherheitsunterweisung </a:t>
            </a:r>
            <a:r>
              <a:rPr lang="de-DE" dirty="0" smtClean="0"/>
              <a:t>Tätigkeiten im Hausdienst und im Freien</a:t>
            </a:r>
            <a:endParaRPr lang="de-DE" b="0" dirty="0"/>
          </a:p>
        </p:txBody>
      </p:sp>
    </p:spTree>
    <p:extLst>
      <p:ext uri="{BB962C8B-B14F-4D97-AF65-F5344CB8AC3E}">
        <p14:creationId xmlns:p14="http://schemas.microsoft.com/office/powerpoint/2010/main" val="3834185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30</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a:t>
            </a:r>
            <a:r>
              <a:rPr lang="de-DE" dirty="0" smtClean="0"/>
              <a:t>und </a:t>
            </a:r>
            <a:r>
              <a:rPr lang="de-DE" dirty="0"/>
              <a:t>im Freien</a:t>
            </a:r>
          </a:p>
        </p:txBody>
      </p:sp>
      <p:sp>
        <p:nvSpPr>
          <p:cNvPr id="10" name="Titel 1">
            <a:extLst>
              <a:ext uri="{FF2B5EF4-FFF2-40B4-BE49-F238E27FC236}">
                <a16:creationId xmlns:a16="http://schemas.microsoft.com/office/drawing/2014/main" id="{049109B1-6C4D-B04A-B449-F1EA4354C4B0}"/>
              </a:ext>
            </a:extLst>
          </p:cNvPr>
          <p:cNvSpPr>
            <a:spLocks noGrp="1"/>
          </p:cNvSpPr>
          <p:nvPr>
            <p:ph type="title"/>
          </p:nvPr>
        </p:nvSpPr>
        <p:spPr>
          <a:xfrm>
            <a:off x="706224" y="548696"/>
            <a:ext cx="9305041" cy="1216204"/>
          </a:xfrm>
        </p:spPr>
        <p:txBody>
          <a:bodyPr/>
          <a:lstStyle/>
          <a:p>
            <a:pPr>
              <a:lnSpc>
                <a:spcPct val="150000"/>
              </a:lnSpc>
              <a:spcBef>
                <a:spcPts val="0"/>
              </a:spcBef>
            </a:pPr>
            <a:r>
              <a:rPr lang="de-DE" dirty="0"/>
              <a:t>Schutzmaßnahmen und </a:t>
            </a:r>
            <a:r>
              <a:rPr lang="de-DE" dirty="0" err="1"/>
              <a:t>verhaltensregeln</a:t>
            </a:r>
            <a:endParaRPr lang="de-DE" dirty="0"/>
          </a:p>
        </p:txBody>
      </p:sp>
      <p:sp>
        <p:nvSpPr>
          <p:cNvPr id="5" name="Textfeld 4">
            <a:extLst>
              <a:ext uri="{FF2B5EF4-FFF2-40B4-BE49-F238E27FC236}">
                <a16:creationId xmlns:a16="http://schemas.microsoft.com/office/drawing/2014/main" id="{F487C8A3-752E-7B48-B258-59F334228082}"/>
              </a:ext>
            </a:extLst>
          </p:cNvPr>
          <p:cNvSpPr txBox="1"/>
          <p:nvPr/>
        </p:nvSpPr>
        <p:spPr>
          <a:xfrm>
            <a:off x="648559" y="1682927"/>
            <a:ext cx="9305040" cy="4770537"/>
          </a:xfrm>
          <a:prstGeom prst="rect">
            <a:avLst/>
          </a:prstGeom>
          <a:noFill/>
        </p:spPr>
        <p:txBody>
          <a:bodyPr wrap="square" rtlCol="0">
            <a:spAutoFit/>
          </a:bodyPr>
          <a:lstStyle/>
          <a:p>
            <a:pPr algn="just"/>
            <a:r>
              <a:rPr lang="de-DE" sz="1600" b="1" cap="all" dirty="0" err="1" smtClean="0">
                <a:latin typeface="Arial Narrow" panose="020B0604020202020204" pitchFamily="34" charset="0"/>
                <a:cs typeface="Arial Narrow" panose="020B0604020202020204" pitchFamily="34" charset="0"/>
              </a:rPr>
              <a:t>mutterschutz</a:t>
            </a:r>
            <a:endParaRPr lang="de-DE" sz="1600" b="1" cap="all" dirty="0" smtClean="0">
              <a:latin typeface="Arial Narrow" panose="020B0604020202020204" pitchFamily="34" charset="0"/>
              <a:cs typeface="Arial Narrow" panose="020B0604020202020204" pitchFamily="34" charset="0"/>
            </a:endParaRPr>
          </a:p>
          <a:p>
            <a:pPr marL="285750" indent="-285750" algn="just">
              <a:buFont typeface="Symbol" panose="05050102010706020507" pitchFamily="18" charset="2"/>
              <a:buChar char="-"/>
            </a:pPr>
            <a:endParaRPr lang="de-DE" sz="1600" dirty="0">
              <a:latin typeface="Arial Narrow" panose="020B0604020202020204" pitchFamily="34" charset="0"/>
              <a:cs typeface="Arial Narrow" panose="020B0604020202020204" pitchFamily="34" charset="0"/>
            </a:endParaRPr>
          </a:p>
          <a:p>
            <a:pPr marL="285750" indent="-285750" algn="just">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Frauen werden gebeten, dem Personal- bzw. Studierendenservice bestehende Schwangerschaften möglichst frühzeitig mitzuteilen. Der Bereich Arbeitsschutz veranlasst darauf die erforderliche Meldung an das Staatliche Gewerbeaufsichtsamt und stellt die Beurteilung der Arbeitsbedingungen sicher.</a:t>
            </a:r>
          </a:p>
          <a:p>
            <a:pPr marL="285750" indent="-285750" algn="just">
              <a:buFont typeface="Symbol" panose="05050102010706020507" pitchFamily="18" charset="2"/>
              <a:buChar char="¾"/>
            </a:pPr>
            <a:endParaRPr lang="de-DE" sz="1600" dirty="0">
              <a:latin typeface="Arial Narrow" panose="020B0604020202020204" pitchFamily="34" charset="0"/>
              <a:cs typeface="Arial Narrow" panose="020B0604020202020204" pitchFamily="34" charset="0"/>
            </a:endParaRPr>
          </a:p>
          <a:p>
            <a:pPr marL="285750" indent="-285750" algn="just">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Gefährdungen schwangerer/stillender Frauen entstehen u. a. bei:</a:t>
            </a:r>
          </a:p>
          <a:p>
            <a:pPr marL="742950" lvl="1"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Tätigkeiten mit Gefahrstoffen unter bestimmten Bedingungen. Besondere Vorsicht ist bei reproduktionstoxischen, keimzellmutagenen, karzinogenen, spezifisch zielorgantoxischen (nach einmaliger Exposition) und akut toxischen Stoffen geboten.</a:t>
            </a:r>
          </a:p>
          <a:p>
            <a:pPr marL="742950" lvl="1"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Tätigkeiten mit Biostoffen unter bestimmten Bedingungen</a:t>
            </a:r>
          </a:p>
          <a:p>
            <a:pPr marL="742950" lvl="1"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Erhöhte körperliche Beanspruchungen wie das Befördern von Lasten (regelmäßig ab 5 kg, gelegentlich ab 10 kg), häufiges Strecken, Beugen, Bücken etc., Druck im Bauchraum</a:t>
            </a:r>
          </a:p>
          <a:p>
            <a:pPr marL="742950" lvl="1"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Gefährdende klimatische Bedingungen (große </a:t>
            </a:r>
            <a:r>
              <a:rPr lang="de-DE" sz="1600" dirty="0" smtClean="0">
                <a:latin typeface="Arial Narrow" panose="020B0604020202020204" pitchFamily="34" charset="0"/>
                <a:cs typeface="Arial Narrow" panose="020B0604020202020204" pitchFamily="34" charset="0"/>
              </a:rPr>
              <a:t>Hitze („Grenzwert“ &gt; 26°C), Kälte („Grenzwert“ &lt; -5°C), </a:t>
            </a:r>
            <a:r>
              <a:rPr lang="de-DE" sz="1600" dirty="0">
                <a:latin typeface="Arial Narrow" panose="020B0604020202020204" pitchFamily="34" charset="0"/>
                <a:cs typeface="Arial Narrow" panose="020B0604020202020204" pitchFamily="34" charset="0"/>
              </a:rPr>
              <a:t>Nässe)</a:t>
            </a:r>
          </a:p>
          <a:p>
            <a:pPr marL="742950" lvl="1"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Nacht- und Wochenendarbeit, Arbeit &gt; 8,5 h/d</a:t>
            </a:r>
          </a:p>
        </p:txBody>
      </p:sp>
    </p:spTree>
    <p:extLst>
      <p:ext uri="{BB962C8B-B14F-4D97-AF65-F5344CB8AC3E}">
        <p14:creationId xmlns:p14="http://schemas.microsoft.com/office/powerpoint/2010/main" val="2434534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31</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und 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9" y="1680665"/>
            <a:ext cx="9442655" cy="4247317"/>
          </a:xfrm>
          <a:prstGeom prst="rect">
            <a:avLst/>
          </a:prstGeom>
          <a:noFill/>
        </p:spPr>
        <p:txBody>
          <a:bodyPr wrap="square" rtlCol="0">
            <a:spAutoFit/>
          </a:bodyPr>
          <a:lstStyle/>
          <a:p>
            <a:r>
              <a:rPr lang="de-DE" sz="1600" b="1" cap="all" dirty="0" smtClean="0">
                <a:latin typeface="Arial Narrow" panose="020B0606020202030204" pitchFamily="34" charset="0"/>
              </a:rPr>
              <a:t>Grundsätze zum Verhalten bei Störfällen</a:t>
            </a:r>
          </a:p>
          <a:p>
            <a:pPr algn="just">
              <a:lnSpc>
                <a:spcPct val="150000"/>
              </a:lnSpc>
            </a:pPr>
            <a:endParaRPr lang="de-DE" sz="1600" dirty="0" smtClean="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Grundsätzlich </a:t>
            </a:r>
            <a:r>
              <a:rPr lang="de-DE" sz="1600" dirty="0">
                <a:latin typeface="Arial Narrow" panose="020B0606020202030204" pitchFamily="34" charset="0"/>
              </a:rPr>
              <a:t>geht Personenschutz vor Sachwerteschutz, Maßnahmen zur Störungsbeseitigung nur ohne </a:t>
            </a:r>
            <a:r>
              <a:rPr lang="de-DE" sz="1600" dirty="0" smtClean="0">
                <a:latin typeface="Arial Narrow" panose="020B0606020202030204" pitchFamily="34" charset="0"/>
              </a:rPr>
              <a:t>Eigengefährdung durchführen.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Verschüttete Gefahrstoffe sofort unter Beachtung der Schutzvorkehrungen (z. B. persönliche </a:t>
            </a:r>
            <a:r>
              <a:rPr lang="de-DE" sz="1600" dirty="0" smtClean="0">
                <a:latin typeface="Arial Narrow" panose="020B0606020202030204" pitchFamily="34" charset="0"/>
              </a:rPr>
              <a:t>Schutzausrüstung, gute Raumdurchlüftung) </a:t>
            </a:r>
            <a:r>
              <a:rPr lang="de-DE" sz="1600" dirty="0">
                <a:latin typeface="Arial Narrow" panose="020B0606020202030204" pitchFamily="34" charset="0"/>
              </a:rPr>
              <a:t>aufnehmen und artgerecht entsorgen</a:t>
            </a:r>
            <a:r>
              <a:rPr lang="de-DE" sz="1600" dirty="0" smtClean="0">
                <a:latin typeface="Arial Narrow" panose="020B0606020202030204" pitchFamily="34" charset="0"/>
              </a:rPr>
              <a:t>.</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Arbeitsmittel und Anlagen bei sicherheitsrelevanten Störungen sofort ausschalten (Netzstecker ziehen/Not-Aus </a:t>
            </a:r>
            <a:r>
              <a:rPr lang="de-DE" sz="1600" dirty="0" smtClean="0">
                <a:latin typeface="Arial Narrow" panose="020B0606020202030204" pitchFamily="34" charset="0"/>
              </a:rPr>
              <a:t>betätigen).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Vor </a:t>
            </a:r>
            <a:r>
              <a:rPr lang="de-DE" sz="1600" dirty="0">
                <a:latin typeface="Arial Narrow" panose="020B0606020202030204" pitchFamily="34" charset="0"/>
              </a:rPr>
              <a:t>der Beseitigung von Störungen Arbeitsmittel und Anlagen durch Betätigung des Haupt- oder Notausschalters bzw. der Entfernung elektrischer Sicherungen ausschalten und gegen ungewolltes Wiedereinschalten </a:t>
            </a:r>
            <a:r>
              <a:rPr lang="de-DE" sz="1600" dirty="0" smtClean="0">
                <a:latin typeface="Arial Narrow" panose="020B0606020202030204" pitchFamily="34" charset="0"/>
              </a:rPr>
              <a:t>sichern.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Beseitigen von Störungen nur durch dafür qualifizierte </a:t>
            </a:r>
            <a:r>
              <a:rPr lang="de-DE" sz="1600" dirty="0" smtClean="0">
                <a:latin typeface="Arial Narrow" panose="020B0606020202030204" pitchFamily="34" charset="0"/>
              </a:rPr>
              <a:t>Personen.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Können Beschäftigte Störungen nicht selbst und sofort beseitigen: Gefahrenstelle sichern und Vorgesetzte*n informieren.</a:t>
            </a:r>
            <a:endParaRPr lang="de-DE" sz="1600" dirty="0">
              <a:latin typeface="Arial Narrow" panose="020B0606020202030204" pitchFamily="34" charset="0"/>
            </a:endParaRPr>
          </a:p>
          <a:p>
            <a:pPr marL="285750" indent="-285750">
              <a:buFont typeface="Symbol" panose="05050102010706020507" pitchFamily="18" charset="2"/>
              <a:buChar char="-"/>
            </a:pPr>
            <a:endParaRPr lang="de-DE" sz="14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39177" y="670244"/>
            <a:ext cx="9305041" cy="1216204"/>
          </a:xfrm>
        </p:spPr>
        <p:txBody>
          <a:bodyPr/>
          <a:lstStyle/>
          <a:p>
            <a:pPr>
              <a:lnSpc>
                <a:spcPct val="100000"/>
              </a:lnSpc>
              <a:spcBef>
                <a:spcPts val="0"/>
              </a:spcBef>
            </a:pPr>
            <a:r>
              <a:rPr lang="de-DE" dirty="0" smtClean="0"/>
              <a:t>Verhalten bei </a:t>
            </a:r>
            <a:r>
              <a:rPr lang="de-DE" dirty="0" err="1" smtClean="0"/>
              <a:t>störfällen</a:t>
            </a:r>
            <a:endParaRPr lang="de-DE" dirty="0"/>
          </a:p>
        </p:txBody>
      </p:sp>
    </p:spTree>
    <p:extLst>
      <p:ext uri="{BB962C8B-B14F-4D97-AF65-F5344CB8AC3E}">
        <p14:creationId xmlns:p14="http://schemas.microsoft.com/office/powerpoint/2010/main" val="2296140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32</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6623706" cy="365125"/>
          </a:xfrm>
        </p:spPr>
        <p:txBody>
          <a:bodyPr anchor="b" anchorCtr="0"/>
          <a:lstStyle/>
          <a:p>
            <a:pPr algn="l"/>
            <a:r>
              <a:rPr lang="de-DE" dirty="0"/>
              <a:t>Sicherheitsunterweisung Tätigkeiten im Hausdienst und im Freien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09888" y="551041"/>
            <a:ext cx="8210871" cy="651274"/>
          </a:xfrm>
        </p:spPr>
        <p:txBody>
          <a:bodyPr>
            <a:noAutofit/>
          </a:bodyPr>
          <a:lstStyle/>
          <a:p>
            <a:pPr>
              <a:lnSpc>
                <a:spcPct val="150000"/>
              </a:lnSpc>
              <a:spcBef>
                <a:spcPts val="0"/>
              </a:spcBef>
            </a:pPr>
            <a:r>
              <a:rPr lang="de-DE" dirty="0"/>
              <a:t>Brandverhütung und verhalten bei </a:t>
            </a:r>
            <a:r>
              <a:rPr lang="de-DE" dirty="0" err="1" smtClean="0"/>
              <a:t>bränden</a:t>
            </a:r>
            <a:endParaRPr lang="de-DE" dirty="0"/>
          </a:p>
        </p:txBody>
      </p:sp>
      <p:sp>
        <p:nvSpPr>
          <p:cNvPr id="6" name="Textfeld 5"/>
          <p:cNvSpPr txBox="1"/>
          <p:nvPr/>
        </p:nvSpPr>
        <p:spPr>
          <a:xfrm>
            <a:off x="643984" y="1609852"/>
            <a:ext cx="9163249" cy="4847481"/>
          </a:xfrm>
          <a:prstGeom prst="rect">
            <a:avLst/>
          </a:prstGeom>
          <a:noFill/>
        </p:spPr>
        <p:txBody>
          <a:bodyPr wrap="square" rtlCol="0">
            <a:spAutoFit/>
          </a:bodyPr>
          <a:lstStyle/>
          <a:p>
            <a:pPr>
              <a:lnSpc>
                <a:spcPct val="150000"/>
              </a:lnSpc>
              <a:spcBef>
                <a:spcPts val="0"/>
              </a:spcBef>
            </a:pPr>
            <a:r>
              <a:rPr lang="de-DE" sz="1600" b="1" cap="all" dirty="0">
                <a:latin typeface="Arial Narrow" panose="020B0606020202030204" pitchFamily="34" charset="0"/>
                <a:cs typeface="Arial Narrow" panose="020B0604020202020204" pitchFamily="34" charset="0"/>
              </a:rPr>
              <a:t>Bitte die Brandschutzordnung, Teile A, B und C, beachten! </a:t>
            </a:r>
            <a:r>
              <a:rPr lang="de-DE" sz="1400" dirty="0">
                <a:latin typeface="Arial Narrow" panose="020B0606020202030204" pitchFamily="34" charset="0"/>
                <a:cs typeface="Arial Narrow" panose="020B0604020202020204" pitchFamily="34" charset="0"/>
              </a:rPr>
              <a:t>(https://www.leuphana.de/intranet/verwaltung/arbeitsschutz/schutzhinweise-fuer-konkrete-vorsorgesituationen/brandschutz.html)</a:t>
            </a:r>
          </a:p>
          <a:p>
            <a:endParaRPr lang="de-DE" sz="1600" dirty="0" smtClean="0">
              <a:latin typeface="Arial Narrow" panose="020B0606020202030204" pitchFamily="34" charset="0"/>
            </a:endParaRPr>
          </a:p>
          <a:p>
            <a:endParaRPr lang="de-DE" sz="1600" dirty="0">
              <a:latin typeface="Arial Narrow" panose="020B0606020202030204" pitchFamily="34" charset="0"/>
            </a:endParaRPr>
          </a:p>
          <a:p>
            <a:pPr>
              <a:lnSpc>
                <a:spcPct val="150000"/>
              </a:lnSpc>
              <a:spcBef>
                <a:spcPts val="0"/>
              </a:spcBef>
            </a:pPr>
            <a:r>
              <a:rPr lang="de-DE" sz="1600" b="1" cap="all" dirty="0">
                <a:latin typeface="Arial Narrow" panose="020B0606020202030204" pitchFamily="34" charset="0"/>
                <a:cs typeface="Arial Narrow" panose="020B0604020202020204" pitchFamily="34" charset="0"/>
              </a:rPr>
              <a:t>Brand- und </a:t>
            </a:r>
            <a:r>
              <a:rPr lang="de-DE" sz="1600" b="1" cap="all" dirty="0" smtClean="0">
                <a:latin typeface="Arial Narrow" panose="020B0606020202030204" pitchFamily="34" charset="0"/>
                <a:cs typeface="Arial Narrow" panose="020B0604020202020204" pitchFamily="34" charset="0"/>
              </a:rPr>
              <a:t>Explosionsverhütung</a:t>
            </a:r>
          </a:p>
          <a:p>
            <a:pPr marL="355600">
              <a:spcBef>
                <a:spcPts val="0"/>
              </a:spcBef>
            </a:pPr>
            <a:endParaRPr lang="de-DE" sz="1600" dirty="0">
              <a:latin typeface="Arial Narrow" panose="020B0606020202030204" pitchFamily="34" charset="0"/>
              <a:cs typeface="Arial Narrow" panose="020B0604020202020204" pitchFamily="34" charset="0"/>
            </a:endParaRPr>
          </a:p>
          <a:p>
            <a:pPr>
              <a:spcBef>
                <a:spcPts val="0"/>
              </a:spcBef>
            </a:pPr>
            <a:r>
              <a:rPr lang="de-DE" sz="1600" dirty="0" smtClean="0">
                <a:latin typeface="Arial Narrow" panose="020B0606020202030204" pitchFamily="34" charset="0"/>
                <a:cs typeface="Arial Narrow" panose="020B0604020202020204" pitchFamily="34" charset="0"/>
              </a:rPr>
              <a:t>Heizgeräte oder Wärme erzeugende Geräte dürfen nur an brandsicheren </a:t>
            </a:r>
          </a:p>
          <a:p>
            <a:pPr>
              <a:spcBef>
                <a:spcPts val="0"/>
              </a:spcBef>
            </a:pPr>
            <a:r>
              <a:rPr lang="de-DE" sz="1600" dirty="0" smtClean="0">
                <a:latin typeface="Arial Narrow" panose="020B0606020202030204" pitchFamily="34" charset="0"/>
                <a:cs typeface="Arial Narrow" panose="020B0604020202020204" pitchFamily="34" charset="0"/>
              </a:rPr>
              <a:t>Orten betrieben werden.</a:t>
            </a:r>
          </a:p>
          <a:p>
            <a:pPr>
              <a:spcBef>
                <a:spcPts val="0"/>
              </a:spcBef>
            </a:pPr>
            <a:endParaRPr lang="de-DE" sz="1600" dirty="0" smtClean="0">
              <a:latin typeface="Arial Narrow" panose="020B0606020202030204" pitchFamily="34" charset="0"/>
              <a:cs typeface="Arial Narrow" panose="020B0604020202020204" pitchFamily="34" charset="0"/>
            </a:endParaRPr>
          </a:p>
          <a:p>
            <a:pPr>
              <a:spcBef>
                <a:spcPts val="0"/>
              </a:spcBef>
            </a:pPr>
            <a:r>
              <a:rPr lang="de-DE" sz="1600" dirty="0" smtClean="0">
                <a:latin typeface="Arial Narrow" panose="020B0606020202030204" pitchFamily="34" charset="0"/>
                <a:cs typeface="Arial Narrow" panose="020B0604020202020204" pitchFamily="34" charset="0"/>
              </a:rPr>
              <a:t>Brennbare </a:t>
            </a:r>
            <a:r>
              <a:rPr lang="de-DE" sz="1600" dirty="0">
                <a:latin typeface="Arial Narrow" panose="020B0606020202030204" pitchFamily="34" charset="0"/>
                <a:cs typeface="Arial Narrow" panose="020B0604020202020204" pitchFamily="34" charset="0"/>
              </a:rPr>
              <a:t>Abfälle </a:t>
            </a:r>
            <a:r>
              <a:rPr lang="de-DE" sz="1600" dirty="0" smtClean="0">
                <a:latin typeface="Arial Narrow" panose="020B0606020202030204" pitchFamily="34" charset="0"/>
                <a:cs typeface="Arial Narrow" panose="020B0604020202020204" pitchFamily="34" charset="0"/>
              </a:rPr>
              <a:t>bitte </a:t>
            </a:r>
            <a:r>
              <a:rPr lang="de-DE" sz="1600" dirty="0">
                <a:latin typeface="Arial Narrow" panose="020B0606020202030204" pitchFamily="34" charset="0"/>
                <a:cs typeface="Arial Narrow" panose="020B0604020202020204" pitchFamily="34" charset="0"/>
              </a:rPr>
              <a:t>(regelmäßig) aus Arbeitsbereichen zu entfernen.</a:t>
            </a:r>
          </a:p>
          <a:p>
            <a:pPr>
              <a:spcBef>
                <a:spcPts val="0"/>
              </a:spcBef>
            </a:pPr>
            <a:endParaRPr lang="de-DE" sz="1600" dirty="0" smtClean="0">
              <a:latin typeface="Arial Narrow" panose="020B0606020202030204" pitchFamily="34" charset="0"/>
              <a:cs typeface="Arial Narrow" panose="020B0604020202020204" pitchFamily="34" charset="0"/>
            </a:endParaRPr>
          </a:p>
          <a:p>
            <a:pPr>
              <a:spcBef>
                <a:spcPts val="0"/>
              </a:spcBef>
            </a:pPr>
            <a:r>
              <a:rPr lang="de-DE" sz="1600" dirty="0" smtClean="0">
                <a:latin typeface="Arial Narrow" panose="020B0606020202030204" pitchFamily="34" charset="0"/>
                <a:cs typeface="Arial Narrow" panose="020B0604020202020204" pitchFamily="34" charset="0"/>
              </a:rPr>
              <a:t>Nur </a:t>
            </a:r>
            <a:r>
              <a:rPr lang="de-DE" sz="1600" dirty="0">
                <a:latin typeface="Arial Narrow" panose="020B0606020202030204" pitchFamily="34" charset="0"/>
                <a:cs typeface="Arial Narrow" panose="020B0604020202020204" pitchFamily="34" charset="0"/>
              </a:rPr>
              <a:t>auf elektrische Sicherheit geprüfte Geräte benutzen.</a:t>
            </a:r>
          </a:p>
          <a:p>
            <a:pPr>
              <a:spcBef>
                <a:spcPts val="0"/>
              </a:spcBef>
            </a:pPr>
            <a:endParaRPr lang="de-DE" sz="1600" dirty="0" smtClean="0">
              <a:latin typeface="Arial Narrow" panose="020B0606020202030204" pitchFamily="34" charset="0"/>
              <a:cs typeface="Arial Narrow" panose="020B0604020202020204" pitchFamily="34" charset="0"/>
            </a:endParaRPr>
          </a:p>
          <a:p>
            <a:pPr>
              <a:spcBef>
                <a:spcPts val="0"/>
              </a:spcBef>
            </a:pPr>
            <a:r>
              <a:rPr lang="de-DE" sz="1600" dirty="0" smtClean="0">
                <a:latin typeface="Arial Narrow" panose="020B0606020202030204" pitchFamily="34" charset="0"/>
                <a:cs typeface="Arial Narrow" panose="020B0604020202020204" pitchFamily="34" charset="0"/>
              </a:rPr>
              <a:t>Anlagen </a:t>
            </a:r>
            <a:r>
              <a:rPr lang="de-DE" sz="1600" dirty="0">
                <a:latin typeface="Arial Narrow" panose="020B0606020202030204" pitchFamily="34" charset="0"/>
                <a:cs typeface="Arial Narrow" panose="020B0604020202020204" pitchFamily="34" charset="0"/>
              </a:rPr>
              <a:t>und Geräte nur entsprechend der </a:t>
            </a:r>
            <a:r>
              <a:rPr lang="de-DE" sz="1600" dirty="0" smtClean="0">
                <a:latin typeface="Arial Narrow" panose="020B0606020202030204" pitchFamily="34" charset="0"/>
                <a:cs typeface="Arial Narrow" panose="020B0604020202020204" pitchFamily="34" charset="0"/>
              </a:rPr>
              <a:t>Betriebsanleitungen/–</a:t>
            </a:r>
            <a:r>
              <a:rPr lang="de-DE" sz="1600" dirty="0" err="1" smtClean="0">
                <a:latin typeface="Arial Narrow" panose="020B0606020202030204" pitchFamily="34" charset="0"/>
                <a:cs typeface="Arial Narrow" panose="020B0604020202020204" pitchFamily="34" charset="0"/>
              </a:rPr>
              <a:t>anweisungen</a:t>
            </a:r>
            <a:r>
              <a:rPr lang="de-DE" sz="1600" dirty="0" smtClean="0">
                <a:latin typeface="Arial Narrow" panose="020B0606020202030204" pitchFamily="34" charset="0"/>
                <a:cs typeface="Arial Narrow" panose="020B0604020202020204" pitchFamily="34" charset="0"/>
              </a:rPr>
              <a:t> </a:t>
            </a:r>
            <a:r>
              <a:rPr lang="de-DE" sz="1600" dirty="0">
                <a:latin typeface="Arial Narrow" panose="020B0606020202030204" pitchFamily="34" charset="0"/>
                <a:cs typeface="Arial Narrow" panose="020B0604020202020204" pitchFamily="34" charset="0"/>
              </a:rPr>
              <a:t>verwenden</a:t>
            </a:r>
            <a:r>
              <a:rPr lang="de-DE" sz="1600" dirty="0" smtClean="0">
                <a:latin typeface="Arial Narrow" panose="020B0606020202030204" pitchFamily="34" charset="0"/>
                <a:cs typeface="Arial Narrow" panose="020B0604020202020204" pitchFamily="34" charset="0"/>
              </a:rPr>
              <a:t>.</a:t>
            </a:r>
          </a:p>
          <a:p>
            <a:pPr>
              <a:spcBef>
                <a:spcPts val="0"/>
              </a:spcBef>
            </a:pPr>
            <a:endParaRPr lang="de-DE" sz="1600" dirty="0">
              <a:latin typeface="Arial Narrow" panose="020B0606020202030204" pitchFamily="34" charset="0"/>
              <a:cs typeface="Arial Narrow" panose="020B0604020202020204" pitchFamily="34" charset="0"/>
            </a:endParaRPr>
          </a:p>
          <a:p>
            <a:r>
              <a:rPr lang="de-DE" sz="1600" dirty="0">
                <a:latin typeface="Arial Narrow" panose="020B0606020202030204" pitchFamily="34" charset="0"/>
                <a:cs typeface="Arial Narrow" panose="020B0604020202020204" pitchFamily="34" charset="0"/>
              </a:rPr>
              <a:t>Betanken von Geräten mit Verbrennungsmotor nur mit Sicherheits-Einfüllstutzen.</a:t>
            </a:r>
          </a:p>
          <a:p>
            <a:endParaRPr lang="de-DE" sz="1600" dirty="0">
              <a:latin typeface="Arial Narrow" panose="020B0606020202030204" pitchFamily="34" charset="0"/>
            </a:endParaRPr>
          </a:p>
          <a:p>
            <a:r>
              <a:rPr lang="de-DE" sz="1600" dirty="0">
                <a:latin typeface="Arial Narrow" panose="020B0606020202030204" pitchFamily="34" charset="0"/>
              </a:rPr>
              <a:t>Kraftstoffe nur an brandsicheren </a:t>
            </a:r>
            <a:r>
              <a:rPr lang="de-DE" sz="1600" dirty="0" smtClean="0">
                <a:latin typeface="Arial Narrow" panose="020B0606020202030204" pitchFamily="34" charset="0"/>
              </a:rPr>
              <a:t>und </a:t>
            </a:r>
            <a:r>
              <a:rPr lang="de-DE" sz="1600" dirty="0">
                <a:latin typeface="Arial Narrow" panose="020B0606020202030204" pitchFamily="34" charset="0"/>
              </a:rPr>
              <a:t>gut gelüfteten Orten </a:t>
            </a:r>
            <a:r>
              <a:rPr lang="de-DE" sz="1600" dirty="0" smtClean="0">
                <a:latin typeface="Arial Narrow" panose="020B0606020202030204" pitchFamily="34" charset="0"/>
              </a:rPr>
              <a:t>lagern (Gefahrstofflager</a:t>
            </a:r>
            <a:r>
              <a:rPr lang="de-DE" sz="1600" dirty="0">
                <a:latin typeface="Arial Narrow" panose="020B0606020202030204" pitchFamily="34" charset="0"/>
              </a:rPr>
              <a:t>, Gefahrstoffschränke) .</a:t>
            </a:r>
            <a:endParaRPr lang="de-DE" sz="1600" dirty="0">
              <a:latin typeface="Arial Narrow" panose="020B0606020202030204" pitchFamily="34" charset="0"/>
            </a:endParaRPr>
          </a:p>
        </p:txBody>
      </p:sp>
      <p:pic>
        <p:nvPicPr>
          <p:cNvPr id="9" name="Grafik 8"/>
          <p:cNvPicPr>
            <a:picLocks noChangeAspect="1"/>
          </p:cNvPicPr>
          <p:nvPr/>
        </p:nvPicPr>
        <p:blipFill>
          <a:blip r:embed="rId2"/>
          <a:stretch>
            <a:fillRect/>
          </a:stretch>
        </p:blipFill>
        <p:spPr>
          <a:xfrm>
            <a:off x="7727092" y="2497345"/>
            <a:ext cx="2195471" cy="3067201"/>
          </a:xfrm>
          <a:prstGeom prst="rect">
            <a:avLst/>
          </a:prstGeom>
        </p:spPr>
      </p:pic>
    </p:spTree>
    <p:extLst>
      <p:ext uri="{BB962C8B-B14F-4D97-AF65-F5344CB8AC3E}">
        <p14:creationId xmlns:p14="http://schemas.microsoft.com/office/powerpoint/2010/main" val="3984485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33</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6623706" cy="365125"/>
          </a:xfrm>
        </p:spPr>
        <p:txBody>
          <a:bodyPr anchor="b" anchorCtr="0"/>
          <a:lstStyle/>
          <a:p>
            <a:pPr algn="l"/>
            <a:r>
              <a:rPr lang="de-DE" dirty="0"/>
              <a:t>Sicherheitsunterweisung Tätigkeiten im Hausdienst und im Freien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09888" y="551041"/>
            <a:ext cx="8210871" cy="651274"/>
          </a:xfrm>
        </p:spPr>
        <p:txBody>
          <a:bodyPr>
            <a:noAutofit/>
          </a:bodyPr>
          <a:lstStyle/>
          <a:p>
            <a:pPr>
              <a:lnSpc>
                <a:spcPct val="150000"/>
              </a:lnSpc>
              <a:spcBef>
                <a:spcPts val="0"/>
              </a:spcBef>
            </a:pPr>
            <a:r>
              <a:rPr lang="de-DE" dirty="0"/>
              <a:t>Brandverhütung und verhalten bei </a:t>
            </a:r>
            <a:r>
              <a:rPr lang="de-DE" dirty="0" err="1" smtClean="0"/>
              <a:t>bränden</a:t>
            </a:r>
            <a:endParaRPr lang="de-DE" dirty="0"/>
          </a:p>
        </p:txBody>
      </p:sp>
      <p:sp>
        <p:nvSpPr>
          <p:cNvPr id="6" name="Textfeld 5"/>
          <p:cNvSpPr txBox="1"/>
          <p:nvPr/>
        </p:nvSpPr>
        <p:spPr>
          <a:xfrm>
            <a:off x="643984" y="1609853"/>
            <a:ext cx="9163249" cy="4893647"/>
          </a:xfrm>
          <a:prstGeom prst="rect">
            <a:avLst/>
          </a:prstGeom>
          <a:noFill/>
        </p:spPr>
        <p:txBody>
          <a:bodyPr wrap="square" rtlCol="0">
            <a:spAutoFit/>
          </a:bodyPr>
          <a:lstStyle/>
          <a:p>
            <a:pPr>
              <a:lnSpc>
                <a:spcPct val="150000"/>
              </a:lnSpc>
              <a:spcBef>
                <a:spcPts val="0"/>
              </a:spcBef>
            </a:pPr>
            <a:r>
              <a:rPr lang="de-DE" sz="1600" b="1" cap="all" dirty="0" smtClean="0">
                <a:latin typeface="Arial Narrow" panose="020B0604020202020204" pitchFamily="34" charset="0"/>
                <a:cs typeface="Arial Narrow" panose="020B0604020202020204" pitchFamily="34" charset="0"/>
              </a:rPr>
              <a:t>Brand- </a:t>
            </a:r>
            <a:r>
              <a:rPr lang="de-DE" sz="1600" b="1" cap="all" dirty="0">
                <a:latin typeface="Arial Narrow" panose="020B0604020202020204" pitchFamily="34" charset="0"/>
                <a:cs typeface="Arial Narrow" panose="020B0604020202020204" pitchFamily="34" charset="0"/>
              </a:rPr>
              <a:t>und Rauchausbreitung verhindern</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Brand- und Rauchschutztüren nicht blockieren, nichts im Schließbereich abstellen, keine Keile, Gewichte etc</a:t>
            </a:r>
            <a:r>
              <a:rPr lang="de-DE" sz="1600" dirty="0" smtClean="0">
                <a:latin typeface="Arial Narrow" panose="020B0604020202020204" pitchFamily="34" charset="0"/>
                <a:cs typeface="Arial Narrow" panose="020B0604020202020204" pitchFamily="34" charset="0"/>
              </a:rPr>
              <a:t>.</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endParaRPr lang="de-DE" sz="1600" dirty="0" smtClean="0">
              <a:latin typeface="Arial Narrow" panose="020B0604020202020204" pitchFamily="34" charset="0"/>
              <a:cs typeface="Arial Narrow" panose="020B0604020202020204" pitchFamily="34" charset="0"/>
            </a:endParaRPr>
          </a:p>
          <a:p>
            <a:pPr>
              <a:lnSpc>
                <a:spcPct val="150000"/>
              </a:lnSpc>
              <a:spcBef>
                <a:spcPts val="0"/>
              </a:spcBef>
            </a:pPr>
            <a:r>
              <a:rPr lang="de-DE" sz="1600" b="1" cap="all" dirty="0">
                <a:latin typeface="Arial Narrow" panose="020B0604020202020204" pitchFamily="34" charset="0"/>
                <a:cs typeface="Arial Narrow" panose="020B0604020202020204" pitchFamily="34" charset="0"/>
              </a:rPr>
              <a:t>Flucht- und Rettungswege</a:t>
            </a:r>
          </a:p>
          <a:p>
            <a:pPr>
              <a:lnSpc>
                <a:spcPct val="150000"/>
              </a:lnSpc>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Treppenräume und Flure frei von </a:t>
            </a:r>
            <a:r>
              <a:rPr lang="de-DE" sz="1600" dirty="0" smtClean="0">
                <a:latin typeface="Arial Narrow" panose="020B0604020202020204" pitchFamily="34" charset="0"/>
                <a:cs typeface="Arial Narrow" panose="020B0604020202020204" pitchFamily="34" charset="0"/>
              </a:rPr>
              <a:t>Gegenständen - </a:t>
            </a:r>
            <a:r>
              <a:rPr lang="de-DE" sz="1600" dirty="0">
                <a:latin typeface="Arial Narrow" panose="020B0604020202020204" pitchFamily="34" charset="0"/>
                <a:cs typeface="Arial Narrow" panose="020B0604020202020204" pitchFamily="34" charset="0"/>
              </a:rPr>
              <a:t>insbesondere von </a:t>
            </a:r>
            <a:r>
              <a:rPr lang="de-DE" sz="1600" dirty="0" smtClean="0">
                <a:latin typeface="Arial Narrow" panose="020B0604020202020204" pitchFamily="34" charset="0"/>
                <a:cs typeface="Arial Narrow" panose="020B0604020202020204" pitchFamily="34" charset="0"/>
              </a:rPr>
              <a:t>brennbaren - halten</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Sich in Lagerräumen, Garagen und an vergleichbaren Orten jederzeit nutzbare Verkehrswege frei halten</a:t>
            </a:r>
            <a:endParaRPr lang="de-DE" sz="1600" dirty="0">
              <a:latin typeface="Arial Narrow" panose="020B0604020202020204" pitchFamily="34" charset="0"/>
              <a:cs typeface="Arial Narrow" panose="020B0604020202020204" pitchFamily="34" charset="0"/>
            </a:endParaRP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Die Fluchtwegkennzeichnungen          weisen den kürzesten Weg ins Freie.</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endParaRPr lang="de-DE" sz="1600" dirty="0">
              <a:latin typeface="Arial Narrow" panose="020B0604020202020204" pitchFamily="34" charset="0"/>
              <a:cs typeface="Arial Narrow" panose="020B0604020202020204" pitchFamily="34" charset="0"/>
            </a:endParaRPr>
          </a:p>
        </p:txBody>
      </p:sp>
      <p:pic>
        <p:nvPicPr>
          <p:cNvPr id="9" name="Grafik 8"/>
          <p:cNvPicPr>
            <a:picLocks noChangeAspect="1"/>
          </p:cNvPicPr>
          <p:nvPr/>
        </p:nvPicPr>
        <p:blipFill>
          <a:blip r:embed="rId2"/>
          <a:stretch>
            <a:fillRect/>
          </a:stretch>
        </p:blipFill>
        <p:spPr>
          <a:xfrm>
            <a:off x="3157117" y="4679091"/>
            <a:ext cx="331470" cy="327221"/>
          </a:xfrm>
          <a:prstGeom prst="rect">
            <a:avLst/>
          </a:prstGeom>
        </p:spPr>
      </p:pic>
    </p:spTree>
    <p:extLst>
      <p:ext uri="{BB962C8B-B14F-4D97-AF65-F5344CB8AC3E}">
        <p14:creationId xmlns:p14="http://schemas.microsoft.com/office/powerpoint/2010/main" val="3511491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34</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6623706" cy="365125"/>
          </a:xfrm>
        </p:spPr>
        <p:txBody>
          <a:bodyPr anchor="b" anchorCtr="0"/>
          <a:lstStyle/>
          <a:p>
            <a:pPr algn="l"/>
            <a:r>
              <a:rPr lang="de-DE" dirty="0"/>
              <a:t>Sicherheitsunterweisung Tätigkeiten im Hausdienst und im Freien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09889" y="551041"/>
            <a:ext cx="8331784" cy="605932"/>
          </a:xfrm>
        </p:spPr>
        <p:txBody>
          <a:bodyPr>
            <a:normAutofit fontScale="90000"/>
          </a:bodyPr>
          <a:lstStyle/>
          <a:p>
            <a:pPr>
              <a:lnSpc>
                <a:spcPct val="150000"/>
              </a:lnSpc>
              <a:spcBef>
                <a:spcPts val="0"/>
              </a:spcBef>
            </a:pPr>
            <a:r>
              <a:rPr lang="de-DE" sz="2700" dirty="0"/>
              <a:t>Brandverhütung und verhalten bei </a:t>
            </a:r>
            <a:r>
              <a:rPr lang="de-DE" sz="2700" dirty="0" err="1"/>
              <a:t>bränden</a:t>
            </a:r>
            <a:r>
              <a:rPr lang="de-DE" sz="2700" dirty="0"/>
              <a:t/>
            </a:r>
            <a:br>
              <a:rPr lang="de-DE" sz="2700" dirty="0"/>
            </a:br>
            <a:endParaRPr lang="de-DE" dirty="0"/>
          </a:p>
        </p:txBody>
      </p:sp>
      <p:sp>
        <p:nvSpPr>
          <p:cNvPr id="6" name="Textfeld 5"/>
          <p:cNvSpPr txBox="1"/>
          <p:nvPr/>
        </p:nvSpPr>
        <p:spPr>
          <a:xfrm>
            <a:off x="643984" y="1609853"/>
            <a:ext cx="9163249" cy="4401205"/>
          </a:xfrm>
          <a:prstGeom prst="rect">
            <a:avLst/>
          </a:prstGeom>
          <a:noFill/>
        </p:spPr>
        <p:txBody>
          <a:bodyPr wrap="square" rtlCol="0">
            <a:spAutoFit/>
          </a:bodyPr>
          <a:lstStyle/>
          <a:p>
            <a:pPr>
              <a:lnSpc>
                <a:spcPct val="150000"/>
              </a:lnSpc>
              <a:spcBef>
                <a:spcPts val="0"/>
              </a:spcBef>
            </a:pPr>
            <a:r>
              <a:rPr lang="de-DE" sz="1600" b="1" cap="all" dirty="0" smtClean="0">
                <a:latin typeface="Arial Narrow" panose="020B0604020202020204" pitchFamily="34" charset="0"/>
                <a:cs typeface="Arial Narrow" panose="020B0604020202020204" pitchFamily="34" charset="0"/>
              </a:rPr>
              <a:t>Brände </a:t>
            </a:r>
            <a:r>
              <a:rPr lang="de-DE" sz="1600" b="1" cap="all" dirty="0">
                <a:latin typeface="Arial Narrow" panose="020B0604020202020204" pitchFamily="34" charset="0"/>
                <a:cs typeface="Arial Narrow" panose="020B0604020202020204" pitchFamily="34" charset="0"/>
              </a:rPr>
              <a:t>melden und in Sicherheit bringen</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Sich im Freien immer so über den Aufenthaltsort informieren, dass der Feuerwehr die Anfahrt beschrieben werden </a:t>
            </a:r>
            <a:r>
              <a:rPr lang="de-DE" sz="1600" dirty="0" smtClean="0">
                <a:latin typeface="Arial Narrow" panose="020B0604020202020204" pitchFamily="34" charset="0"/>
                <a:cs typeface="Arial Narrow" panose="020B0604020202020204" pitchFamily="34" charset="0"/>
              </a:rPr>
              <a:t>kann.</a:t>
            </a:r>
            <a:endParaRPr lang="de-DE" sz="1600" dirty="0">
              <a:latin typeface="Arial Narrow" panose="020B0604020202020204" pitchFamily="34" charset="0"/>
              <a:cs typeface="Arial Narrow" panose="020B0604020202020204" pitchFamily="34" charset="0"/>
            </a:endParaRP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Im </a:t>
            </a:r>
            <a:r>
              <a:rPr lang="de-DE" sz="1600" dirty="0">
                <a:latin typeface="Arial Narrow" panose="020B0604020202020204" pitchFamily="34" charset="0"/>
                <a:cs typeface="Arial Narrow" panose="020B0604020202020204" pitchFamily="34" charset="0"/>
              </a:rPr>
              <a:t>Brandfall Rettungskräfte und Anwesende </a:t>
            </a:r>
            <a:r>
              <a:rPr lang="de-DE" sz="1600" dirty="0" smtClean="0">
                <a:latin typeface="Arial Narrow" panose="020B0604020202020204" pitchFamily="34" charset="0"/>
                <a:cs typeface="Arial Narrow" panose="020B0604020202020204" pitchFamily="34" charset="0"/>
              </a:rPr>
              <a:t>alarmieren: Feuerwehr durch Auslösung der Brandmeldeanlage (BMA) und/oder telefonisch (112); Anwesende durch BMA oder Zuruf.</a:t>
            </a:r>
          </a:p>
          <a:p>
            <a:pPr>
              <a:spcBef>
                <a:spcPts val="0"/>
              </a:spcBef>
            </a:pPr>
            <a:endParaRPr lang="de-DE" sz="1600" dirty="0">
              <a:latin typeface="Arial Narrow" panose="020B0604020202020204" pitchFamily="34" charset="0"/>
              <a:cs typeface="Arial Narrow" panose="020B0604020202020204" pitchFamily="34" charset="0"/>
            </a:endParaRPr>
          </a:p>
          <a:p>
            <a:r>
              <a:rPr lang="de-DE" sz="1600" dirty="0" smtClean="0">
                <a:latin typeface="Arial Narrow" panose="020B0604020202020204" pitchFamily="34" charset="0"/>
                <a:cs typeface="Arial Narrow" panose="020B0604020202020204" pitchFamily="34" charset="0"/>
              </a:rPr>
              <a:t>Nach </a:t>
            </a:r>
            <a:r>
              <a:rPr lang="de-DE" sz="1600" dirty="0">
                <a:latin typeface="Arial Narrow" panose="020B0604020202020204" pitchFamily="34" charset="0"/>
                <a:cs typeface="Arial Narrow" panose="020B0604020202020204" pitchFamily="34" charset="0"/>
              </a:rPr>
              <a:t>Auslösung der Brandmeldeanlage (Ertönten der roten Sirenen) </a:t>
            </a:r>
            <a:r>
              <a:rPr lang="de-DE" sz="1600" dirty="0" smtClean="0">
                <a:latin typeface="Arial Narrow" panose="020B0604020202020204" pitchFamily="34" charset="0"/>
                <a:cs typeface="Arial Narrow" panose="020B0604020202020204" pitchFamily="34" charset="0"/>
              </a:rPr>
              <a:t>oder bei Alarmierung durch Zuruf Gebäude </a:t>
            </a:r>
            <a:r>
              <a:rPr lang="de-DE" sz="1600" dirty="0">
                <a:latin typeface="Arial Narrow" panose="020B0604020202020204" pitchFamily="34" charset="0"/>
                <a:cs typeface="Arial Narrow" panose="020B0604020202020204" pitchFamily="34" charset="0"/>
              </a:rPr>
              <a:t>zügig aber ruhig entlang der gekennzeichneten Fluchtwege verlassen, zur </a:t>
            </a:r>
            <a:r>
              <a:rPr lang="de-DE" sz="1600" dirty="0" smtClean="0">
                <a:latin typeface="Arial Narrow" panose="020B0604020202020204" pitchFamily="34" charset="0"/>
                <a:cs typeface="Arial Narrow" panose="020B0604020202020204" pitchFamily="34" charset="0"/>
              </a:rPr>
              <a:t>Sammelstelle (siehe Aushang Brandschutzordnung Teil A)         </a:t>
            </a:r>
            <a:r>
              <a:rPr lang="de-DE" sz="1600" dirty="0">
                <a:latin typeface="Arial Narrow" panose="020B0604020202020204" pitchFamily="34" charset="0"/>
                <a:cs typeface="Arial Narrow" panose="020B0604020202020204" pitchFamily="34" charset="0"/>
              </a:rPr>
              <a:t>gehen und dort auf weitere Anweisungen/Informationen warten</a:t>
            </a:r>
            <a:r>
              <a:rPr lang="de-DE" sz="1600" dirty="0" smtClean="0">
                <a:latin typeface="Arial Narrow" panose="020B0604020202020204" pitchFamily="34" charset="0"/>
                <a:cs typeface="Arial Narrow" panose="020B0604020202020204" pitchFamily="34" charset="0"/>
              </a:rPr>
              <a:t>.</a:t>
            </a:r>
          </a:p>
          <a:p>
            <a:endParaRPr lang="de-DE" sz="1600" dirty="0">
              <a:latin typeface="Arial Narrow" panose="020B0604020202020204" pitchFamily="34" charset="0"/>
              <a:cs typeface="Arial Narrow" panose="020B0604020202020204" pitchFamily="34" charset="0"/>
            </a:endParaRPr>
          </a:p>
          <a:p>
            <a:r>
              <a:rPr lang="de-DE" sz="1600" dirty="0" smtClean="0">
                <a:latin typeface="Arial Narrow" panose="020B0604020202020204" pitchFamily="34" charset="0"/>
                <a:cs typeface="Arial Narrow" panose="020B0604020202020204" pitchFamily="34" charset="0"/>
              </a:rPr>
              <a:t>Sich bei Bränden im Freien an einen sicheren Ort begeben: Ausreichende Entfernung zum Brandort (keine Gefahr durch Rauch, Hitze, Funkenflug, wegfliegende Gegenstände), nutzbare Fluchtwege (auch bei Brandausbreitung).</a:t>
            </a:r>
            <a:endParaRPr lang="de-DE" sz="1600" dirty="0">
              <a:latin typeface="Arial Narrow" panose="020B0604020202020204" pitchFamily="34" charset="0"/>
              <a:cs typeface="Arial Narrow" panose="020B0604020202020204" pitchFamily="34" charset="0"/>
            </a:endParaRPr>
          </a:p>
          <a:p>
            <a:endParaRPr lang="de-DE" sz="1600" dirty="0">
              <a:latin typeface="Arial Narrow" panose="020B0604020202020204" pitchFamily="34" charset="0"/>
              <a:cs typeface="Arial Narrow" panose="020B0604020202020204" pitchFamily="34" charset="0"/>
            </a:endParaRPr>
          </a:p>
          <a:p>
            <a:r>
              <a:rPr lang="de-DE" sz="1600" dirty="0">
                <a:latin typeface="Arial Narrow" panose="020B0604020202020204" pitchFamily="34" charset="0"/>
                <a:cs typeface="Arial Narrow" panose="020B0604020202020204" pitchFamily="34" charset="0"/>
              </a:rPr>
              <a:t>Sofern gefahrlos möglich, Geräte und Maschinen vor dem Verlassen des </a:t>
            </a:r>
            <a:r>
              <a:rPr lang="de-DE" sz="1600" dirty="0" smtClean="0">
                <a:latin typeface="Arial Narrow" panose="020B0604020202020204" pitchFamily="34" charset="0"/>
                <a:cs typeface="Arial Narrow" panose="020B0604020202020204" pitchFamily="34" charset="0"/>
              </a:rPr>
              <a:t>Gefahrenbereichs abschalten</a:t>
            </a:r>
            <a:r>
              <a:rPr lang="de-DE" sz="1600" dirty="0">
                <a:latin typeface="Arial Narrow" panose="020B0604020202020204" pitchFamily="34" charset="0"/>
                <a:cs typeface="Arial Narrow" panose="020B0604020202020204" pitchFamily="34" charset="0"/>
              </a:rPr>
              <a:t>.</a:t>
            </a:r>
          </a:p>
          <a:p>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Türen im Brandfall schließen aber nicht verriegeln</a:t>
            </a:r>
            <a:r>
              <a:rPr lang="de-DE" sz="1600" dirty="0" smtClean="0">
                <a:latin typeface="Arial Narrow" panose="020B0604020202020204" pitchFamily="34" charset="0"/>
                <a:cs typeface="Arial Narrow" panose="020B0604020202020204" pitchFamily="34" charset="0"/>
              </a:rPr>
              <a:t>.</a:t>
            </a:r>
          </a:p>
        </p:txBody>
      </p:sp>
      <p:pic>
        <p:nvPicPr>
          <p:cNvPr id="9" name="Grafik 8"/>
          <p:cNvPicPr>
            <a:picLocks noChangeAspect="1"/>
          </p:cNvPicPr>
          <p:nvPr/>
        </p:nvPicPr>
        <p:blipFill>
          <a:blip r:embed="rId2"/>
          <a:stretch>
            <a:fillRect/>
          </a:stretch>
        </p:blipFill>
        <p:spPr>
          <a:xfrm>
            <a:off x="1315908" y="4091002"/>
            <a:ext cx="341761" cy="337380"/>
          </a:xfrm>
          <a:prstGeom prst="rect">
            <a:avLst/>
          </a:prstGeom>
        </p:spPr>
      </p:pic>
    </p:spTree>
    <p:extLst>
      <p:ext uri="{BB962C8B-B14F-4D97-AF65-F5344CB8AC3E}">
        <p14:creationId xmlns:p14="http://schemas.microsoft.com/office/powerpoint/2010/main" val="3255499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35</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5626179" cy="365125"/>
          </a:xfrm>
        </p:spPr>
        <p:txBody>
          <a:bodyPr anchor="b" anchorCtr="0"/>
          <a:lstStyle/>
          <a:p>
            <a:pPr algn="l"/>
            <a:r>
              <a:rPr lang="de-DE" dirty="0"/>
              <a:t>Sicherheitsunterweisung Tätigkeiten im Hausdienst und im Freien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09015" y="553820"/>
            <a:ext cx="8173280" cy="643133"/>
          </a:xfrm>
        </p:spPr>
        <p:txBody>
          <a:bodyPr>
            <a:normAutofit fontScale="90000"/>
          </a:bodyPr>
          <a:lstStyle/>
          <a:p>
            <a:pPr>
              <a:lnSpc>
                <a:spcPct val="150000"/>
              </a:lnSpc>
              <a:spcBef>
                <a:spcPts val="0"/>
              </a:spcBef>
            </a:pPr>
            <a:r>
              <a:rPr lang="de-DE" sz="2700" dirty="0"/>
              <a:t>Brandverhütung und verhalten bei </a:t>
            </a:r>
            <a:r>
              <a:rPr lang="de-DE" sz="2700" dirty="0" err="1"/>
              <a:t>bränden</a:t>
            </a:r>
            <a:r>
              <a:rPr lang="de-DE" sz="2800" dirty="0"/>
              <a:t/>
            </a:r>
            <a:br>
              <a:rPr lang="de-DE" sz="2800" dirty="0"/>
            </a:br>
            <a:endParaRPr lang="de-DE" sz="1600" dirty="0"/>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1130988" y="2538697"/>
            <a:ext cx="9560825" cy="4416182"/>
          </a:xfrm>
          <a:prstGeom prst="rect">
            <a:avLst/>
          </a:prstGeom>
        </p:spPr>
        <p:txBody>
          <a:bodyPr vert="horz" lIns="0" tIns="0" rIns="0" bIns="0" rtlCol="0" anchor="t">
            <a:normAutofit/>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a:lnSpc>
                <a:spcPct val="150000"/>
              </a:lnSpc>
              <a:spcBef>
                <a:spcPts val="0"/>
              </a:spcBef>
            </a:pPr>
            <a:endParaRPr lang="de-DE" sz="43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dirty="0"/>
          </a:p>
        </p:txBody>
      </p:sp>
      <p:sp>
        <p:nvSpPr>
          <p:cNvPr id="2" name="Textfeld 1"/>
          <p:cNvSpPr txBox="1"/>
          <p:nvPr/>
        </p:nvSpPr>
        <p:spPr>
          <a:xfrm>
            <a:off x="651349" y="1608737"/>
            <a:ext cx="9193477" cy="3293209"/>
          </a:xfrm>
          <a:prstGeom prst="rect">
            <a:avLst/>
          </a:prstGeom>
          <a:noFill/>
        </p:spPr>
        <p:txBody>
          <a:bodyPr wrap="square" rtlCol="0">
            <a:spAutoFit/>
          </a:bodyPr>
          <a:lstStyle/>
          <a:p>
            <a:pPr>
              <a:lnSpc>
                <a:spcPct val="150000"/>
              </a:lnSpc>
              <a:spcBef>
                <a:spcPts val="0"/>
              </a:spcBef>
            </a:pPr>
            <a:r>
              <a:rPr lang="de-DE" sz="1600" b="1" cap="all" dirty="0" smtClean="0">
                <a:latin typeface="Arial Narrow" panose="020B0604020202020204" pitchFamily="34" charset="0"/>
                <a:cs typeface="Arial Narrow" panose="020B0604020202020204" pitchFamily="34" charset="0"/>
              </a:rPr>
              <a:t>(Entstehungs-)Brände löschen</a:t>
            </a:r>
          </a:p>
          <a:p>
            <a:pPr>
              <a:lnSpc>
                <a:spcPct val="150000"/>
              </a:lnSpc>
              <a:spcBef>
                <a:spcPts val="0"/>
              </a:spcBef>
            </a:pPr>
            <a:endParaRPr lang="de-DE" sz="1600" dirty="0" smtClean="0">
              <a:latin typeface="Arial Narrow" panose="020B0604020202020204" pitchFamily="34" charset="0"/>
              <a:cs typeface="Arial Narrow" panose="020B0604020202020204" pitchFamily="34" charset="0"/>
            </a:endParaRPr>
          </a:p>
          <a:p>
            <a:pPr>
              <a:lnSpc>
                <a:spcPct val="150000"/>
              </a:lnSpc>
              <a:spcBef>
                <a:spcPts val="0"/>
              </a:spcBef>
            </a:pPr>
            <a:r>
              <a:rPr lang="de-DE" sz="1600" dirty="0" smtClean="0">
                <a:latin typeface="Arial Narrow" panose="020B0604020202020204" pitchFamily="34" charset="0"/>
                <a:cs typeface="Arial Narrow" panose="020B0604020202020204" pitchFamily="34" charset="0"/>
              </a:rPr>
              <a:t>Vorbereitung:</a:t>
            </a:r>
          </a:p>
          <a:p>
            <a:pPr>
              <a:lnSpc>
                <a:spcPct val="150000"/>
              </a:lnSpc>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Immer zu zweit löschen: Eine Person außerhalb des Gefahrenbereichs, um helfen/Hilfe herbeiholen zu können</a:t>
            </a:r>
          </a:p>
          <a:p>
            <a:pPr>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Brennbare Materialien aus der Brandumgebung entfernen</a:t>
            </a:r>
          </a:p>
          <a:p>
            <a:pPr>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endParaRPr lang="de-DE" sz="16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052758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36</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5626179" cy="365125"/>
          </a:xfrm>
        </p:spPr>
        <p:txBody>
          <a:bodyPr anchor="b" anchorCtr="0"/>
          <a:lstStyle/>
          <a:p>
            <a:pPr algn="l"/>
            <a:r>
              <a:rPr lang="de-DE" dirty="0"/>
              <a:t>Sicherheitsunterweisung Tätigkeiten im Hausdienst und im Freien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17253" y="553820"/>
            <a:ext cx="8377319" cy="643133"/>
          </a:xfrm>
        </p:spPr>
        <p:txBody>
          <a:bodyPr>
            <a:normAutofit fontScale="90000"/>
          </a:bodyPr>
          <a:lstStyle/>
          <a:p>
            <a:pPr>
              <a:lnSpc>
                <a:spcPct val="150000"/>
              </a:lnSpc>
              <a:spcBef>
                <a:spcPts val="0"/>
              </a:spcBef>
            </a:pPr>
            <a:r>
              <a:rPr lang="de-DE" sz="2700" dirty="0"/>
              <a:t>Brandverhütung und verhalten bei </a:t>
            </a:r>
            <a:r>
              <a:rPr lang="de-DE" sz="2700" dirty="0" err="1" smtClean="0"/>
              <a:t>bränden</a:t>
            </a:r>
            <a:r>
              <a:rPr lang="de-DE" sz="2800" dirty="0"/>
              <a:t/>
            </a:r>
            <a:br>
              <a:rPr lang="de-DE" sz="2800" dirty="0"/>
            </a:br>
            <a:endParaRPr lang="de-DE" sz="1600" dirty="0"/>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1130988" y="2538697"/>
            <a:ext cx="9560825" cy="4416182"/>
          </a:xfrm>
          <a:prstGeom prst="rect">
            <a:avLst/>
          </a:prstGeom>
        </p:spPr>
        <p:txBody>
          <a:bodyPr vert="horz" lIns="0" tIns="0" rIns="0" bIns="0" rtlCol="0" anchor="t">
            <a:normAutofit/>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a:lnSpc>
                <a:spcPct val="150000"/>
              </a:lnSpc>
              <a:spcBef>
                <a:spcPts val="0"/>
              </a:spcBef>
            </a:pPr>
            <a:endParaRPr lang="de-DE" sz="43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dirty="0"/>
          </a:p>
        </p:txBody>
      </p:sp>
      <p:sp>
        <p:nvSpPr>
          <p:cNvPr id="2" name="Textfeld 1"/>
          <p:cNvSpPr txBox="1"/>
          <p:nvPr/>
        </p:nvSpPr>
        <p:spPr>
          <a:xfrm>
            <a:off x="648971" y="1618077"/>
            <a:ext cx="9193477" cy="3046988"/>
          </a:xfrm>
          <a:prstGeom prst="rect">
            <a:avLst/>
          </a:prstGeom>
          <a:noFill/>
        </p:spPr>
        <p:txBody>
          <a:bodyPr wrap="square" rtlCol="0">
            <a:spAutoFit/>
          </a:bodyPr>
          <a:lstStyle/>
          <a:p>
            <a:pPr>
              <a:lnSpc>
                <a:spcPct val="150000"/>
              </a:lnSpc>
            </a:pPr>
            <a:r>
              <a:rPr lang="de-DE" sz="1600" dirty="0" smtClean="0">
                <a:latin typeface="Arial Narrow" panose="020B0604020202020204" pitchFamily="34" charset="0"/>
                <a:cs typeface="Arial Narrow" panose="020B0604020202020204" pitchFamily="34" charset="0"/>
              </a:rPr>
              <a:t>Bedienung unserer Feuerlöscher:			     Brandklassen:</a:t>
            </a:r>
          </a:p>
          <a:p>
            <a:pPr>
              <a:lnSpc>
                <a:spcPct val="150000"/>
              </a:lnSpc>
            </a:pPr>
            <a:endParaRPr lang="de-DE" sz="1600" dirty="0" smtClean="0">
              <a:latin typeface="Arial Narrow" panose="020B0604020202020204" pitchFamily="34" charset="0"/>
              <a:cs typeface="Arial Narrow" panose="020B0604020202020204" pitchFamily="34" charset="0"/>
            </a:endParaRPr>
          </a:p>
          <a:p>
            <a:pPr marL="0" lvl="1">
              <a:lnSpc>
                <a:spcPct val="150000"/>
              </a:lnSpc>
            </a:pPr>
            <a:endParaRPr lang="de-DE" sz="1600" dirty="0" smtClean="0">
              <a:latin typeface="Arial Narrow" panose="020B0606020202030204" pitchFamily="34" charset="0"/>
            </a:endParaRPr>
          </a:p>
          <a:p>
            <a:pPr marL="0" lvl="1">
              <a:lnSpc>
                <a:spcPct val="150000"/>
              </a:lnSpc>
            </a:pPr>
            <a:endParaRPr lang="de-DE" sz="1600" dirty="0" smtClean="0">
              <a:latin typeface="Arial Narrow" panose="020B0606020202030204" pitchFamily="34" charset="0"/>
            </a:endParaRPr>
          </a:p>
          <a:p>
            <a:pPr marL="0" lvl="1">
              <a:lnSpc>
                <a:spcPct val="150000"/>
              </a:lnSpc>
            </a:pPr>
            <a:endParaRPr lang="de-DE" sz="1600" dirty="0">
              <a:latin typeface="Arial Narrow" panose="020B0606020202030204" pitchFamily="34" charset="0"/>
            </a:endParaRPr>
          </a:p>
          <a:p>
            <a:pPr marL="0" lvl="1">
              <a:lnSpc>
                <a:spcPct val="150000"/>
              </a:lnSpc>
            </a:pPr>
            <a:endParaRPr lang="de-DE" sz="1600" dirty="0" smtClean="0">
              <a:latin typeface="Arial Narrow" panose="020B0606020202030204" pitchFamily="34" charset="0"/>
            </a:endParaRPr>
          </a:p>
          <a:p>
            <a:pPr marL="0" lvl="1">
              <a:lnSpc>
                <a:spcPct val="150000"/>
              </a:lnSpc>
            </a:pPr>
            <a:endParaRPr lang="de-DE" sz="1600" dirty="0" smtClean="0">
              <a:latin typeface="Arial Narrow" panose="020B0606020202030204" pitchFamily="34" charset="0"/>
            </a:endParaRPr>
          </a:p>
          <a:p>
            <a:pPr marL="0" lvl="1">
              <a:lnSpc>
                <a:spcPct val="150000"/>
              </a:lnSpc>
            </a:pPr>
            <a:r>
              <a:rPr lang="de-DE" sz="1600" dirty="0" smtClean="0">
                <a:latin typeface="Arial Narrow" panose="020B0606020202030204" pitchFamily="34" charset="0"/>
              </a:rPr>
              <a:t>Löschhinweise:</a:t>
            </a:r>
            <a:endParaRPr lang="de-DE" sz="1600" dirty="0">
              <a:latin typeface="Arial Narrow" panose="020B0606020202030204" pitchFamily="34" charset="0"/>
            </a:endParaRPr>
          </a:p>
        </p:txBody>
      </p:sp>
      <p:pic>
        <p:nvPicPr>
          <p:cNvPr id="15" name="Grafi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18359" y="2327100"/>
            <a:ext cx="1008851" cy="1748994"/>
          </a:xfrm>
          <a:prstGeom prst="rect">
            <a:avLst/>
          </a:prstGeom>
        </p:spPr>
      </p:pic>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419" y="2303513"/>
            <a:ext cx="1008851" cy="1748994"/>
          </a:xfrm>
          <a:prstGeom prst="rect">
            <a:avLst/>
          </a:prstGeom>
        </p:spPr>
      </p:pic>
      <p:pic>
        <p:nvPicPr>
          <p:cNvPr id="17" name="Grafi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0487" y="2303513"/>
            <a:ext cx="1008851" cy="1748994"/>
          </a:xfrm>
          <a:prstGeom prst="rect">
            <a:avLst/>
          </a:prstGeom>
        </p:spPr>
      </p:pic>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4423" y="2327100"/>
            <a:ext cx="1008851" cy="1748034"/>
          </a:xfrm>
          <a:prstGeom prst="rect">
            <a:avLst/>
          </a:prstGeom>
        </p:spPr>
      </p:pic>
      <p:pic>
        <p:nvPicPr>
          <p:cNvPr id="19" name="Grafik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3899" y="2303513"/>
            <a:ext cx="3771557" cy="1756307"/>
          </a:xfrm>
          <a:prstGeom prst="rect">
            <a:avLst/>
          </a:prstGeom>
        </p:spPr>
      </p:pic>
      <p:pic>
        <p:nvPicPr>
          <p:cNvPr id="20" name="Grafik 19"/>
          <p:cNvPicPr>
            <a:picLocks noChangeAspect="1"/>
          </p:cNvPicPr>
          <p:nvPr/>
        </p:nvPicPr>
        <p:blipFill>
          <a:blip r:embed="rId7"/>
          <a:stretch>
            <a:fillRect/>
          </a:stretch>
        </p:blipFill>
        <p:spPr>
          <a:xfrm>
            <a:off x="3657199" y="4865108"/>
            <a:ext cx="2424303" cy="1732864"/>
          </a:xfrm>
          <a:prstGeom prst="rect">
            <a:avLst/>
          </a:prstGeom>
        </p:spPr>
      </p:pic>
      <p:pic>
        <p:nvPicPr>
          <p:cNvPr id="23" name="Grafik 22"/>
          <p:cNvPicPr>
            <a:picLocks noChangeAspect="1"/>
          </p:cNvPicPr>
          <p:nvPr/>
        </p:nvPicPr>
        <p:blipFill>
          <a:blip r:embed="rId8"/>
          <a:stretch>
            <a:fillRect/>
          </a:stretch>
        </p:blipFill>
        <p:spPr>
          <a:xfrm>
            <a:off x="818359" y="4865108"/>
            <a:ext cx="2403219" cy="1724646"/>
          </a:xfrm>
          <a:prstGeom prst="rect">
            <a:avLst/>
          </a:prstGeom>
        </p:spPr>
      </p:pic>
      <p:pic>
        <p:nvPicPr>
          <p:cNvPr id="24" name="Grafik 23"/>
          <p:cNvPicPr>
            <a:picLocks noChangeAspect="1"/>
          </p:cNvPicPr>
          <p:nvPr/>
        </p:nvPicPr>
        <p:blipFill>
          <a:blip r:embed="rId9"/>
          <a:stretch>
            <a:fillRect/>
          </a:stretch>
        </p:blipFill>
        <p:spPr>
          <a:xfrm>
            <a:off x="6517123" y="4865108"/>
            <a:ext cx="2527465" cy="1724646"/>
          </a:xfrm>
          <a:prstGeom prst="rect">
            <a:avLst/>
          </a:prstGeom>
        </p:spPr>
      </p:pic>
    </p:spTree>
    <p:extLst>
      <p:ext uri="{BB962C8B-B14F-4D97-AF65-F5344CB8AC3E}">
        <p14:creationId xmlns:p14="http://schemas.microsoft.com/office/powerpoint/2010/main" val="1534246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37</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5626179" cy="365125"/>
          </a:xfrm>
        </p:spPr>
        <p:txBody>
          <a:bodyPr anchor="b" anchorCtr="0"/>
          <a:lstStyle/>
          <a:p>
            <a:pPr algn="l"/>
            <a:r>
              <a:rPr lang="de-DE" dirty="0"/>
              <a:t>Sicherheitsunterweisung Tätigkeiten im Hausdienst und im Freien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09014" y="578534"/>
            <a:ext cx="8407547" cy="643133"/>
          </a:xfrm>
        </p:spPr>
        <p:txBody>
          <a:bodyPr>
            <a:normAutofit/>
          </a:bodyPr>
          <a:lstStyle/>
          <a:p>
            <a:pPr>
              <a:lnSpc>
                <a:spcPct val="150000"/>
              </a:lnSpc>
              <a:spcBef>
                <a:spcPts val="0"/>
              </a:spcBef>
            </a:pPr>
            <a:r>
              <a:rPr lang="de-DE" dirty="0"/>
              <a:t>Brandverhütung</a:t>
            </a:r>
            <a:r>
              <a:rPr lang="de-DE" sz="2300" dirty="0"/>
              <a:t> und </a:t>
            </a:r>
            <a:r>
              <a:rPr lang="de-DE" dirty="0"/>
              <a:t>verhalten</a:t>
            </a:r>
            <a:r>
              <a:rPr lang="de-DE" sz="2300" dirty="0"/>
              <a:t> bei </a:t>
            </a:r>
            <a:r>
              <a:rPr lang="de-DE" sz="2300" dirty="0" err="1" smtClean="0"/>
              <a:t>bränden</a:t>
            </a:r>
            <a:endParaRPr lang="de-DE" sz="1600" dirty="0"/>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1130988" y="2538697"/>
            <a:ext cx="9560825" cy="4416182"/>
          </a:xfrm>
          <a:prstGeom prst="rect">
            <a:avLst/>
          </a:prstGeom>
        </p:spPr>
        <p:txBody>
          <a:bodyPr vert="horz" lIns="0" tIns="0" rIns="0" bIns="0" rtlCol="0" anchor="t">
            <a:normAutofit/>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a:lnSpc>
                <a:spcPct val="150000"/>
              </a:lnSpc>
              <a:spcBef>
                <a:spcPts val="0"/>
              </a:spcBef>
            </a:pPr>
            <a:endParaRPr lang="de-DE" sz="43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dirty="0"/>
          </a:p>
        </p:txBody>
      </p:sp>
      <p:sp>
        <p:nvSpPr>
          <p:cNvPr id="2" name="Textfeld 1"/>
          <p:cNvSpPr txBox="1"/>
          <p:nvPr/>
        </p:nvSpPr>
        <p:spPr>
          <a:xfrm>
            <a:off x="647483" y="1638815"/>
            <a:ext cx="9193477" cy="6632585"/>
          </a:xfrm>
          <a:prstGeom prst="rect">
            <a:avLst/>
          </a:prstGeom>
          <a:noFill/>
        </p:spPr>
        <p:txBody>
          <a:bodyPr wrap="square" rtlCol="0">
            <a:spAutoFit/>
          </a:bodyPr>
          <a:lstStyle/>
          <a:p>
            <a:pPr marL="0" lvl="1">
              <a:lnSpc>
                <a:spcPct val="150000"/>
              </a:lnSpc>
            </a:pPr>
            <a:r>
              <a:rPr lang="de-DE" sz="1600" dirty="0" smtClean="0">
                <a:latin typeface="Arial Narrow" panose="020B0606020202030204" pitchFamily="34" charset="0"/>
              </a:rPr>
              <a:t>Löschhinweise:</a:t>
            </a:r>
          </a:p>
          <a:p>
            <a:pPr marL="0" lvl="1"/>
            <a:endParaRPr lang="de-DE" sz="1600" dirty="0" smtClean="0">
              <a:latin typeface="Arial Narrow" panose="020B0606020202030204" pitchFamily="34" charset="0"/>
            </a:endParaRPr>
          </a:p>
          <a:p>
            <a:pPr marL="0" lvl="1"/>
            <a:endParaRPr lang="de-DE" sz="1600" dirty="0">
              <a:latin typeface="Arial Narrow" panose="020B0606020202030204" pitchFamily="34" charset="0"/>
            </a:endParaRPr>
          </a:p>
          <a:p>
            <a:pPr marL="0" lvl="1"/>
            <a:endParaRPr lang="de-DE" sz="1600" dirty="0" smtClean="0">
              <a:latin typeface="Arial Narrow" panose="020B0606020202030204" pitchFamily="34" charset="0"/>
            </a:endParaRPr>
          </a:p>
          <a:p>
            <a:pPr marL="0" lvl="1"/>
            <a:endParaRPr lang="de-DE" sz="1600" dirty="0">
              <a:latin typeface="Arial Narrow" panose="020B0606020202030204" pitchFamily="34" charset="0"/>
            </a:endParaRPr>
          </a:p>
          <a:p>
            <a:pPr marL="0" lvl="1"/>
            <a:endParaRPr lang="de-DE" sz="1600" dirty="0" smtClean="0">
              <a:latin typeface="Arial Narrow" panose="020B0606020202030204" pitchFamily="34" charset="0"/>
            </a:endParaRPr>
          </a:p>
          <a:p>
            <a:pPr marL="0" lvl="1"/>
            <a:endParaRPr lang="de-DE" sz="1600" dirty="0">
              <a:latin typeface="Arial Narrow" panose="020B0606020202030204" pitchFamily="34" charset="0"/>
            </a:endParaRPr>
          </a:p>
          <a:p>
            <a:pPr marL="0" lvl="1"/>
            <a:endParaRPr lang="de-DE" sz="1600" dirty="0" smtClean="0">
              <a:latin typeface="Arial Narrow" panose="020B0606020202030204" pitchFamily="34" charset="0"/>
            </a:endParaRPr>
          </a:p>
          <a:p>
            <a:pPr marL="0" lvl="1"/>
            <a:endParaRPr lang="de-DE" sz="1600" dirty="0">
              <a:latin typeface="Arial Narrow" panose="020B0606020202030204" pitchFamily="34" charset="0"/>
            </a:endParaRPr>
          </a:p>
          <a:p>
            <a:pPr marL="0" lvl="1"/>
            <a:r>
              <a:rPr lang="de-DE" sz="1600" dirty="0">
                <a:latin typeface="Arial Narrow" panose="020B0606020202030204" pitchFamily="34" charset="0"/>
              </a:rPr>
              <a:t>	</a:t>
            </a:r>
            <a:r>
              <a:rPr lang="de-DE" sz="1600" dirty="0" smtClean="0">
                <a:latin typeface="Arial Narrow" panose="020B0606020202030204" pitchFamily="34" charset="0"/>
              </a:rPr>
              <a:t>	               </a:t>
            </a:r>
          </a:p>
          <a:p>
            <a:pPr marL="0" lvl="1"/>
            <a:r>
              <a:rPr lang="de-DE" sz="1600" dirty="0">
                <a:latin typeface="Arial Narrow" panose="020B0606020202030204" pitchFamily="34" charset="0"/>
              </a:rPr>
              <a:t>	</a:t>
            </a:r>
            <a:r>
              <a:rPr lang="de-DE" sz="1600" dirty="0" smtClean="0">
                <a:latin typeface="Arial Narrow" panose="020B0606020202030204" pitchFamily="34" charset="0"/>
              </a:rPr>
              <a:t>	                 </a:t>
            </a:r>
            <a:r>
              <a:rPr lang="de-DE" sz="1000" dirty="0" smtClean="0">
                <a:latin typeface="Arial Narrow" panose="020B0606020202030204" pitchFamily="34" charset="0"/>
              </a:rPr>
              <a:t>Zum Löschen von Personenbränden sind</a:t>
            </a:r>
          </a:p>
          <a:p>
            <a:pPr marL="0" lvl="1"/>
            <a:r>
              <a:rPr lang="de-DE" sz="1000" dirty="0">
                <a:latin typeface="Arial Narrow" panose="020B0606020202030204" pitchFamily="34" charset="0"/>
              </a:rPr>
              <a:t>	</a:t>
            </a:r>
            <a:r>
              <a:rPr lang="de-DE" sz="1000" dirty="0" smtClean="0">
                <a:latin typeface="Arial Narrow" panose="020B0606020202030204" pitchFamily="34" charset="0"/>
              </a:rPr>
              <a:t>	                           Wasser- oder Schaumlöscher besonders geeignet.</a:t>
            </a:r>
          </a:p>
          <a:p>
            <a:pPr marL="0" lvl="1"/>
            <a:endParaRPr lang="de-DE" sz="1000" dirty="0" smtClean="0">
              <a:latin typeface="Arial Narrow" panose="020B0606020202030204" pitchFamily="34" charset="0"/>
            </a:endParaRPr>
          </a:p>
          <a:p>
            <a:pPr marL="0" lvl="1"/>
            <a:r>
              <a:rPr lang="de-DE" sz="1000" dirty="0">
                <a:latin typeface="Arial Narrow" panose="020B0606020202030204" pitchFamily="34" charset="0"/>
              </a:rPr>
              <a:t>	</a:t>
            </a:r>
            <a:r>
              <a:rPr lang="de-DE" sz="1000" dirty="0" smtClean="0">
                <a:latin typeface="Arial Narrow" panose="020B0606020202030204" pitchFamily="34" charset="0"/>
              </a:rPr>
              <a:t>	                           Flüchtende, b</a:t>
            </a:r>
            <a:r>
              <a:rPr lang="de-DE" sz="1000" dirty="0" smtClean="0">
                <a:latin typeface="Arial Narrow" panose="020B0604020202020204" pitchFamily="34" charset="0"/>
                <a:cs typeface="Arial Narrow" panose="020B0604020202020204" pitchFamily="34" charset="0"/>
              </a:rPr>
              <a:t>rennende </a:t>
            </a:r>
            <a:r>
              <a:rPr lang="de-DE" sz="1000" dirty="0">
                <a:latin typeface="Arial Narrow" panose="020B0604020202020204" pitchFamily="34" charset="0"/>
                <a:cs typeface="Arial Narrow" panose="020B0604020202020204" pitchFamily="34" charset="0"/>
              </a:rPr>
              <a:t>Personen zu Boden </a:t>
            </a:r>
            <a:r>
              <a:rPr lang="de-DE" sz="1000" dirty="0" smtClean="0">
                <a:latin typeface="Arial Narrow" panose="020B0604020202020204" pitchFamily="34" charset="0"/>
                <a:cs typeface="Arial Narrow" panose="020B0604020202020204" pitchFamily="34" charset="0"/>
              </a:rPr>
              <a:t>bringen</a:t>
            </a:r>
          </a:p>
          <a:p>
            <a:pPr marL="0" lvl="1"/>
            <a:r>
              <a:rPr lang="de-DE" sz="1000" dirty="0">
                <a:latin typeface="Arial Narrow" panose="020B0604020202020204" pitchFamily="34" charset="0"/>
                <a:cs typeface="Arial Narrow" panose="020B0604020202020204" pitchFamily="34" charset="0"/>
              </a:rPr>
              <a:t>	</a:t>
            </a:r>
            <a:r>
              <a:rPr lang="de-DE" sz="1000" dirty="0" smtClean="0">
                <a:latin typeface="Arial Narrow" panose="020B0604020202020204" pitchFamily="34" charset="0"/>
                <a:cs typeface="Arial Narrow" panose="020B0604020202020204" pitchFamily="34" charset="0"/>
              </a:rPr>
              <a:t>	                           – </a:t>
            </a:r>
            <a:r>
              <a:rPr lang="de-DE" sz="1000" dirty="0">
                <a:latin typeface="Arial Narrow" panose="020B0604020202020204" pitchFamily="34" charset="0"/>
                <a:cs typeface="Arial Narrow" panose="020B0604020202020204" pitchFamily="34" charset="0"/>
              </a:rPr>
              <a:t>erforderlichenfalls auch gegen ihren Willen – </a:t>
            </a:r>
            <a:endParaRPr lang="de-DE" sz="1000" dirty="0" smtClean="0">
              <a:latin typeface="Arial Narrow" panose="020B0604020202020204" pitchFamily="34" charset="0"/>
              <a:cs typeface="Arial Narrow" panose="020B0604020202020204" pitchFamily="34" charset="0"/>
            </a:endParaRPr>
          </a:p>
          <a:p>
            <a:pPr marL="0" lvl="1"/>
            <a:r>
              <a:rPr lang="de-DE" sz="1000" dirty="0">
                <a:latin typeface="Arial Narrow" panose="020B0604020202020204" pitchFamily="34" charset="0"/>
                <a:cs typeface="Arial Narrow" panose="020B0604020202020204" pitchFamily="34" charset="0"/>
              </a:rPr>
              <a:t>	</a:t>
            </a:r>
            <a:r>
              <a:rPr lang="de-DE" sz="1000" dirty="0" smtClean="0">
                <a:latin typeface="Arial Narrow" panose="020B0604020202020204" pitchFamily="34" charset="0"/>
                <a:cs typeface="Arial Narrow" panose="020B0604020202020204" pitchFamily="34" charset="0"/>
              </a:rPr>
              <a:t>	                           und </a:t>
            </a:r>
            <a:r>
              <a:rPr lang="de-DE" sz="1000" dirty="0">
                <a:latin typeface="Arial Narrow" panose="020B0604020202020204" pitchFamily="34" charset="0"/>
                <a:cs typeface="Arial Narrow" panose="020B0604020202020204" pitchFamily="34" charset="0"/>
              </a:rPr>
              <a:t>Brand mit einer </a:t>
            </a:r>
            <a:r>
              <a:rPr lang="de-DE" sz="1000" dirty="0" smtClean="0">
                <a:latin typeface="Arial Narrow" panose="020B0604020202020204" pitchFamily="34" charset="0"/>
                <a:cs typeface="Arial Narrow" panose="020B0604020202020204" pitchFamily="34" charset="0"/>
              </a:rPr>
              <a:t>Jacke</a:t>
            </a:r>
            <a:r>
              <a:rPr lang="de-DE" sz="1000" dirty="0">
                <a:latin typeface="Arial Narrow" panose="020B0604020202020204" pitchFamily="34" charset="0"/>
                <a:cs typeface="Arial Narrow" panose="020B0604020202020204" pitchFamily="34" charset="0"/>
              </a:rPr>
              <a:t>, Decke </a:t>
            </a:r>
            <a:r>
              <a:rPr lang="de-DE" sz="1000" dirty="0" smtClean="0">
                <a:latin typeface="Arial Narrow" panose="020B0604020202020204" pitchFamily="34" charset="0"/>
                <a:cs typeface="Arial Narrow" panose="020B0604020202020204" pitchFamily="34" charset="0"/>
              </a:rPr>
              <a:t>oder dgl. löschen.</a:t>
            </a: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smtClean="0">
              <a:latin typeface="Arial Narrow" panose="020B0606020202030204" pitchFamily="34" charset="0"/>
            </a:endParaRPr>
          </a:p>
          <a:p>
            <a:pPr marL="0" lvl="1">
              <a:lnSpc>
                <a:spcPct val="150000"/>
              </a:lnSpc>
            </a:pPr>
            <a:r>
              <a:rPr lang="de-DE" sz="1400" dirty="0" smtClean="0">
                <a:latin typeface="Arial Narrow" panose="020B0606020202030204" pitchFamily="34" charset="0"/>
              </a:rPr>
              <a:t>Anmeldung </a:t>
            </a:r>
            <a:r>
              <a:rPr lang="de-DE" sz="1400" dirty="0">
                <a:latin typeface="Arial Narrow" panose="020B0606020202030204" pitchFamily="34" charset="0"/>
              </a:rPr>
              <a:t>zu </a:t>
            </a:r>
            <a:r>
              <a:rPr lang="de-DE" sz="1400" dirty="0" smtClean="0">
                <a:latin typeface="Arial Narrow" panose="020B0606020202030204" pitchFamily="34" charset="0"/>
              </a:rPr>
              <a:t>Brandschutzunterweisungen: brandschutz@leuphana.de</a:t>
            </a:r>
            <a:endParaRPr lang="de-DE" sz="1200" dirty="0">
              <a:solidFill>
                <a:srgbClr val="00B0F0"/>
              </a:solidFill>
              <a:latin typeface="Arial Narrow" panose="020B0606020202030204" pitchFamily="34" charset="0"/>
            </a:endParaRPr>
          </a:p>
        </p:txBody>
      </p:sp>
      <p:pic>
        <p:nvPicPr>
          <p:cNvPr id="3" name="Grafik 2"/>
          <p:cNvPicPr>
            <a:picLocks noChangeAspect="1"/>
          </p:cNvPicPr>
          <p:nvPr/>
        </p:nvPicPr>
        <p:blipFill>
          <a:blip r:embed="rId2"/>
          <a:stretch>
            <a:fillRect/>
          </a:stretch>
        </p:blipFill>
        <p:spPr>
          <a:xfrm>
            <a:off x="812426" y="4255565"/>
            <a:ext cx="2511239" cy="1745154"/>
          </a:xfrm>
          <a:prstGeom prst="rect">
            <a:avLst/>
          </a:prstGeom>
        </p:spPr>
      </p:pic>
      <p:pic>
        <p:nvPicPr>
          <p:cNvPr id="6" name="Grafik 5"/>
          <p:cNvPicPr>
            <a:picLocks noChangeAspect="1"/>
          </p:cNvPicPr>
          <p:nvPr/>
        </p:nvPicPr>
        <p:blipFill>
          <a:blip r:embed="rId3"/>
          <a:stretch>
            <a:fillRect/>
          </a:stretch>
        </p:blipFill>
        <p:spPr>
          <a:xfrm>
            <a:off x="6419562" y="2279742"/>
            <a:ext cx="2592010" cy="1713057"/>
          </a:xfrm>
          <a:prstGeom prst="rect">
            <a:avLst/>
          </a:prstGeom>
        </p:spPr>
      </p:pic>
      <p:pic>
        <p:nvPicPr>
          <p:cNvPr id="11" name="Grafik 10"/>
          <p:cNvPicPr>
            <a:picLocks noChangeAspect="1"/>
          </p:cNvPicPr>
          <p:nvPr/>
        </p:nvPicPr>
        <p:blipFill>
          <a:blip r:embed="rId4"/>
          <a:stretch>
            <a:fillRect/>
          </a:stretch>
        </p:blipFill>
        <p:spPr>
          <a:xfrm>
            <a:off x="6419562" y="4251754"/>
            <a:ext cx="2592010" cy="1748965"/>
          </a:xfrm>
          <a:prstGeom prst="rect">
            <a:avLst/>
          </a:prstGeom>
        </p:spPr>
      </p:pic>
      <p:pic>
        <p:nvPicPr>
          <p:cNvPr id="13" name="Grafik 12"/>
          <p:cNvPicPr>
            <a:picLocks noChangeAspect="1"/>
          </p:cNvPicPr>
          <p:nvPr/>
        </p:nvPicPr>
        <p:blipFill>
          <a:blip r:embed="rId5"/>
          <a:stretch>
            <a:fillRect/>
          </a:stretch>
        </p:blipFill>
        <p:spPr>
          <a:xfrm>
            <a:off x="812426" y="2275931"/>
            <a:ext cx="2511239" cy="1716868"/>
          </a:xfrm>
          <a:prstGeom prst="rect">
            <a:avLst/>
          </a:prstGeom>
        </p:spPr>
      </p:pic>
      <p:pic>
        <p:nvPicPr>
          <p:cNvPr id="14" name="Grafik 13"/>
          <p:cNvPicPr>
            <a:picLocks noChangeAspect="1"/>
          </p:cNvPicPr>
          <p:nvPr/>
        </p:nvPicPr>
        <p:blipFill>
          <a:blip r:embed="rId6"/>
          <a:stretch>
            <a:fillRect/>
          </a:stretch>
        </p:blipFill>
        <p:spPr>
          <a:xfrm>
            <a:off x="3641121" y="2270110"/>
            <a:ext cx="2460984" cy="1722689"/>
          </a:xfrm>
          <a:prstGeom prst="rect">
            <a:avLst/>
          </a:prstGeom>
        </p:spPr>
      </p:pic>
    </p:spTree>
    <p:extLst>
      <p:ext uri="{BB962C8B-B14F-4D97-AF65-F5344CB8AC3E}">
        <p14:creationId xmlns:p14="http://schemas.microsoft.com/office/powerpoint/2010/main" val="4094220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38</a:t>
            </a:fld>
            <a:endParaRPr lang="de-DE" dirty="0"/>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41477" y="555893"/>
            <a:ext cx="6918621" cy="643133"/>
          </a:xfrm>
        </p:spPr>
        <p:txBody>
          <a:bodyPr>
            <a:noAutofit/>
          </a:bodyPr>
          <a:lstStyle/>
          <a:p>
            <a:pPr>
              <a:lnSpc>
                <a:spcPct val="150000"/>
              </a:lnSpc>
              <a:spcBef>
                <a:spcPts val="0"/>
              </a:spcBef>
            </a:pPr>
            <a:r>
              <a:rPr lang="de-DE" dirty="0" smtClean="0"/>
              <a:t>Verhalten bei Unfällen</a:t>
            </a:r>
            <a:endParaRPr lang="de-DE" dirty="0"/>
          </a:p>
        </p:txBody>
      </p:sp>
      <p:sp>
        <p:nvSpPr>
          <p:cNvPr id="3" name="Textfeld 2"/>
          <p:cNvSpPr txBox="1"/>
          <p:nvPr/>
        </p:nvSpPr>
        <p:spPr>
          <a:xfrm>
            <a:off x="6993924" y="3056238"/>
            <a:ext cx="947352" cy="510746"/>
          </a:xfrm>
          <a:prstGeom prst="rect">
            <a:avLst/>
          </a:prstGeom>
          <a:solidFill>
            <a:schemeClr val="bg1"/>
          </a:solidFill>
        </p:spPr>
        <p:txBody>
          <a:bodyPr wrap="square" rtlCol="0">
            <a:spAutoFit/>
          </a:bodyPr>
          <a:lstStyle/>
          <a:p>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353" y="3678762"/>
            <a:ext cx="5102396" cy="2690406"/>
          </a:xfrm>
          <a:prstGeom prst="rect">
            <a:avLst/>
          </a:prstGeom>
        </p:spPr>
      </p:pic>
      <p:sp>
        <p:nvSpPr>
          <p:cNvPr id="11" name="Textfeld 10"/>
          <p:cNvSpPr txBox="1"/>
          <p:nvPr/>
        </p:nvSpPr>
        <p:spPr>
          <a:xfrm>
            <a:off x="648559" y="1685881"/>
            <a:ext cx="8909732" cy="5139869"/>
          </a:xfrm>
          <a:prstGeom prst="rect">
            <a:avLst/>
          </a:prstGeom>
          <a:noFill/>
        </p:spPr>
        <p:txBody>
          <a:bodyPr wrap="square" rtlCol="0">
            <a:spAutoFit/>
          </a:bodyPr>
          <a:lstStyle/>
          <a:p>
            <a:r>
              <a:rPr lang="de-DE" sz="1600" b="1" cap="all" dirty="0" smtClean="0">
                <a:latin typeface="Arial Narrow" panose="020B0606020202030204" pitchFamily="34" charset="0"/>
              </a:rPr>
              <a:t>Grundsätze</a:t>
            </a:r>
          </a:p>
          <a:p>
            <a:pPr>
              <a:lnSpc>
                <a:spcPct val="150000"/>
              </a:lnSpc>
            </a:pPr>
            <a:endParaRPr lang="de-DE" sz="1600" dirty="0">
              <a:latin typeface="Arial Narrow" panose="020B0606020202030204" pitchFamily="34" charset="0"/>
            </a:endParaRPr>
          </a:p>
          <a:p>
            <a:pPr>
              <a:lnSpc>
                <a:spcPct val="150000"/>
              </a:lnSpc>
            </a:pPr>
            <a:r>
              <a:rPr lang="de-DE" sz="1600" dirty="0" smtClean="0">
                <a:latin typeface="Arial Narrow" panose="020B0606020202030204" pitchFamily="34" charset="0"/>
              </a:rPr>
              <a:t>Ruhe bewahren   --   Unfallstelle sichern    --   Sich selbst nicht gefährden</a:t>
            </a:r>
          </a:p>
          <a:p>
            <a:pPr marL="285750" indent="-285750">
              <a:buFont typeface="Symbol" panose="05050102010706020507" pitchFamily="18" charset="2"/>
              <a:buChar char="¾"/>
            </a:pPr>
            <a:endParaRPr lang="de-DE" sz="1600" dirty="0" smtClean="0">
              <a:latin typeface="Arial Narrow" panose="020B0606020202030204" pitchFamily="34" charset="0"/>
            </a:endParaRPr>
          </a:p>
          <a:p>
            <a:pPr marL="285750" indent="-285750">
              <a:buFont typeface="Symbol" panose="05050102010706020507" pitchFamily="18" charset="2"/>
              <a:buChar char="¾"/>
            </a:pPr>
            <a:endParaRPr lang="de-DE" sz="1600" dirty="0" smtClean="0">
              <a:latin typeface="Arial Narrow" panose="020B0606020202030204" pitchFamily="34" charset="0"/>
            </a:endParaRPr>
          </a:p>
          <a:p>
            <a:r>
              <a:rPr lang="de-DE" sz="1600" b="1" cap="all" dirty="0">
                <a:latin typeface="Arial Narrow" panose="020B0606020202030204" pitchFamily="34" charset="0"/>
              </a:rPr>
              <a:t>Erste </a:t>
            </a:r>
            <a:r>
              <a:rPr lang="de-DE" sz="1600" b="1" cap="all" dirty="0" smtClean="0">
                <a:latin typeface="Arial Narrow" panose="020B0606020202030204" pitchFamily="34" charset="0"/>
              </a:rPr>
              <a:t>Hilfe</a:t>
            </a:r>
          </a:p>
          <a:p>
            <a:pPr marL="271462" algn="just">
              <a:lnSpc>
                <a:spcPct val="150000"/>
              </a:lnSpc>
            </a:pPr>
            <a:endParaRPr lang="de-DE" sz="1600" dirty="0">
              <a:latin typeface="Arial Narrow" panose="020B0604020202020204" pitchFamily="34" charset="0"/>
              <a:cs typeface="Arial Narrow" panose="020B0604020202020204" pitchFamily="34" charset="0"/>
            </a:endParaRPr>
          </a:p>
          <a:p>
            <a:pPr marL="271462" algn="just">
              <a:lnSpc>
                <a:spcPct val="150000"/>
              </a:lnSpc>
            </a:pPr>
            <a:endParaRPr lang="de-DE" sz="1600" dirty="0">
              <a:latin typeface="Arial Narrow" panose="020B0604020202020204" pitchFamily="34" charset="0"/>
              <a:cs typeface="Arial Narrow" panose="020B0604020202020204" pitchFamily="34" charset="0"/>
            </a:endParaRPr>
          </a:p>
          <a:p>
            <a:pPr marL="271462" algn="just">
              <a:lnSpc>
                <a:spcPct val="150000"/>
              </a:lnSpc>
            </a:pPr>
            <a:endParaRPr lang="de-DE" sz="1600" dirty="0">
              <a:latin typeface="Arial Narrow" panose="020B0604020202020204" pitchFamily="34" charset="0"/>
              <a:cs typeface="Arial Narrow" panose="020B0604020202020204" pitchFamily="34" charset="0"/>
            </a:endParaRPr>
          </a:p>
          <a:p>
            <a:pPr marL="271462" algn="just">
              <a:lnSpc>
                <a:spcPct val="150000"/>
              </a:lnSpc>
            </a:pPr>
            <a:endParaRPr lang="de-DE" sz="1600" dirty="0">
              <a:latin typeface="Arial Narrow" panose="020B0604020202020204" pitchFamily="34" charset="0"/>
              <a:cs typeface="Arial Narrow" panose="020B0604020202020204" pitchFamily="34" charset="0"/>
            </a:endParaRPr>
          </a:p>
          <a:p>
            <a:pPr marL="271462" algn="just">
              <a:lnSpc>
                <a:spcPct val="150000"/>
              </a:lnSpc>
            </a:pPr>
            <a:endParaRPr lang="de-DE" sz="1600" dirty="0">
              <a:latin typeface="Arial Narrow" panose="020B0604020202020204" pitchFamily="34" charset="0"/>
              <a:cs typeface="Arial Narrow" panose="020B0604020202020204" pitchFamily="34" charset="0"/>
            </a:endParaRPr>
          </a:p>
          <a:p>
            <a:pPr marL="271462" algn="just">
              <a:lnSpc>
                <a:spcPct val="150000"/>
              </a:lnSpc>
            </a:pPr>
            <a:endParaRPr lang="de-DE" sz="1600" dirty="0">
              <a:latin typeface="Arial Narrow" panose="020B0604020202020204" pitchFamily="34" charset="0"/>
              <a:cs typeface="Arial Narrow" panose="020B0604020202020204" pitchFamily="34" charset="0"/>
            </a:endParaRPr>
          </a:p>
          <a:p>
            <a:pPr marL="271462" algn="just">
              <a:lnSpc>
                <a:spcPct val="150000"/>
              </a:lnSpc>
            </a:pPr>
            <a:endParaRPr lang="de-DE" sz="1600" dirty="0" smtClean="0">
              <a:latin typeface="Arial Narrow" panose="020B0604020202020204" pitchFamily="34" charset="0"/>
              <a:cs typeface="Arial Narrow" panose="020B0604020202020204" pitchFamily="34" charset="0"/>
            </a:endParaRPr>
          </a:p>
          <a:p>
            <a:pPr marL="271462" algn="just">
              <a:lnSpc>
                <a:spcPct val="150000"/>
              </a:lnSpc>
            </a:pPr>
            <a:endParaRPr lang="de-DE" sz="1600" dirty="0">
              <a:latin typeface="Arial Narrow" panose="020B0604020202020204" pitchFamily="34" charset="0"/>
              <a:cs typeface="Arial Narrow" panose="020B0604020202020204" pitchFamily="34" charset="0"/>
            </a:endParaRPr>
          </a:p>
          <a:p>
            <a:pPr algn="just">
              <a:lnSpc>
                <a:spcPct val="150000"/>
              </a:lnSpc>
            </a:pPr>
            <a:r>
              <a:rPr lang="de-DE" sz="1600" dirty="0">
                <a:latin typeface="Arial Narrow" panose="020B0604020202020204" pitchFamily="34" charset="0"/>
                <a:cs typeface="Arial Narrow" panose="020B0604020202020204" pitchFamily="34" charset="0"/>
              </a:rPr>
              <a:t>Bei Arbeiten außerhalb der Universitätsliegenschaften immer Erste-Hilfe-Material </a:t>
            </a:r>
            <a:r>
              <a:rPr lang="de-DE" sz="1600" dirty="0" smtClean="0">
                <a:latin typeface="Arial Narrow" panose="020B0604020202020204" pitchFamily="34" charset="0"/>
                <a:cs typeface="Arial Narrow" panose="020B0604020202020204" pitchFamily="34" charset="0"/>
              </a:rPr>
              <a:t>mitführen!</a:t>
            </a:r>
            <a:endParaRPr lang="de-DE" sz="1600" dirty="0">
              <a:latin typeface="Arial Narrow" panose="020B0604020202020204" pitchFamily="34" charset="0"/>
              <a:cs typeface="Arial Narrow" panose="020B0604020202020204" pitchFamily="34" charset="0"/>
            </a:endParaRPr>
          </a:p>
        </p:txBody>
      </p:sp>
      <p:sp>
        <p:nvSpPr>
          <p:cNvPr id="9" name="Fußzeilenplatzhalter 4"/>
          <p:cNvSpPr>
            <a:spLocks noGrp="1"/>
          </p:cNvSpPr>
          <p:nvPr>
            <p:ph type="ftr" sz="quarter" idx="3"/>
          </p:nvPr>
        </p:nvSpPr>
        <p:spPr>
          <a:xfrm>
            <a:off x="1048215" y="6954879"/>
            <a:ext cx="6809978" cy="365125"/>
          </a:xfrm>
        </p:spPr>
        <p:txBody>
          <a:bodyPr/>
          <a:lstStyle/>
          <a:p>
            <a:pPr algn="l"/>
            <a:r>
              <a:rPr lang="de-DE" dirty="0"/>
              <a:t>Sicherheitsunterweisung Tätigkeiten im Hausdienst und im Freien</a:t>
            </a:r>
          </a:p>
        </p:txBody>
      </p:sp>
      <p:sp>
        <p:nvSpPr>
          <p:cNvPr id="2" name="Textfeld 1"/>
          <p:cNvSpPr txBox="1"/>
          <p:nvPr/>
        </p:nvSpPr>
        <p:spPr>
          <a:xfrm>
            <a:off x="3183435" y="5394667"/>
            <a:ext cx="2758314" cy="523220"/>
          </a:xfrm>
          <a:prstGeom prst="rect">
            <a:avLst/>
          </a:prstGeom>
          <a:noFill/>
        </p:spPr>
        <p:txBody>
          <a:bodyPr wrap="square" rtlCol="0">
            <a:spAutoFit/>
          </a:bodyPr>
          <a:lstStyle/>
          <a:p>
            <a:r>
              <a:rPr lang="de-DE" sz="1400" dirty="0">
                <a:latin typeface="Arial Narrow" panose="020B0606020202030204" pitchFamily="34" charset="0"/>
              </a:rPr>
              <a:t>Anmeldung zu Erste-Hilfe Schulungen: erstehilfe@leuphana.de </a:t>
            </a:r>
            <a:endParaRPr lang="de-DE" sz="1400" u="sng" dirty="0">
              <a:latin typeface="Arial Narrow" panose="020B0606020202030204" pitchFamily="34" charset="0"/>
            </a:endParaRPr>
          </a:p>
        </p:txBody>
      </p:sp>
    </p:spTree>
    <p:extLst>
      <p:ext uri="{BB962C8B-B14F-4D97-AF65-F5344CB8AC3E}">
        <p14:creationId xmlns:p14="http://schemas.microsoft.com/office/powerpoint/2010/main" val="880897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39</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76648"/>
            <a:ext cx="5165200" cy="365125"/>
          </a:xfrm>
        </p:spPr>
        <p:txBody>
          <a:bodyPr anchor="b" anchorCtr="0"/>
          <a:lstStyle/>
          <a:p>
            <a:pPr algn="l"/>
            <a:r>
              <a:rPr lang="de-DE" dirty="0"/>
              <a:t>Sicherheitsunterweisung Tätigkeiten im Hausdienst und im Freien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33048" y="551974"/>
            <a:ext cx="5384737" cy="643133"/>
          </a:xfrm>
        </p:spPr>
        <p:txBody>
          <a:bodyPr>
            <a:noAutofit/>
          </a:bodyPr>
          <a:lstStyle/>
          <a:p>
            <a:pPr>
              <a:lnSpc>
                <a:spcPct val="150000"/>
              </a:lnSpc>
              <a:spcBef>
                <a:spcPts val="0"/>
              </a:spcBef>
            </a:pPr>
            <a:r>
              <a:rPr lang="de-DE" dirty="0"/>
              <a:t>Verhalten bei Unfällen</a:t>
            </a:r>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372432" y="1689873"/>
            <a:ext cx="9560825" cy="4883919"/>
          </a:xfrm>
          <a:prstGeom prst="rect">
            <a:avLst/>
          </a:prstGeom>
        </p:spPr>
        <p:txBody>
          <a:bodyPr vert="horz" lIns="0" tIns="0" rIns="0" bIns="0" rtlCol="0" anchor="t">
            <a:normAutofit fontScale="25000" lnSpcReduction="20000"/>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marL="355600">
              <a:lnSpc>
                <a:spcPct val="150000"/>
              </a:lnSpc>
              <a:spcBef>
                <a:spcPts val="0"/>
              </a:spcBef>
            </a:pPr>
            <a:r>
              <a:rPr lang="de-DE" sz="6400" dirty="0" smtClean="0">
                <a:latin typeface="Arial Narrow" panose="020B0604020202020204" pitchFamily="34" charset="0"/>
                <a:cs typeface="Arial Narrow" panose="020B0604020202020204" pitchFamily="34" charset="0"/>
              </a:rPr>
              <a:t>Rettungskräfte alarmieren</a:t>
            </a:r>
          </a:p>
          <a:p>
            <a:pPr marL="355600">
              <a:lnSpc>
                <a:spcPct val="150000"/>
              </a:lnSpc>
              <a:spcBef>
                <a:spcPts val="0"/>
              </a:spcBef>
            </a:pPr>
            <a:endParaRPr lang="de-DE" sz="6400" b="0" cap="none" dirty="0">
              <a:latin typeface="Arial Narrow" panose="020B0604020202020204" pitchFamily="34" charset="0"/>
              <a:cs typeface="Arial Narrow" panose="020B0604020202020204" pitchFamily="34" charset="0"/>
            </a:endParaRPr>
          </a:p>
          <a:p>
            <a:pPr marL="625475" indent="-269875">
              <a:lnSpc>
                <a:spcPct val="150000"/>
              </a:lnSpc>
              <a:spcBef>
                <a:spcPts val="0"/>
              </a:spcBef>
              <a:buFont typeface="Symbol" panose="05050102010706020507" pitchFamily="18" charset="2"/>
              <a:buChar char="¾"/>
            </a:pPr>
            <a:r>
              <a:rPr lang="de-DE" sz="6400" b="0" cap="none" dirty="0" smtClean="0">
                <a:latin typeface="Arial Narrow" panose="020B0604020202020204" pitchFamily="34" charset="0"/>
                <a:cs typeface="Arial Narrow" panose="020B0604020202020204" pitchFamily="34" charset="0"/>
              </a:rPr>
              <a:t>Rechts </a:t>
            </a:r>
            <a:r>
              <a:rPr lang="de-DE" sz="6400" b="0" cap="none" dirty="0">
                <a:latin typeface="Arial Narrow" panose="020B0604020202020204" pitchFamily="34" charset="0"/>
                <a:cs typeface="Arial Narrow" panose="020B0604020202020204" pitchFamily="34" charset="0"/>
              </a:rPr>
              <a:t>stehende Informationen zum Verhalten bei Unfällen, </a:t>
            </a:r>
            <a:endParaRPr lang="de-DE" sz="6400" b="0" cap="none" dirty="0" smtClean="0">
              <a:latin typeface="Arial Narrow" panose="020B0604020202020204" pitchFamily="34" charset="0"/>
              <a:cs typeface="Arial Narrow" panose="020B0604020202020204" pitchFamily="34" charset="0"/>
            </a:endParaRPr>
          </a:p>
          <a:p>
            <a:pPr marL="355600" defTabSz="625475">
              <a:lnSpc>
                <a:spcPct val="150000"/>
              </a:lnSpc>
              <a:spcBef>
                <a:spcPts val="0"/>
              </a:spcBef>
            </a:pPr>
            <a:r>
              <a:rPr lang="de-DE" sz="6400" b="0" cap="none" dirty="0">
                <a:latin typeface="Arial Narrow" panose="020B0604020202020204" pitchFamily="34" charset="0"/>
                <a:cs typeface="Arial Narrow" panose="020B0604020202020204" pitchFamily="34" charset="0"/>
              </a:rPr>
              <a:t>	</a:t>
            </a:r>
            <a:r>
              <a:rPr lang="de-DE" sz="6400" b="0" cap="none" dirty="0" smtClean="0">
                <a:latin typeface="Arial Narrow" panose="020B0604020202020204" pitchFamily="34" charset="0"/>
                <a:cs typeface="Arial Narrow" panose="020B0604020202020204" pitchFamily="34" charset="0"/>
              </a:rPr>
              <a:t>Bedrohungen</a:t>
            </a:r>
            <a:r>
              <a:rPr lang="de-DE" sz="6400" b="0" cap="none" dirty="0">
                <a:latin typeface="Arial Narrow" panose="020B0604020202020204" pitchFamily="34" charset="0"/>
                <a:cs typeface="Arial Narrow" panose="020B0604020202020204" pitchFamily="34" charset="0"/>
              </a:rPr>
              <a:t>, technischen Störungen, </a:t>
            </a:r>
            <a:r>
              <a:rPr lang="de-DE" sz="6400" b="0" cap="none" dirty="0" smtClean="0">
                <a:latin typeface="Arial Narrow" panose="020B0604020202020204" pitchFamily="34" charset="0"/>
                <a:cs typeface="Arial Narrow" panose="020B0604020202020204" pitchFamily="34" charset="0"/>
              </a:rPr>
              <a:t>Unfallgefahren</a:t>
            </a:r>
          </a:p>
          <a:p>
            <a:pPr marL="355600" defTabSz="625475">
              <a:lnSpc>
                <a:spcPct val="150000"/>
              </a:lnSpc>
              <a:spcBef>
                <a:spcPts val="0"/>
              </a:spcBef>
            </a:pPr>
            <a:r>
              <a:rPr lang="de-DE" sz="6400" b="0" cap="none" dirty="0" smtClean="0">
                <a:latin typeface="Arial Narrow" panose="020B0604020202020204" pitchFamily="34" charset="0"/>
                <a:cs typeface="Arial Narrow" panose="020B0604020202020204" pitchFamily="34" charset="0"/>
              </a:rPr>
              <a:t>	sind </a:t>
            </a:r>
            <a:r>
              <a:rPr lang="de-DE" sz="6400" b="0" cap="none" dirty="0">
                <a:latin typeface="Arial Narrow" panose="020B0604020202020204" pitchFamily="34" charset="0"/>
                <a:cs typeface="Arial Narrow" panose="020B0604020202020204" pitchFamily="34" charset="0"/>
              </a:rPr>
              <a:t>in allen Gebäuden in Form von Aushängen zu finden.</a:t>
            </a:r>
          </a:p>
          <a:p>
            <a:pPr marL="1212850" indent="-857250">
              <a:lnSpc>
                <a:spcPct val="150000"/>
              </a:lnSpc>
              <a:spcBef>
                <a:spcPts val="0"/>
              </a:spcBef>
              <a:buFont typeface="Symbol" panose="05050102010706020507" pitchFamily="18" charset="2"/>
              <a:buChar char="¾"/>
              <a:tabLst>
                <a:tab pos="266700" algn="l"/>
              </a:tabLst>
            </a:pPr>
            <a:endParaRPr lang="de-DE" sz="6400" b="0" cap="none" dirty="0">
              <a:latin typeface="Arial Narrow" panose="020B0604020202020204" pitchFamily="34" charset="0"/>
              <a:cs typeface="Arial Narrow" panose="020B0604020202020204" pitchFamily="34" charset="0"/>
            </a:endParaRPr>
          </a:p>
          <a:p>
            <a:pPr marL="625475" indent="-269875" algn="just">
              <a:lnSpc>
                <a:spcPct val="150000"/>
              </a:lnSpc>
              <a:buFont typeface="Symbol" panose="05050102010706020507" pitchFamily="18" charset="2"/>
              <a:buChar char="¾"/>
            </a:pPr>
            <a:r>
              <a:rPr lang="de-DE" sz="6400" b="0" cap="none" dirty="0" smtClean="0">
                <a:latin typeface="Arial Narrow" panose="020B0604020202020204" pitchFamily="34" charset="0"/>
                <a:cs typeface="Arial Narrow" panose="020B0604020202020204" pitchFamily="34" charset="0"/>
              </a:rPr>
              <a:t>Wichtig ist, die Rettungskräfte zum Unfallort zu führen! </a:t>
            </a:r>
            <a:r>
              <a:rPr lang="de-DE" sz="6400" b="0" cap="none" dirty="0">
                <a:latin typeface="Arial Narrow" panose="020B0604020202020204" pitchFamily="34" charset="0"/>
                <a:cs typeface="Arial Narrow" panose="020B0604020202020204" pitchFamily="34" charset="0"/>
              </a:rPr>
              <a:t>Sich im </a:t>
            </a:r>
            <a:endParaRPr lang="de-DE" sz="6400" b="0" cap="none" dirty="0" smtClean="0">
              <a:latin typeface="Arial Narrow" panose="020B0604020202020204" pitchFamily="34" charset="0"/>
              <a:cs typeface="Arial Narrow" panose="020B0604020202020204" pitchFamily="34" charset="0"/>
            </a:endParaRPr>
          </a:p>
          <a:p>
            <a:pPr marL="625475" indent="-269875" algn="just">
              <a:lnSpc>
                <a:spcPct val="150000"/>
              </a:lnSpc>
            </a:pPr>
            <a:r>
              <a:rPr lang="de-DE" sz="6400" b="0" cap="none" dirty="0">
                <a:latin typeface="Arial Narrow" panose="020B0604020202020204" pitchFamily="34" charset="0"/>
                <a:cs typeface="Arial Narrow" panose="020B0604020202020204" pitchFamily="34" charset="0"/>
              </a:rPr>
              <a:t>	</a:t>
            </a:r>
            <a:r>
              <a:rPr lang="de-DE" sz="6400" b="0" cap="none" dirty="0" smtClean="0">
                <a:latin typeface="Arial Narrow" panose="020B0604020202020204" pitchFamily="34" charset="0"/>
                <a:cs typeface="Arial Narrow" panose="020B0604020202020204" pitchFamily="34" charset="0"/>
              </a:rPr>
              <a:t>Freien daher </a:t>
            </a:r>
            <a:r>
              <a:rPr lang="de-DE" sz="6400" b="0" cap="none" dirty="0">
                <a:latin typeface="Arial Narrow" panose="020B0604020202020204" pitchFamily="34" charset="0"/>
                <a:cs typeface="Arial Narrow" panose="020B0604020202020204" pitchFamily="34" charset="0"/>
              </a:rPr>
              <a:t>immer so über den Aufenthaltsort informieren, dass </a:t>
            </a:r>
            <a:endParaRPr lang="de-DE" sz="6400" b="0" cap="none" dirty="0" smtClean="0">
              <a:latin typeface="Arial Narrow" panose="020B0604020202020204" pitchFamily="34" charset="0"/>
              <a:cs typeface="Arial Narrow" panose="020B0604020202020204" pitchFamily="34" charset="0"/>
            </a:endParaRPr>
          </a:p>
          <a:p>
            <a:pPr marL="625475" indent="-269875" algn="just">
              <a:lnSpc>
                <a:spcPct val="150000"/>
              </a:lnSpc>
            </a:pPr>
            <a:r>
              <a:rPr lang="de-DE" sz="6400" b="0" cap="none" dirty="0">
                <a:latin typeface="Arial Narrow" panose="020B0604020202020204" pitchFamily="34" charset="0"/>
                <a:cs typeface="Arial Narrow" panose="020B0604020202020204" pitchFamily="34" charset="0"/>
              </a:rPr>
              <a:t>	</a:t>
            </a:r>
            <a:r>
              <a:rPr lang="de-DE" sz="6400" b="0" cap="none" dirty="0" smtClean="0">
                <a:latin typeface="Arial Narrow" panose="020B0604020202020204" pitchFamily="34" charset="0"/>
                <a:cs typeface="Arial Narrow" panose="020B0604020202020204" pitchFamily="34" charset="0"/>
              </a:rPr>
              <a:t>dem Rettungswagen die </a:t>
            </a:r>
            <a:r>
              <a:rPr lang="de-DE" sz="6400" b="0" cap="none" dirty="0">
                <a:latin typeface="Arial Narrow" panose="020B0604020202020204" pitchFamily="34" charset="0"/>
                <a:cs typeface="Arial Narrow" panose="020B0604020202020204" pitchFamily="34" charset="0"/>
              </a:rPr>
              <a:t>Anfahrt beschrieben werden kann</a:t>
            </a:r>
            <a:r>
              <a:rPr lang="de-DE" sz="6400" b="0" cap="none" dirty="0" smtClean="0">
                <a:latin typeface="Arial Narrow" panose="020B0604020202020204" pitchFamily="34" charset="0"/>
                <a:cs typeface="Arial Narrow" panose="020B0604020202020204" pitchFamily="34" charset="0"/>
              </a:rPr>
              <a:t>.</a:t>
            </a:r>
            <a:endParaRPr lang="de-DE" sz="6400" b="0" cap="none" dirty="0">
              <a:latin typeface="Arial Narrow" panose="020B0604020202020204" pitchFamily="34" charset="0"/>
              <a:cs typeface="Arial Narrow" panose="020B0604020202020204" pitchFamily="34" charset="0"/>
            </a:endParaRPr>
          </a:p>
          <a:p>
            <a:pPr marL="1212850" indent="-857250" algn="just">
              <a:lnSpc>
                <a:spcPct val="150000"/>
              </a:lnSpc>
              <a:buFont typeface="Symbol" panose="05050102010706020507" pitchFamily="18" charset="2"/>
              <a:buChar char="¾"/>
            </a:pPr>
            <a:endParaRPr lang="de-DE" sz="6400" b="0" cap="none" dirty="0">
              <a:latin typeface="Arial Narrow" panose="020B0604020202020204" pitchFamily="34" charset="0"/>
              <a:cs typeface="Arial Narrow" panose="020B0604020202020204" pitchFamily="34" charset="0"/>
            </a:endParaRPr>
          </a:p>
          <a:p>
            <a:pPr marL="625475" indent="-354013" algn="just">
              <a:lnSpc>
                <a:spcPct val="150000"/>
              </a:lnSpc>
              <a:buFont typeface="Symbol" panose="05050102010706020507" pitchFamily="18" charset="2"/>
              <a:buChar char="¾"/>
            </a:pPr>
            <a:r>
              <a:rPr lang="de-DE" sz="6400" b="0" cap="none" dirty="0" smtClean="0">
                <a:latin typeface="Arial Narrow" panose="020B0604020202020204" pitchFamily="34" charset="0"/>
                <a:cs typeface="Arial Narrow" panose="020B0604020202020204" pitchFamily="34" charset="0"/>
              </a:rPr>
              <a:t>Eine </a:t>
            </a:r>
            <a:r>
              <a:rPr lang="de-DE" sz="6400" b="0" cap="none" dirty="0">
                <a:latin typeface="Arial Narrow" panose="020B0604020202020204" pitchFamily="34" charset="0"/>
                <a:cs typeface="Arial Narrow" panose="020B0604020202020204" pitchFamily="34" charset="0"/>
              </a:rPr>
              <a:t>vollständige, standortbezogene Auflistung aller </a:t>
            </a:r>
            <a:endParaRPr lang="de-DE" sz="6400" b="0" cap="none" dirty="0" smtClean="0">
              <a:latin typeface="Arial Narrow" panose="020B0604020202020204" pitchFamily="34" charset="0"/>
              <a:cs typeface="Arial Narrow" panose="020B0604020202020204" pitchFamily="34" charset="0"/>
            </a:endParaRPr>
          </a:p>
          <a:p>
            <a:pPr marL="625475" indent="-355600" algn="just">
              <a:lnSpc>
                <a:spcPct val="150000"/>
              </a:lnSpc>
            </a:pPr>
            <a:r>
              <a:rPr lang="de-DE" sz="6400" b="0" cap="none" dirty="0">
                <a:latin typeface="Arial Narrow" panose="020B0604020202020204" pitchFamily="34" charset="0"/>
                <a:cs typeface="Arial Narrow" panose="020B0604020202020204" pitchFamily="34" charset="0"/>
              </a:rPr>
              <a:t>	</a:t>
            </a:r>
            <a:r>
              <a:rPr lang="de-DE" sz="6400" b="0" cap="none" dirty="0" smtClean="0">
                <a:latin typeface="Arial Narrow" panose="020B0604020202020204" pitchFamily="34" charset="0"/>
                <a:cs typeface="Arial Narrow" panose="020B0604020202020204" pitchFamily="34" charset="0"/>
              </a:rPr>
              <a:t>Ersthelfer*innen </a:t>
            </a:r>
            <a:r>
              <a:rPr lang="de-DE" sz="6400" b="0" cap="none" dirty="0">
                <a:latin typeface="Arial Narrow" panose="020B0604020202020204" pitchFamily="34" charset="0"/>
                <a:cs typeface="Arial Narrow" panose="020B0604020202020204" pitchFamily="34" charset="0"/>
              </a:rPr>
              <a:t>finden Sie </a:t>
            </a:r>
            <a:r>
              <a:rPr lang="de-DE" sz="6400" b="0" cap="none" dirty="0" smtClean="0">
                <a:latin typeface="Arial Narrow" panose="020B0604020202020204" pitchFamily="34" charset="0"/>
                <a:cs typeface="Arial Narrow" panose="020B0604020202020204" pitchFamily="34" charset="0"/>
              </a:rPr>
              <a:t>im </a:t>
            </a:r>
            <a:r>
              <a:rPr lang="de-DE" sz="6400" b="0" cap="none" dirty="0">
                <a:latin typeface="Arial Narrow" panose="020B0604020202020204" pitchFamily="34" charset="0"/>
                <a:cs typeface="Arial Narrow" panose="020B0604020202020204" pitchFamily="34" charset="0"/>
              </a:rPr>
              <a:t>Intranet unter Arbeitsschutz</a:t>
            </a:r>
            <a:r>
              <a:rPr lang="de-DE" sz="6400" b="0" cap="none" dirty="0" smtClean="0">
                <a:latin typeface="Arial Narrow" panose="020B0604020202020204" pitchFamily="34" charset="0"/>
                <a:cs typeface="Arial Narrow" panose="020B0604020202020204" pitchFamily="34" charset="0"/>
              </a:rPr>
              <a:t>.</a:t>
            </a:r>
            <a:endParaRPr lang="de-DE" sz="6400" b="0" cap="none" dirty="0">
              <a:latin typeface="Arial Narrow" panose="020B0604020202020204" pitchFamily="34" charset="0"/>
              <a:cs typeface="Arial Narrow" panose="020B0604020202020204" pitchFamily="34" charset="0"/>
            </a:endParaRPr>
          </a:p>
        </p:txBody>
      </p:sp>
      <p:sp>
        <p:nvSpPr>
          <p:cNvPr id="3" name="Textfeld 2"/>
          <p:cNvSpPr txBox="1"/>
          <p:nvPr/>
        </p:nvSpPr>
        <p:spPr>
          <a:xfrm>
            <a:off x="6993924" y="3056238"/>
            <a:ext cx="947352" cy="510746"/>
          </a:xfrm>
          <a:prstGeom prst="rect">
            <a:avLst/>
          </a:prstGeom>
          <a:solidFill>
            <a:schemeClr val="bg1"/>
          </a:solidFill>
        </p:spPr>
        <p:txBody>
          <a:bodyPr wrap="square" rtlCol="0">
            <a:spAutoFit/>
          </a:bodyPr>
          <a:lstStyle/>
          <a:p>
            <a:endParaRPr lang="de-DE" dirty="0"/>
          </a:p>
        </p:txBody>
      </p:sp>
      <p:pic>
        <p:nvPicPr>
          <p:cNvPr id="4" name="Grafik 3"/>
          <p:cNvPicPr>
            <a:picLocks noChangeAspect="1"/>
          </p:cNvPicPr>
          <p:nvPr/>
        </p:nvPicPr>
        <p:blipFill>
          <a:blip r:embed="rId2"/>
          <a:stretch>
            <a:fillRect/>
          </a:stretch>
        </p:blipFill>
        <p:spPr>
          <a:xfrm>
            <a:off x="5857103" y="560212"/>
            <a:ext cx="3849294" cy="5531954"/>
          </a:xfrm>
          <a:prstGeom prst="rect">
            <a:avLst/>
          </a:prstGeom>
        </p:spPr>
      </p:pic>
    </p:spTree>
    <p:extLst>
      <p:ext uri="{BB962C8B-B14F-4D97-AF65-F5344CB8AC3E}">
        <p14:creationId xmlns:p14="http://schemas.microsoft.com/office/powerpoint/2010/main" val="376468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a:xfrm>
            <a:off x="747415" y="1707628"/>
            <a:ext cx="8459040" cy="5206061"/>
          </a:xfrm>
        </p:spPr>
        <p:txBody>
          <a:bodyPr>
            <a:noAutofit/>
          </a:bodyPr>
          <a:lstStyle/>
          <a:p>
            <a:pPr>
              <a:lnSpc>
                <a:spcPct val="120000"/>
              </a:lnSpc>
              <a:spcBef>
                <a:spcPts val="0"/>
              </a:spcBef>
            </a:pPr>
            <a:r>
              <a:rPr lang="de-DE" dirty="0" smtClean="0"/>
              <a:t>Schutzmaßnahmen und Verhaltensregeln</a:t>
            </a:r>
            <a:endParaRPr lang="de-DE" dirty="0"/>
          </a:p>
          <a:p>
            <a:pPr marL="285750" indent="-285750">
              <a:lnSpc>
                <a:spcPct val="120000"/>
              </a:lnSpc>
              <a:spcBef>
                <a:spcPts val="0"/>
              </a:spcBef>
              <a:buFont typeface="Wingdings" panose="05000000000000000000" pitchFamily="2" charset="2"/>
              <a:buChar char="Ø"/>
            </a:pPr>
            <a:r>
              <a:rPr lang="de-DE" sz="1600" dirty="0" smtClean="0"/>
              <a:t>Allgemeine Verhaltensregeln</a:t>
            </a:r>
            <a:endParaRPr lang="de-DE" dirty="0" smtClean="0"/>
          </a:p>
          <a:p>
            <a:pPr marL="285750" indent="-285750">
              <a:lnSpc>
                <a:spcPct val="120000"/>
              </a:lnSpc>
              <a:spcBef>
                <a:spcPts val="0"/>
              </a:spcBef>
              <a:buFont typeface="Wingdings" panose="05000000000000000000" pitchFamily="2" charset="2"/>
              <a:buChar char="Ø"/>
            </a:pPr>
            <a:r>
              <a:rPr lang="de-DE" sz="1600" dirty="0" smtClean="0"/>
              <a:t>Gefahrstoffe </a:t>
            </a:r>
            <a:endParaRPr lang="de-DE" dirty="0" smtClean="0"/>
          </a:p>
          <a:p>
            <a:pPr marL="285750" indent="-285750">
              <a:lnSpc>
                <a:spcPct val="120000"/>
              </a:lnSpc>
              <a:spcBef>
                <a:spcPts val="0"/>
              </a:spcBef>
              <a:buFont typeface="Wingdings" panose="05000000000000000000" pitchFamily="2" charset="2"/>
              <a:buChar char="Ø"/>
            </a:pPr>
            <a:r>
              <a:rPr lang="de-DE" sz="1600" dirty="0" smtClean="0"/>
              <a:t>Arbeitsmittel</a:t>
            </a:r>
          </a:p>
          <a:p>
            <a:pPr marL="285750" indent="-285750">
              <a:lnSpc>
                <a:spcPct val="120000"/>
              </a:lnSpc>
              <a:spcBef>
                <a:spcPts val="0"/>
              </a:spcBef>
              <a:buFont typeface="Wingdings" panose="05000000000000000000" pitchFamily="2" charset="2"/>
              <a:buChar char="Ø"/>
            </a:pPr>
            <a:r>
              <a:rPr lang="de-DE" sz="1600" dirty="0" smtClean="0"/>
              <a:t>Transportarbeiten </a:t>
            </a:r>
            <a:endParaRPr lang="de-DE" dirty="0" smtClean="0"/>
          </a:p>
          <a:p>
            <a:pPr marL="285750" indent="-285750">
              <a:lnSpc>
                <a:spcPct val="120000"/>
              </a:lnSpc>
              <a:spcBef>
                <a:spcPts val="0"/>
              </a:spcBef>
              <a:buFont typeface="Wingdings" panose="05000000000000000000" pitchFamily="2" charset="2"/>
              <a:buChar char="Ø"/>
            </a:pPr>
            <a:r>
              <a:rPr lang="de-DE" sz="1600" dirty="0" smtClean="0"/>
              <a:t>Montagearbeiten</a:t>
            </a:r>
            <a:endParaRPr lang="de-DE" dirty="0" smtClean="0"/>
          </a:p>
          <a:p>
            <a:pPr marL="285750" indent="-285750">
              <a:lnSpc>
                <a:spcPct val="120000"/>
              </a:lnSpc>
              <a:spcBef>
                <a:spcPts val="0"/>
              </a:spcBef>
              <a:buFont typeface="Wingdings" panose="05000000000000000000" pitchFamily="2" charset="2"/>
              <a:buChar char="Ø"/>
            </a:pPr>
            <a:r>
              <a:rPr lang="de-DE" sz="1600" dirty="0" smtClean="0"/>
              <a:t>Biostoffe – Zecken</a:t>
            </a:r>
          </a:p>
          <a:p>
            <a:pPr marL="285750" indent="-285750">
              <a:lnSpc>
                <a:spcPct val="120000"/>
              </a:lnSpc>
              <a:spcBef>
                <a:spcPts val="0"/>
              </a:spcBef>
              <a:buFont typeface="Wingdings" panose="05000000000000000000" pitchFamily="2" charset="2"/>
              <a:buChar char="Ø"/>
            </a:pPr>
            <a:r>
              <a:rPr lang="de-DE" dirty="0" smtClean="0"/>
              <a:t>Hitze und UV-Strahlung</a:t>
            </a:r>
            <a:endParaRPr lang="de-DE" sz="1600" dirty="0" smtClean="0"/>
          </a:p>
          <a:p>
            <a:pPr marL="285750" indent="-285750">
              <a:lnSpc>
                <a:spcPct val="120000"/>
              </a:lnSpc>
              <a:spcBef>
                <a:spcPts val="0"/>
              </a:spcBef>
              <a:buFont typeface="Wingdings" panose="05000000000000000000" pitchFamily="2" charset="2"/>
              <a:buChar char="Ø"/>
            </a:pPr>
            <a:r>
              <a:rPr lang="de-DE" sz="1600" dirty="0" smtClean="0"/>
              <a:t>Mutterschutz</a:t>
            </a:r>
            <a:endParaRPr lang="de-DE" sz="1600" dirty="0"/>
          </a:p>
          <a:p>
            <a:pPr>
              <a:lnSpc>
                <a:spcPct val="150000"/>
              </a:lnSpc>
              <a:spcBef>
                <a:spcPts val="0"/>
              </a:spcBef>
            </a:pPr>
            <a:r>
              <a:rPr lang="de-DE" dirty="0"/>
              <a:t>V</a:t>
            </a:r>
            <a:r>
              <a:rPr lang="de-DE" dirty="0" smtClean="0"/>
              <a:t>erhalten bei Störfällen</a:t>
            </a:r>
          </a:p>
          <a:p>
            <a:pPr>
              <a:lnSpc>
                <a:spcPct val="150000"/>
              </a:lnSpc>
              <a:spcBef>
                <a:spcPts val="0"/>
              </a:spcBef>
            </a:pPr>
            <a:r>
              <a:rPr lang="de-DE" dirty="0" smtClean="0"/>
              <a:t>Brandverhütung und Verhalten bei Bränden</a:t>
            </a:r>
            <a:endParaRPr lang="de-DE" dirty="0"/>
          </a:p>
          <a:p>
            <a:pPr>
              <a:lnSpc>
                <a:spcPct val="150000"/>
              </a:lnSpc>
              <a:spcBef>
                <a:spcPts val="0"/>
              </a:spcBef>
            </a:pPr>
            <a:r>
              <a:rPr lang="de-DE" dirty="0" smtClean="0"/>
              <a:t>Verhalten bei Unfällen</a:t>
            </a:r>
            <a:endParaRPr lang="de-DE" dirty="0"/>
          </a:p>
        </p:txBody>
      </p:sp>
      <p:sp>
        <p:nvSpPr>
          <p:cNvPr id="7" name="Foliennummernplatzhalter 6"/>
          <p:cNvSpPr>
            <a:spLocks noGrp="1"/>
          </p:cNvSpPr>
          <p:nvPr>
            <p:ph type="sldNum" sz="quarter" idx="12"/>
          </p:nvPr>
        </p:nvSpPr>
        <p:spPr/>
        <p:txBody>
          <a:bodyPr/>
          <a:lstStyle/>
          <a:p>
            <a:fld id="{DD7C4DC1-7D02-4994-BD54-74988B047B41}" type="slidenum">
              <a:rPr lang="de-DE" smtClean="0"/>
              <a:pPr/>
              <a:t>4</a:t>
            </a:fld>
            <a:endParaRPr lang="de-DE" dirty="0"/>
          </a:p>
        </p:txBody>
      </p:sp>
      <p:sp>
        <p:nvSpPr>
          <p:cNvPr id="2" name="Titel 1"/>
          <p:cNvSpPr>
            <a:spLocks noGrp="1"/>
          </p:cNvSpPr>
          <p:nvPr>
            <p:ph type="title"/>
          </p:nvPr>
        </p:nvSpPr>
        <p:spPr>
          <a:xfrm>
            <a:off x="739177" y="699264"/>
            <a:ext cx="9305041" cy="1216204"/>
          </a:xfrm>
        </p:spPr>
        <p:txBody>
          <a:bodyPr>
            <a:normAutofit/>
          </a:bodyPr>
          <a:lstStyle/>
          <a:p>
            <a:r>
              <a:rPr lang="de-DE" sz="2400" dirty="0"/>
              <a:t>Agenda</a:t>
            </a:r>
          </a:p>
        </p:txBody>
      </p:sp>
      <p:sp>
        <p:nvSpPr>
          <p:cNvPr id="9"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1048215" y="6954879"/>
            <a:ext cx="6809978" cy="365125"/>
          </a:xfrm>
        </p:spPr>
        <p:txBody>
          <a:bodyPr/>
          <a:lstStyle/>
          <a:p>
            <a:pPr algn="l"/>
            <a:r>
              <a:rPr lang="de-DE" dirty="0"/>
              <a:t>Sicherheitsunterweisung Tätigkeiten im Hausdienst </a:t>
            </a:r>
            <a:r>
              <a:rPr lang="de-DE" dirty="0" smtClean="0"/>
              <a:t>und </a:t>
            </a:r>
            <a:r>
              <a:rPr lang="de-DE" dirty="0"/>
              <a:t>im Freien</a:t>
            </a:r>
          </a:p>
        </p:txBody>
      </p:sp>
    </p:spTree>
    <p:extLst>
      <p:ext uri="{BB962C8B-B14F-4D97-AF65-F5344CB8AC3E}">
        <p14:creationId xmlns:p14="http://schemas.microsoft.com/office/powerpoint/2010/main" val="2406772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40</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76648"/>
            <a:ext cx="5165200" cy="365125"/>
          </a:xfrm>
        </p:spPr>
        <p:txBody>
          <a:bodyPr anchor="b" anchorCtr="0"/>
          <a:lstStyle/>
          <a:p>
            <a:pPr algn="l"/>
            <a:r>
              <a:rPr lang="de-DE" dirty="0"/>
              <a:t>Sicherheitsunterweisung Tätigkeiten im Hausdienst und im Freien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33048" y="551974"/>
            <a:ext cx="5384737" cy="643133"/>
          </a:xfrm>
        </p:spPr>
        <p:txBody>
          <a:bodyPr>
            <a:noAutofit/>
          </a:bodyPr>
          <a:lstStyle/>
          <a:p>
            <a:pPr>
              <a:lnSpc>
                <a:spcPct val="150000"/>
              </a:lnSpc>
              <a:spcBef>
                <a:spcPts val="0"/>
              </a:spcBef>
            </a:pPr>
            <a:r>
              <a:rPr lang="de-DE" dirty="0"/>
              <a:t>Verhalten bei Unfällen</a:t>
            </a:r>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380670" y="1698112"/>
            <a:ext cx="9560825" cy="3574102"/>
          </a:xfrm>
          <a:prstGeom prst="rect">
            <a:avLst/>
          </a:prstGeom>
        </p:spPr>
        <p:txBody>
          <a:bodyPr vert="horz" lIns="0" tIns="0" rIns="0" bIns="0" rtlCol="0" anchor="t">
            <a:normAutofit fontScale="25000" lnSpcReduction="20000"/>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marL="355600">
              <a:lnSpc>
                <a:spcPct val="150000"/>
              </a:lnSpc>
              <a:spcBef>
                <a:spcPts val="0"/>
              </a:spcBef>
            </a:pPr>
            <a:r>
              <a:rPr lang="de-DE" sz="6400" dirty="0" smtClean="0">
                <a:latin typeface="Arial Narrow" panose="020B0604020202020204" pitchFamily="34" charset="0"/>
                <a:cs typeface="Arial Narrow" panose="020B0604020202020204" pitchFamily="34" charset="0"/>
              </a:rPr>
              <a:t>Rettungskräfte alarmieren</a:t>
            </a:r>
          </a:p>
          <a:p>
            <a:pPr marL="355600">
              <a:lnSpc>
                <a:spcPct val="150000"/>
              </a:lnSpc>
              <a:spcBef>
                <a:spcPts val="0"/>
              </a:spcBef>
            </a:pPr>
            <a:endParaRPr lang="de-DE" sz="64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r>
              <a:rPr lang="de-DE" sz="6400" b="0" cap="none" dirty="0" smtClean="0">
                <a:latin typeface="Arial Narrow" panose="020B0604020202020204" pitchFamily="34" charset="0"/>
                <a:cs typeface="Arial Narrow" panose="020B0604020202020204" pitchFamily="34" charset="0"/>
              </a:rPr>
              <a:t>Bei Tätigkeiten außerhalb der Universitätsliegenschaften, ist die Anwesenheit einer Ersthelferin*eines Ersthelfers  wünschenswert.</a:t>
            </a:r>
          </a:p>
          <a:p>
            <a:pPr marL="627063" indent="-271463" algn="just">
              <a:lnSpc>
                <a:spcPct val="150000"/>
              </a:lnSpc>
              <a:buFont typeface="Symbol" panose="05050102010706020507" pitchFamily="18" charset="2"/>
              <a:buChar char="¾"/>
            </a:pPr>
            <a:endParaRPr lang="de-DE" sz="64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r>
              <a:rPr lang="de-DE" sz="6400" b="0" cap="none" dirty="0" smtClean="0">
                <a:latin typeface="Arial Narrow" panose="020B0604020202020204" pitchFamily="34" charset="0"/>
                <a:cs typeface="Arial Narrow" panose="020B0604020202020204" pitchFamily="34" charset="0"/>
              </a:rPr>
              <a:t>Bei </a:t>
            </a:r>
            <a:r>
              <a:rPr lang="de-DE" sz="6400" b="0" cap="none" dirty="0">
                <a:latin typeface="Arial Narrow" panose="020B0604020202020204" pitchFamily="34" charset="0"/>
                <a:cs typeface="Arial Narrow" panose="020B0604020202020204" pitchFamily="34" charset="0"/>
              </a:rPr>
              <a:t>erheblichen Verletzungen konsultieren Sie bitte immer </a:t>
            </a:r>
            <a:r>
              <a:rPr lang="de-DE" sz="6400" b="0" cap="none" dirty="0" smtClean="0">
                <a:latin typeface="Arial Narrow" panose="020B0604020202020204" pitchFamily="34" charset="0"/>
                <a:cs typeface="Arial Narrow" panose="020B0604020202020204" pitchFamily="34" charset="0"/>
              </a:rPr>
              <a:t>eine*n </a:t>
            </a:r>
            <a:r>
              <a:rPr lang="de-DE" sz="6400" b="0" cap="none" dirty="0">
                <a:latin typeface="Arial Narrow" panose="020B0604020202020204" pitchFamily="34" charset="0"/>
                <a:cs typeface="Arial Narrow" panose="020B0604020202020204" pitchFamily="34" charset="0"/>
              </a:rPr>
              <a:t>Durchgangsarzt*</a:t>
            </a:r>
            <a:r>
              <a:rPr lang="de-DE" sz="6400" b="0" cap="none" dirty="0" err="1">
                <a:latin typeface="Arial Narrow" panose="020B0604020202020204" pitchFamily="34" charset="0"/>
                <a:cs typeface="Arial Narrow" panose="020B0604020202020204" pitchFamily="34" charset="0"/>
              </a:rPr>
              <a:t>ärztin</a:t>
            </a:r>
            <a:r>
              <a:rPr lang="de-DE" sz="6400" b="0" cap="none" dirty="0">
                <a:latin typeface="Arial Narrow" panose="020B0604020202020204" pitchFamily="34" charset="0"/>
                <a:cs typeface="Arial Narrow" panose="020B0604020202020204" pitchFamily="34" charset="0"/>
              </a:rPr>
              <a:t>.</a:t>
            </a:r>
          </a:p>
          <a:p>
            <a:pPr marL="627063" indent="-271463" algn="just">
              <a:lnSpc>
                <a:spcPct val="150000"/>
              </a:lnSpc>
              <a:buFont typeface="Symbol" panose="05050102010706020507" pitchFamily="18" charset="2"/>
              <a:buChar char="¾"/>
            </a:pPr>
            <a:endParaRPr lang="de-DE" sz="64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r>
              <a:rPr lang="de-DE" sz="6400" b="0" cap="none" dirty="0">
                <a:latin typeface="Arial Narrow" panose="020B0604020202020204" pitchFamily="34" charset="0"/>
                <a:cs typeface="Arial Narrow" panose="020B0604020202020204" pitchFamily="34" charset="0"/>
              </a:rPr>
              <a:t>Erste-Hilfe-Leistungen sind zu dokumentieren (Verbandblock). </a:t>
            </a:r>
            <a:r>
              <a:rPr lang="de-DE" sz="6400" b="0" cap="none" dirty="0" smtClean="0">
                <a:latin typeface="Arial Narrow" panose="020B0604020202020204" pitchFamily="34" charset="0"/>
                <a:cs typeface="Arial Narrow" panose="020B0604020202020204" pitchFamily="34" charset="0"/>
              </a:rPr>
              <a:t>Dokumentation bitte </a:t>
            </a:r>
            <a:r>
              <a:rPr lang="de-DE" sz="6400" b="0" cap="none" dirty="0">
                <a:latin typeface="Arial Narrow" panose="020B0604020202020204" pitchFamily="34" charset="0"/>
                <a:cs typeface="Arial Narrow" panose="020B0604020202020204" pitchFamily="34" charset="0"/>
              </a:rPr>
              <a:t>an die Arbeitssicherheit zu senden.</a:t>
            </a:r>
          </a:p>
          <a:p>
            <a:pPr marL="627063" indent="-271463" algn="just">
              <a:lnSpc>
                <a:spcPct val="150000"/>
              </a:lnSpc>
              <a:buFont typeface="Symbol" panose="05050102010706020507" pitchFamily="18" charset="2"/>
              <a:buChar char="¾"/>
            </a:pPr>
            <a:endParaRPr lang="de-DE" sz="64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r>
              <a:rPr lang="de-DE" sz="6400" b="0" cap="none" dirty="0">
                <a:latin typeface="Arial Narrow" panose="020B0604020202020204" pitchFamily="34" charset="0"/>
                <a:cs typeface="Arial Narrow" panose="020B0604020202020204" pitchFamily="34" charset="0"/>
              </a:rPr>
              <a:t>Arbeits- und Wegeunfälle </a:t>
            </a:r>
            <a:r>
              <a:rPr lang="de-DE" sz="6400" b="0" cap="none" dirty="0" smtClean="0">
                <a:latin typeface="Arial Narrow" panose="020B0604020202020204" pitchFamily="34" charset="0"/>
                <a:cs typeface="Arial Narrow" panose="020B0604020202020204" pitchFamily="34" charset="0"/>
              </a:rPr>
              <a:t>bitte beim </a:t>
            </a:r>
            <a:r>
              <a:rPr lang="de-DE" sz="6400" b="0" cap="none" dirty="0">
                <a:latin typeface="Arial Narrow" panose="020B0604020202020204" pitchFamily="34" charset="0"/>
                <a:cs typeface="Arial Narrow" panose="020B0604020202020204" pitchFamily="34" charset="0"/>
              </a:rPr>
              <a:t>Personalservice </a:t>
            </a:r>
            <a:r>
              <a:rPr lang="de-DE" sz="6400" b="0" cap="none" dirty="0" smtClean="0">
                <a:latin typeface="Arial Narrow" panose="020B0604020202020204" pitchFamily="34" charset="0"/>
                <a:cs typeface="Arial Narrow" panose="020B0604020202020204" pitchFamily="34" charset="0"/>
              </a:rPr>
              <a:t>anzeigen; Studierende </a:t>
            </a:r>
            <a:r>
              <a:rPr lang="de-DE" sz="6400" b="0" cap="none" dirty="0">
                <a:latin typeface="Arial Narrow" panose="020B0604020202020204" pitchFamily="34" charset="0"/>
                <a:cs typeface="Arial Narrow" panose="020B0604020202020204" pitchFamily="34" charset="0"/>
              </a:rPr>
              <a:t>melden sich bitte </a:t>
            </a:r>
            <a:r>
              <a:rPr lang="de-DE" sz="6400" b="0" cap="none" dirty="0" smtClean="0">
                <a:latin typeface="Arial Narrow" panose="020B0604020202020204" pitchFamily="34" charset="0"/>
                <a:cs typeface="Arial Narrow" panose="020B0604020202020204" pitchFamily="34" charset="0"/>
              </a:rPr>
              <a:t>bei der Arbeitssicherheit.</a:t>
            </a:r>
            <a:endParaRPr lang="de-DE" sz="1600" dirty="0"/>
          </a:p>
        </p:txBody>
      </p:sp>
    </p:spTree>
    <p:extLst>
      <p:ext uri="{BB962C8B-B14F-4D97-AF65-F5344CB8AC3E}">
        <p14:creationId xmlns:p14="http://schemas.microsoft.com/office/powerpoint/2010/main" val="2499439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10691813" cy="7559675"/>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3839" y="6993991"/>
            <a:ext cx="180000" cy="206129"/>
          </a:xfrm>
          <a:prstGeom prst="rect">
            <a:avLst/>
          </a:prstGeom>
        </p:spPr>
      </p:pic>
      <p:sp>
        <p:nvSpPr>
          <p:cNvPr id="11" name="Textfeld 10"/>
          <p:cNvSpPr txBox="1"/>
          <p:nvPr/>
        </p:nvSpPr>
        <p:spPr>
          <a:xfrm>
            <a:off x="706225" y="4935081"/>
            <a:ext cx="4256300" cy="861774"/>
          </a:xfrm>
          <a:prstGeom prst="rect">
            <a:avLst/>
          </a:prstGeom>
          <a:noFill/>
        </p:spPr>
        <p:txBody>
          <a:bodyPr wrap="square" lIns="0" tIns="0" rIns="0" bIns="0" rtlCol="0">
            <a:spAutoFit/>
          </a:bodyPr>
          <a:lstStyle/>
          <a:p>
            <a:pPr algn="just">
              <a:buSzPct val="70000"/>
            </a:pPr>
            <a:r>
              <a:rPr lang="de-DE" sz="1400" dirty="0" smtClean="0">
                <a:solidFill>
                  <a:schemeClr val="bg1"/>
                </a:solidFill>
              </a:rPr>
              <a:t>Name, Vorname </a:t>
            </a:r>
            <a:r>
              <a:rPr lang="de-DE" sz="1400" dirty="0" smtClean="0">
                <a:solidFill>
                  <a:schemeClr val="bg1"/>
                </a:solidFill>
                <a:latin typeface="Arial" panose="020B0604020202020204" pitchFamily="34" charset="0"/>
                <a:cs typeface="Arial" panose="020B0604020202020204" pitchFamily="34" charset="0"/>
              </a:rPr>
              <a:t>| Bereich </a:t>
            </a:r>
            <a:r>
              <a:rPr lang="de-DE" sz="1400" dirty="0">
                <a:solidFill>
                  <a:schemeClr val="bg1"/>
                </a:solidFill>
                <a:latin typeface="Arial" panose="020B0604020202020204" pitchFamily="34" charset="0"/>
                <a:cs typeface="Arial" panose="020B0604020202020204" pitchFamily="34" charset="0"/>
              </a:rPr>
              <a:t>|</a:t>
            </a:r>
          </a:p>
          <a:p>
            <a:pPr algn="just">
              <a:buSzPct val="70000"/>
            </a:pPr>
            <a:r>
              <a:rPr lang="de-DE" sz="1400" dirty="0">
                <a:solidFill>
                  <a:schemeClr val="bg1"/>
                </a:solidFill>
                <a:latin typeface="Arial" panose="020B0604020202020204" pitchFamily="34" charset="0"/>
                <a:cs typeface="Arial" panose="020B0604020202020204" pitchFamily="34" charset="0"/>
              </a:rPr>
              <a:t>Universitätsallee 1 | 21335 Lüneburg</a:t>
            </a:r>
          </a:p>
          <a:p>
            <a:pPr algn="just">
              <a:buSzPct val="70000"/>
            </a:pPr>
            <a:r>
              <a:rPr lang="de-DE" sz="1400" dirty="0">
                <a:solidFill>
                  <a:schemeClr val="bg1"/>
                </a:solidFill>
                <a:latin typeface="Arial" panose="020B0604020202020204" pitchFamily="34" charset="0"/>
                <a:cs typeface="Arial" panose="020B0604020202020204" pitchFamily="34" charset="0"/>
              </a:rPr>
              <a:t>Fon </a:t>
            </a:r>
            <a:r>
              <a:rPr lang="de-DE" sz="1400" dirty="0" smtClean="0">
                <a:solidFill>
                  <a:schemeClr val="bg1"/>
                </a:solidFill>
                <a:latin typeface="Arial" panose="020B0604020202020204" pitchFamily="34" charset="0"/>
                <a:cs typeface="Arial" panose="020B0604020202020204" pitchFamily="34" charset="0"/>
              </a:rPr>
              <a:t>04131.677-…. </a:t>
            </a:r>
            <a:r>
              <a:rPr lang="de-DE" sz="1400" dirty="0">
                <a:solidFill>
                  <a:schemeClr val="bg1"/>
                </a:solidFill>
                <a:latin typeface="Arial" panose="020B0604020202020204" pitchFamily="34" charset="0"/>
                <a:cs typeface="Arial" panose="020B0604020202020204" pitchFamily="34" charset="0"/>
              </a:rPr>
              <a:t>| </a:t>
            </a:r>
            <a:r>
              <a:rPr lang="de-DE" sz="1400" dirty="0" smtClean="0">
                <a:solidFill>
                  <a:schemeClr val="bg1"/>
                </a:solidFill>
                <a:latin typeface="Arial" panose="020B0604020202020204" pitchFamily="34" charset="0"/>
                <a:cs typeface="Arial" panose="020B0604020202020204" pitchFamily="34" charset="0"/>
              </a:rPr>
              <a:t>….</a:t>
            </a:r>
            <a:r>
              <a:rPr lang="de-DE" sz="1400" dirty="0" smtClean="0">
                <a:solidFill>
                  <a:schemeClr val="bg1"/>
                </a:solidFill>
              </a:rPr>
              <a:t>@leuphana.de</a:t>
            </a:r>
            <a:endParaRPr lang="de-DE" sz="1400" dirty="0">
              <a:solidFill>
                <a:schemeClr val="bg1"/>
              </a:solidFill>
              <a:latin typeface="Arial" panose="020B0604020202020204" pitchFamily="34" charset="0"/>
              <a:cs typeface="Arial" panose="020B0604020202020204" pitchFamily="34" charset="0"/>
            </a:endParaRPr>
          </a:p>
          <a:p>
            <a:pPr algn="just">
              <a:buSzPct val="70000"/>
            </a:pPr>
            <a:r>
              <a:rPr lang="de-DE" sz="1400" u="dotted" dirty="0">
                <a:solidFill>
                  <a:schemeClr val="bg1"/>
                </a:solidFill>
                <a:latin typeface="Arial" panose="020B0604020202020204" pitchFamily="34" charset="0"/>
                <a:cs typeface="Arial" panose="020B0604020202020204" pitchFamily="34" charset="0"/>
              </a:rPr>
              <a:t>www. </a:t>
            </a:r>
            <a:r>
              <a:rPr lang="de-DE" sz="1400" u="dotted" dirty="0" smtClean="0">
                <a:solidFill>
                  <a:schemeClr val="bg1"/>
                </a:solidFill>
                <a:latin typeface="Arial" panose="020B0604020202020204" pitchFamily="34" charset="0"/>
                <a:cs typeface="Arial" panose="020B0604020202020204" pitchFamily="34" charset="0"/>
              </a:rPr>
              <a:t>leuphana.de/</a:t>
            </a:r>
            <a:r>
              <a:rPr lang="de-DE" sz="1400" u="dotted" dirty="0" err="1" smtClean="0">
                <a:solidFill>
                  <a:schemeClr val="bg1"/>
                </a:solidFill>
                <a:latin typeface="Arial" panose="020B0604020202020204" pitchFamily="34" charset="0"/>
                <a:cs typeface="Arial" panose="020B0604020202020204" pitchFamily="34" charset="0"/>
              </a:rPr>
              <a:t>intranet</a:t>
            </a:r>
            <a:r>
              <a:rPr lang="de-DE" sz="1400" u="dotted" dirty="0" smtClean="0">
                <a:solidFill>
                  <a:schemeClr val="bg1"/>
                </a:solidFill>
                <a:latin typeface="Arial" panose="020B0604020202020204" pitchFamily="34" charset="0"/>
                <a:cs typeface="Arial" panose="020B0604020202020204" pitchFamily="34" charset="0"/>
              </a:rPr>
              <a:t>/….</a:t>
            </a:r>
            <a:endParaRPr lang="de-DE" sz="1400" u="dotted" dirty="0">
              <a:solidFill>
                <a:schemeClr val="bg1"/>
              </a:solidFill>
              <a:latin typeface="Arial" panose="020B0604020202020204" pitchFamily="34" charset="0"/>
              <a:cs typeface="Arial" panose="020B0604020202020204" pitchFamily="34" charset="0"/>
            </a:endParaRPr>
          </a:p>
        </p:txBody>
      </p:sp>
      <p:sp>
        <p:nvSpPr>
          <p:cNvPr id="13" name="Textfeld 12"/>
          <p:cNvSpPr txBox="1"/>
          <p:nvPr/>
        </p:nvSpPr>
        <p:spPr>
          <a:xfrm>
            <a:off x="706225" y="670611"/>
            <a:ext cx="1482393" cy="369332"/>
          </a:xfrm>
          <a:prstGeom prst="rect">
            <a:avLst/>
          </a:prstGeom>
          <a:noFill/>
        </p:spPr>
        <p:txBody>
          <a:bodyPr wrap="none" lIns="0" tIns="0" rIns="0" bIns="0" rtlCol="0">
            <a:spAutoFit/>
          </a:bodyPr>
          <a:lstStyle/>
          <a:p>
            <a:r>
              <a:rPr lang="de-DE" sz="2400" b="1" cap="all" dirty="0">
                <a:solidFill>
                  <a:schemeClr val="bg1"/>
                </a:solidFill>
                <a:latin typeface="Arial" panose="020B0604020202020204" pitchFamily="34" charset="0"/>
                <a:cs typeface="Arial" panose="020B0604020202020204" pitchFamily="34" charset="0"/>
              </a:rPr>
              <a:t>KONTAKT</a:t>
            </a:r>
          </a:p>
        </p:txBody>
      </p:sp>
      <p:sp>
        <p:nvSpPr>
          <p:cNvPr id="8" name="Foliennummernplatzhalter 6">
            <a:extLst>
              <a:ext uri="{FF2B5EF4-FFF2-40B4-BE49-F238E27FC236}">
                <a16:creationId xmlns:a16="http://schemas.microsoft.com/office/drawing/2014/main" id="{51B3C58A-350B-DF4D-9D83-911431C952D4}"/>
              </a:ext>
            </a:extLst>
          </p:cNvPr>
          <p:cNvSpPr>
            <a:spLocks noGrp="1"/>
          </p:cNvSpPr>
          <p:nvPr>
            <p:ph type="sldNum" sz="quarter" idx="12"/>
          </p:nvPr>
        </p:nvSpPr>
        <p:spPr>
          <a:xfrm>
            <a:off x="706225" y="6954879"/>
            <a:ext cx="287550" cy="365125"/>
          </a:xfrm>
        </p:spPr>
        <p:txBody>
          <a:bodyPr/>
          <a:lstStyle/>
          <a:p>
            <a:fld id="{DD7C4DC1-7D02-4994-BD54-74988B047B41}" type="slidenum">
              <a:rPr lang="de-DE" smtClean="0">
                <a:solidFill>
                  <a:schemeClr val="bg1"/>
                </a:solidFill>
              </a:rPr>
              <a:pPr/>
              <a:t>41</a:t>
            </a:fld>
            <a:endParaRPr lang="de-DE" dirty="0">
              <a:solidFill>
                <a:schemeClr val="bg1"/>
              </a:solidFill>
            </a:endParaRPr>
          </a:p>
        </p:txBody>
      </p:sp>
      <p:sp>
        <p:nvSpPr>
          <p:cNvPr id="12" name="Fußzeilenplatzhalter 7">
            <a:extLst>
              <a:ext uri="{FF2B5EF4-FFF2-40B4-BE49-F238E27FC236}">
                <a16:creationId xmlns:a16="http://schemas.microsoft.com/office/drawing/2014/main" id="{1B2579B0-48E9-4746-9844-DD95B809278C}"/>
              </a:ext>
            </a:extLst>
          </p:cNvPr>
          <p:cNvSpPr>
            <a:spLocks noGrp="1"/>
          </p:cNvSpPr>
          <p:nvPr>
            <p:ph type="ftr" sz="quarter" idx="3"/>
          </p:nvPr>
        </p:nvSpPr>
        <p:spPr>
          <a:xfrm>
            <a:off x="1048215" y="6954879"/>
            <a:ext cx="6809978" cy="365125"/>
          </a:xfrm>
        </p:spPr>
        <p:txBody>
          <a:bodyPr/>
          <a:lstStyle/>
          <a:p>
            <a:pPr algn="l"/>
            <a:r>
              <a:rPr lang="de-DE" dirty="0">
                <a:solidFill>
                  <a:schemeClr val="bg1"/>
                </a:solidFill>
              </a:rPr>
              <a:t>Sicherheitsunterweisung Tätigkeiten im Hausdienst und im Freien</a:t>
            </a:r>
          </a:p>
        </p:txBody>
      </p:sp>
    </p:spTree>
    <p:extLst>
      <p:ext uri="{BB962C8B-B14F-4D97-AF65-F5344CB8AC3E}">
        <p14:creationId xmlns:p14="http://schemas.microsoft.com/office/powerpoint/2010/main" val="3448879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FBFABFFE-90DD-440B-AC35-B7B4159FFB71}" type="slidenum">
              <a:rPr lang="de-DE" smtClean="0"/>
              <a:pPr/>
              <a:t>42</a:t>
            </a:fld>
            <a:endParaRPr lang="de-DE" dirty="0"/>
          </a:p>
        </p:txBody>
      </p:sp>
      <p:sp>
        <p:nvSpPr>
          <p:cNvPr id="6" name="Textplatzhalter 5"/>
          <p:cNvSpPr>
            <a:spLocks noGrp="1"/>
          </p:cNvSpPr>
          <p:nvPr>
            <p:ph type="body" sz="quarter" idx="13"/>
          </p:nvPr>
        </p:nvSpPr>
        <p:spPr>
          <a:xfrm>
            <a:off x="593929" y="1044108"/>
            <a:ext cx="9503954" cy="5471212"/>
          </a:xfrm>
        </p:spPr>
        <p:txBody>
          <a:bodyPr/>
          <a:lstStyle/>
          <a:p>
            <a:pPr marL="0" indent="0">
              <a:buNone/>
            </a:pPr>
            <a:r>
              <a:rPr lang="de-DE" sz="1600" b="1" cap="all" dirty="0" smtClean="0"/>
              <a:t>Teilnehmende</a:t>
            </a:r>
            <a:endParaRPr lang="de-DE" sz="1600" b="1" cap="all" dirty="0"/>
          </a:p>
          <a:p>
            <a:pPr marL="0" indent="0">
              <a:buNone/>
            </a:pPr>
            <a:endParaRPr lang="de-DE" sz="1600" dirty="0"/>
          </a:p>
          <a:p>
            <a:r>
              <a:rPr lang="de-DE" sz="1600" dirty="0"/>
              <a:t>Ich wurde </a:t>
            </a:r>
            <a:r>
              <a:rPr lang="de-DE" sz="1600" dirty="0" smtClean="0"/>
              <a:t>am ………. über </a:t>
            </a:r>
            <a:r>
              <a:rPr lang="de-DE" sz="1600" dirty="0"/>
              <a:t>bei meiner Arbeit bestehende Gefahren sowie Maßnahmen zur </a:t>
            </a:r>
            <a:r>
              <a:rPr lang="de-DE" sz="1600" dirty="0" smtClean="0"/>
              <a:t>Gewährleistung von Sicherheit und Gesundheit </a:t>
            </a:r>
            <a:r>
              <a:rPr lang="de-DE" sz="1600" dirty="0"/>
              <a:t>unterwiesen</a:t>
            </a:r>
            <a:r>
              <a:rPr lang="de-DE" sz="1600" dirty="0" smtClean="0"/>
              <a:t>.</a:t>
            </a:r>
          </a:p>
          <a:p>
            <a:endParaRPr lang="de-DE" dirty="0"/>
          </a:p>
          <a:p>
            <a:endParaRPr lang="de-DE" dirty="0" smtClean="0"/>
          </a:p>
          <a:p>
            <a:endParaRPr lang="de-DE" dirty="0"/>
          </a:p>
        </p:txBody>
      </p:sp>
      <p:graphicFrame>
        <p:nvGraphicFramePr>
          <p:cNvPr id="10" name="Tabelle 9"/>
          <p:cNvGraphicFramePr>
            <a:graphicFrameLocks noGrp="1"/>
          </p:cNvGraphicFramePr>
          <p:nvPr>
            <p:extLst/>
          </p:nvPr>
        </p:nvGraphicFramePr>
        <p:xfrm>
          <a:off x="738362" y="2483965"/>
          <a:ext cx="9215089" cy="3707620"/>
        </p:xfrm>
        <a:graphic>
          <a:graphicData uri="http://schemas.openxmlformats.org/drawingml/2006/table">
            <a:tbl>
              <a:tblPr firstRow="1" bandRow="1">
                <a:tableStyleId>{5C22544A-7EE6-4342-B048-85BDC9FD1C3A}</a:tableStyleId>
              </a:tblPr>
              <a:tblGrid>
                <a:gridCol w="2015801">
                  <a:extLst>
                    <a:ext uri="{9D8B030D-6E8A-4147-A177-3AD203B41FA5}">
                      <a16:colId xmlns:a16="http://schemas.microsoft.com/office/drawing/2014/main" val="20000"/>
                    </a:ext>
                  </a:extLst>
                </a:gridCol>
                <a:gridCol w="2087794">
                  <a:extLst>
                    <a:ext uri="{9D8B030D-6E8A-4147-A177-3AD203B41FA5}">
                      <a16:colId xmlns:a16="http://schemas.microsoft.com/office/drawing/2014/main" val="20001"/>
                    </a:ext>
                  </a:extLst>
                </a:gridCol>
                <a:gridCol w="2807722">
                  <a:extLst>
                    <a:ext uri="{9D8B030D-6E8A-4147-A177-3AD203B41FA5}">
                      <a16:colId xmlns:a16="http://schemas.microsoft.com/office/drawing/2014/main" val="20002"/>
                    </a:ext>
                  </a:extLst>
                </a:gridCol>
                <a:gridCol w="2303772">
                  <a:extLst>
                    <a:ext uri="{9D8B030D-6E8A-4147-A177-3AD203B41FA5}">
                      <a16:colId xmlns:a16="http://schemas.microsoft.com/office/drawing/2014/main" val="20003"/>
                    </a:ext>
                  </a:extLst>
                </a:gridCol>
              </a:tblGrid>
              <a:tr h="370762">
                <a:tc>
                  <a:txBody>
                    <a:bodyPr/>
                    <a:lstStyle/>
                    <a:p>
                      <a:r>
                        <a:rPr lang="de-DE" sz="1600" b="0" dirty="0" smtClean="0">
                          <a:solidFill>
                            <a:schemeClr val="bg1"/>
                          </a:solidFill>
                          <a:latin typeface="Arial Narrow" panose="020B0606020202030204" pitchFamily="34" charset="0"/>
                        </a:rPr>
                        <a:t>Name</a:t>
                      </a:r>
                      <a:endParaRPr lang="de-DE" sz="1600" b="0" dirty="0">
                        <a:solidFill>
                          <a:schemeClr val="bg1"/>
                        </a:solidFill>
                        <a:latin typeface="Arial Narrow" panose="020B0606020202030204" pitchFamily="34" charset="0"/>
                      </a:endParaRPr>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de-DE" sz="1600" b="0" dirty="0" smtClean="0">
                          <a:solidFill>
                            <a:schemeClr val="bg1"/>
                          </a:solidFill>
                          <a:latin typeface="Arial Narrow" panose="020B0606020202030204" pitchFamily="34" charset="0"/>
                        </a:rPr>
                        <a:t>Vorname</a:t>
                      </a:r>
                      <a:endParaRPr lang="de-DE" sz="1600" b="0" dirty="0">
                        <a:solidFill>
                          <a:schemeClr val="bg1"/>
                        </a:solidFill>
                        <a:latin typeface="Arial Narrow" panose="020B0606020202030204" pitchFamily="34" charset="0"/>
                      </a:endParaRPr>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de-DE" sz="1600" b="0" dirty="0" smtClean="0">
                          <a:solidFill>
                            <a:schemeClr val="bg1"/>
                          </a:solidFill>
                          <a:latin typeface="Arial Narrow" panose="020B0606020202030204" pitchFamily="34" charset="0"/>
                        </a:rPr>
                        <a:t>Mail</a:t>
                      </a:r>
                      <a:endParaRPr lang="de-DE" sz="1600" b="0" dirty="0">
                        <a:solidFill>
                          <a:schemeClr val="bg1"/>
                        </a:solidFill>
                        <a:latin typeface="Arial Narrow" panose="020B0606020202030204" pitchFamily="34" charset="0"/>
                      </a:endParaRPr>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de-DE" sz="1600" b="0" dirty="0" smtClean="0">
                          <a:solidFill>
                            <a:schemeClr val="bg1"/>
                          </a:solidFill>
                          <a:latin typeface="Arial Narrow" panose="020B0606020202030204" pitchFamily="34" charset="0"/>
                        </a:rPr>
                        <a:t>Unterschrift</a:t>
                      </a:r>
                      <a:endParaRPr lang="de-DE" sz="1600" b="0" dirty="0">
                        <a:solidFill>
                          <a:schemeClr val="bg1"/>
                        </a:solidFill>
                        <a:latin typeface="Arial Narrow" panose="020B0606020202030204" pitchFamily="34" charset="0"/>
                      </a:endParaRPr>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8" name="Fußzeilenplatzhalter 4"/>
          <p:cNvSpPr>
            <a:spLocks noGrp="1"/>
          </p:cNvSpPr>
          <p:nvPr>
            <p:ph type="ftr" sz="quarter" idx="11"/>
          </p:nvPr>
        </p:nvSpPr>
        <p:spPr>
          <a:xfrm>
            <a:off x="593929" y="7006699"/>
            <a:ext cx="6417913" cy="317502"/>
          </a:xfrm>
        </p:spPr>
        <p:txBody>
          <a:bodyPr/>
          <a:lstStyle/>
          <a:p>
            <a:pPr algn="l"/>
            <a:r>
              <a:rPr lang="de-DE" sz="1000" dirty="0"/>
              <a:t>Sicherheitsunterweisung Tätigkeiten im Hausdienst und im Freien</a:t>
            </a:r>
          </a:p>
        </p:txBody>
      </p:sp>
    </p:spTree>
    <p:extLst>
      <p:ext uri="{BB962C8B-B14F-4D97-AF65-F5344CB8AC3E}">
        <p14:creationId xmlns:p14="http://schemas.microsoft.com/office/powerpoint/2010/main" val="203519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06225" y="698472"/>
            <a:ext cx="9305041" cy="1216204"/>
          </a:xfrm>
        </p:spPr>
        <p:txBody>
          <a:bodyPr/>
          <a:lstStyle/>
          <a:p>
            <a:r>
              <a:rPr lang="de-DE" dirty="0"/>
              <a:t>Rollen im arbeits- und Brandschutz</a:t>
            </a:r>
          </a:p>
        </p:txBody>
      </p:sp>
      <p:sp>
        <p:nvSpPr>
          <p:cNvPr id="11" name="Foliennummernplatzhalter 6"/>
          <p:cNvSpPr>
            <a:spLocks noGrp="1"/>
          </p:cNvSpPr>
          <p:nvPr>
            <p:ph type="sldNum" sz="quarter" idx="12"/>
          </p:nvPr>
        </p:nvSpPr>
        <p:spPr>
          <a:xfrm>
            <a:off x="706225" y="6954879"/>
            <a:ext cx="287550" cy="365125"/>
          </a:xfrm>
        </p:spPr>
        <p:txBody>
          <a:bodyPr/>
          <a:lstStyle/>
          <a:p>
            <a:fld id="{DD7C4DC1-7D02-4994-BD54-74988B047B41}" type="slidenum">
              <a:rPr lang="de-DE" smtClean="0"/>
              <a:pPr/>
              <a:t>5</a:t>
            </a:fld>
            <a:endParaRPr lang="de-DE" dirty="0"/>
          </a:p>
        </p:txBody>
      </p:sp>
      <p:sp>
        <p:nvSpPr>
          <p:cNvPr id="10" name="Fußzeilenplatzhalter 5"/>
          <p:cNvSpPr>
            <a:spLocks noGrp="1"/>
          </p:cNvSpPr>
          <p:nvPr>
            <p:ph type="ftr" sz="quarter" idx="3"/>
          </p:nvPr>
        </p:nvSpPr>
        <p:spPr>
          <a:xfrm>
            <a:off x="1048215" y="6954879"/>
            <a:ext cx="6809978" cy="365125"/>
          </a:xfrm>
        </p:spPr>
        <p:txBody>
          <a:bodyPr/>
          <a:lstStyle/>
          <a:p>
            <a:pPr algn="l"/>
            <a:r>
              <a:rPr lang="de-DE" dirty="0"/>
              <a:t>Sicherheitsunterweisung Tätigkeiten im Hausdienst und im Freien</a:t>
            </a:r>
          </a:p>
        </p:txBody>
      </p:sp>
      <p:grpSp>
        <p:nvGrpSpPr>
          <p:cNvPr id="39" name="Gruppieren 38">
            <a:extLst>
              <a:ext uri="{FF2B5EF4-FFF2-40B4-BE49-F238E27FC236}">
                <a16:creationId xmlns:a16="http://schemas.microsoft.com/office/drawing/2014/main" id="{8FB048AE-6728-294F-9941-C1E80134AECC}"/>
              </a:ext>
            </a:extLst>
          </p:cNvPr>
          <p:cNvGrpSpPr/>
          <p:nvPr/>
        </p:nvGrpSpPr>
        <p:grpSpPr>
          <a:xfrm>
            <a:off x="750185" y="1662007"/>
            <a:ext cx="8959543" cy="4694758"/>
            <a:chOff x="631995" y="1079419"/>
            <a:chExt cx="10216673" cy="5353489"/>
          </a:xfrm>
        </p:grpSpPr>
        <p:sp>
          <p:nvSpPr>
            <p:cNvPr id="40" name="Textfeld 39">
              <a:extLst>
                <a:ext uri="{FF2B5EF4-FFF2-40B4-BE49-F238E27FC236}">
                  <a16:creationId xmlns:a16="http://schemas.microsoft.com/office/drawing/2014/main" id="{0850E563-C881-B048-B0D5-8E0432CAE917}"/>
                </a:ext>
              </a:extLst>
            </p:cNvPr>
            <p:cNvSpPr txBox="1"/>
            <p:nvPr/>
          </p:nvSpPr>
          <p:spPr>
            <a:xfrm>
              <a:off x="642652" y="4323696"/>
              <a:ext cx="2412086" cy="628441"/>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Frauen- und Gleich-stellungsbeauftragte*r</a:t>
              </a:r>
            </a:p>
            <a:p>
              <a:pPr algn="ctr"/>
              <a:r>
                <a:rPr lang="de-DE" sz="877" dirty="0">
                  <a:solidFill>
                    <a:schemeClr val="bg1"/>
                  </a:solidFill>
                  <a:latin typeface="Arial Narrow" panose="020B0604020202020204" pitchFamily="34" charset="0"/>
                  <a:cs typeface="Arial Narrow" panose="020B0604020202020204" pitchFamily="34" charset="0"/>
                </a:rPr>
                <a:t>(Förderung der Gleichstellung)</a:t>
              </a:r>
            </a:p>
          </p:txBody>
        </p:sp>
        <p:sp>
          <p:nvSpPr>
            <p:cNvPr id="41" name="Textfeld 40">
              <a:extLst>
                <a:ext uri="{FF2B5EF4-FFF2-40B4-BE49-F238E27FC236}">
                  <a16:creationId xmlns:a16="http://schemas.microsoft.com/office/drawing/2014/main" id="{25975F5D-5E9D-B746-BCA5-14465B3E486F}"/>
                </a:ext>
              </a:extLst>
            </p:cNvPr>
            <p:cNvSpPr txBox="1"/>
            <p:nvPr/>
          </p:nvSpPr>
          <p:spPr>
            <a:xfrm>
              <a:off x="8434015" y="5827444"/>
              <a:ext cx="2390013" cy="259200"/>
            </a:xfrm>
            <a:prstGeom prst="rect">
              <a:avLst/>
            </a:prstGeom>
            <a:solidFill>
              <a:srgbClr val="A8ACA5"/>
            </a:solidFill>
          </p:spPr>
          <p:txBody>
            <a:bodyPr wrap="square" rtlCol="0">
              <a:spAutoFit/>
            </a:bodyPr>
            <a:lstStyle/>
            <a:p>
              <a:pPr algn="ctr"/>
              <a:r>
                <a:rPr lang="de-DE" sz="877" dirty="0">
                  <a:solidFill>
                    <a:schemeClr val="bg1"/>
                  </a:solidFill>
                  <a:latin typeface="Arial Narrow" panose="020B0604020202020204" pitchFamily="34" charset="0"/>
                  <a:cs typeface="Arial Narrow" panose="020B0604020202020204" pitchFamily="34" charset="0"/>
                </a:rPr>
                <a:t>* Mitglieder des Arbeitsschutzausschusses</a:t>
              </a:r>
            </a:p>
          </p:txBody>
        </p:sp>
        <p:sp>
          <p:nvSpPr>
            <p:cNvPr id="42" name="Textfeld 41">
              <a:extLst>
                <a:ext uri="{FF2B5EF4-FFF2-40B4-BE49-F238E27FC236}">
                  <a16:creationId xmlns:a16="http://schemas.microsoft.com/office/drawing/2014/main" id="{EA53EDA7-9553-3043-9676-F33908142606}"/>
                </a:ext>
              </a:extLst>
            </p:cNvPr>
            <p:cNvSpPr txBox="1"/>
            <p:nvPr/>
          </p:nvSpPr>
          <p:spPr>
            <a:xfrm>
              <a:off x="4286596" y="4027851"/>
              <a:ext cx="2952001" cy="443820"/>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Präsident*in</a:t>
              </a:r>
            </a:p>
            <a:p>
              <a:pPr algn="ctr"/>
              <a:r>
                <a:rPr lang="de-DE" sz="877" dirty="0">
                  <a:latin typeface="Arial Narrow" panose="020B0604020202020204" pitchFamily="34" charset="0"/>
                  <a:cs typeface="Arial Narrow" panose="020B0604020202020204" pitchFamily="34" charset="0"/>
                </a:rPr>
                <a:t>(trägt die Arbeitgeber-/Unternehmerpflichten)</a:t>
              </a:r>
            </a:p>
          </p:txBody>
        </p:sp>
        <p:sp>
          <p:nvSpPr>
            <p:cNvPr id="43" name="Textfeld 42">
              <a:extLst>
                <a:ext uri="{FF2B5EF4-FFF2-40B4-BE49-F238E27FC236}">
                  <a16:creationId xmlns:a16="http://schemas.microsoft.com/office/drawing/2014/main" id="{00E09E99-74E0-0F41-93C8-3D5BF18ABAB1}"/>
                </a:ext>
              </a:extLst>
            </p:cNvPr>
            <p:cNvSpPr txBox="1"/>
            <p:nvPr/>
          </p:nvSpPr>
          <p:spPr>
            <a:xfrm>
              <a:off x="4281568" y="4556968"/>
              <a:ext cx="2952001" cy="597731"/>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Hauptberufliche*</a:t>
              </a:r>
              <a:r>
                <a:rPr lang="de-DE" sz="1052" dirty="0" err="1">
                  <a:solidFill>
                    <a:schemeClr val="bg1"/>
                  </a:solidFill>
                  <a:latin typeface="Arial Narrow" panose="020B0604020202020204" pitchFamily="34" charset="0"/>
                  <a:cs typeface="Arial Narrow" panose="020B0604020202020204" pitchFamily="34" charset="0"/>
                </a:rPr>
                <a:t>r</a:t>
              </a:r>
              <a:r>
                <a:rPr lang="de-DE" sz="1052" dirty="0">
                  <a:solidFill>
                    <a:schemeClr val="bg1"/>
                  </a:solidFill>
                  <a:latin typeface="Arial Narrow" panose="020B0604020202020204" pitchFamily="34" charset="0"/>
                  <a:cs typeface="Arial Narrow" panose="020B0604020202020204" pitchFamily="34" charset="0"/>
                </a:rPr>
                <a:t> VP</a:t>
              </a:r>
            </a:p>
            <a:p>
              <a:pPr algn="ctr"/>
              <a:r>
                <a:rPr lang="de-DE" sz="877" dirty="0">
                  <a:solidFill>
                    <a:schemeClr val="bg1"/>
                  </a:solidFill>
                  <a:latin typeface="Arial Narrow" panose="020B0604020202020204" pitchFamily="34" charset="0"/>
                  <a:cs typeface="Arial Narrow" panose="020B0604020202020204" pitchFamily="34" charset="0"/>
                </a:rPr>
                <a:t>(trägt im Rahmen der Ressortzuständigkeit die Organisations- u. Kontrollverantwortung)</a:t>
              </a:r>
            </a:p>
          </p:txBody>
        </p:sp>
        <p:sp>
          <p:nvSpPr>
            <p:cNvPr id="44" name="Textfeld 43">
              <a:extLst>
                <a:ext uri="{FF2B5EF4-FFF2-40B4-BE49-F238E27FC236}">
                  <a16:creationId xmlns:a16="http://schemas.microsoft.com/office/drawing/2014/main" id="{8C22FF18-BA21-4847-925F-C52737188A64}"/>
                </a:ext>
              </a:extLst>
            </p:cNvPr>
            <p:cNvSpPr txBox="1"/>
            <p:nvPr/>
          </p:nvSpPr>
          <p:spPr>
            <a:xfrm>
              <a:off x="8434015" y="4949244"/>
              <a:ext cx="2393944" cy="443820"/>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Arbeitsschutzausschuss</a:t>
              </a:r>
            </a:p>
            <a:p>
              <a:pPr algn="ctr"/>
              <a:r>
                <a:rPr lang="de-DE" sz="877" dirty="0">
                  <a:solidFill>
                    <a:schemeClr val="bg1"/>
                  </a:solidFill>
                  <a:latin typeface="Arial Narrow" panose="020B0604020202020204" pitchFamily="34" charset="0"/>
                  <a:cs typeface="Arial Narrow" panose="020B0604020202020204" pitchFamily="34" charset="0"/>
                </a:rPr>
                <a:t>(berät Anliegen des Arbeitsschutzes)</a:t>
              </a:r>
            </a:p>
          </p:txBody>
        </p:sp>
        <p:sp>
          <p:nvSpPr>
            <p:cNvPr id="45" name="Textfeld 44">
              <a:extLst>
                <a:ext uri="{FF2B5EF4-FFF2-40B4-BE49-F238E27FC236}">
                  <a16:creationId xmlns:a16="http://schemas.microsoft.com/office/drawing/2014/main" id="{CABCF137-0C19-8E4A-81A7-BDB7F3230A06}"/>
                </a:ext>
              </a:extLst>
            </p:cNvPr>
            <p:cNvSpPr txBox="1"/>
            <p:nvPr/>
          </p:nvSpPr>
          <p:spPr>
            <a:xfrm>
              <a:off x="4281564" y="5827444"/>
              <a:ext cx="2952001"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Leiter*innen, Dekan*innen, Professor*innen </a:t>
              </a:r>
            </a:p>
            <a:p>
              <a:pPr algn="ctr"/>
              <a:r>
                <a:rPr lang="de-DE" sz="877" dirty="0">
                  <a:latin typeface="Arial Narrow" panose="020B0604020202020204" pitchFamily="34" charset="0"/>
                  <a:cs typeface="Arial Narrow" panose="020B0604020202020204" pitchFamily="34" charset="0"/>
                </a:rPr>
                <a:t>(erfüllen als Vorgesetzte Aufgaben im Arbeitsschutz im zugeordneten Bereich)</a:t>
              </a:r>
            </a:p>
          </p:txBody>
        </p:sp>
        <p:sp>
          <p:nvSpPr>
            <p:cNvPr id="46" name="Textfeld 45">
              <a:extLst>
                <a:ext uri="{FF2B5EF4-FFF2-40B4-BE49-F238E27FC236}">
                  <a16:creationId xmlns:a16="http://schemas.microsoft.com/office/drawing/2014/main" id="{A04FFA89-7A9B-FB40-87A7-7DE690067DCB}"/>
                </a:ext>
              </a:extLst>
            </p:cNvPr>
            <p:cNvSpPr txBox="1"/>
            <p:nvPr/>
          </p:nvSpPr>
          <p:spPr>
            <a:xfrm>
              <a:off x="632439" y="5001656"/>
              <a:ext cx="2428123" cy="597731"/>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Personalrat</a:t>
              </a:r>
            </a:p>
            <a:p>
              <a:pPr algn="ctr"/>
              <a:r>
                <a:rPr lang="de-DE" sz="877" dirty="0">
                  <a:solidFill>
                    <a:schemeClr val="bg1"/>
                  </a:solidFill>
                  <a:latin typeface="Arial Narrow" panose="020B0604020202020204" pitchFamily="34" charset="0"/>
                  <a:cs typeface="Arial Narrow" panose="020B0604020202020204" pitchFamily="34" charset="0"/>
                </a:rPr>
                <a:t>(Überwachung der Einhaltung von Beschäftigtenrechten)</a:t>
              </a:r>
            </a:p>
          </p:txBody>
        </p:sp>
        <p:sp>
          <p:nvSpPr>
            <p:cNvPr id="47" name="Textfeld 46">
              <a:extLst>
                <a:ext uri="{FF2B5EF4-FFF2-40B4-BE49-F238E27FC236}">
                  <a16:creationId xmlns:a16="http://schemas.microsoft.com/office/drawing/2014/main" id="{D95567C1-2C90-414C-8203-1150A9BAFFBB}"/>
                </a:ext>
              </a:extLst>
            </p:cNvPr>
            <p:cNvSpPr txBox="1"/>
            <p:nvPr/>
          </p:nvSpPr>
          <p:spPr>
            <a:xfrm>
              <a:off x="642652" y="5650557"/>
              <a:ext cx="2407698" cy="782351"/>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Vertrauensperson für Schwerbehinderte</a:t>
              </a:r>
            </a:p>
            <a:p>
              <a:pPr algn="ctr"/>
              <a:r>
                <a:rPr lang="de-DE" sz="877" dirty="0">
                  <a:solidFill>
                    <a:schemeClr val="bg1"/>
                  </a:solidFill>
                  <a:latin typeface="Arial Narrow" panose="020B0604020202020204" pitchFamily="34" charset="0"/>
                  <a:cs typeface="Arial Narrow" panose="020B0604020202020204" pitchFamily="34" charset="0"/>
                </a:rPr>
                <a:t>(Vertretung der besonderen Interessen schwerbehinderter Menschen)</a:t>
              </a:r>
            </a:p>
          </p:txBody>
        </p:sp>
        <p:sp>
          <p:nvSpPr>
            <p:cNvPr id="48" name="Textfeld 47">
              <a:extLst>
                <a:ext uri="{FF2B5EF4-FFF2-40B4-BE49-F238E27FC236}">
                  <a16:creationId xmlns:a16="http://schemas.microsoft.com/office/drawing/2014/main" id="{70584CA3-F8A8-B04A-B7B7-3BE853772C5C}"/>
                </a:ext>
              </a:extLst>
            </p:cNvPr>
            <p:cNvSpPr txBox="1"/>
            <p:nvPr/>
          </p:nvSpPr>
          <p:spPr>
            <a:xfrm>
              <a:off x="633507" y="1214246"/>
              <a:ext cx="2439393" cy="843769"/>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BESCHÄFTIGTE, DIE SICH FÜR AUFGABEN IM ARBEITS- UND BRANDSCHUTZ ZUR VERFÜGUNG STELLEN</a:t>
              </a:r>
            </a:p>
          </p:txBody>
        </p:sp>
        <p:sp>
          <p:nvSpPr>
            <p:cNvPr id="49" name="Textfeld 48">
              <a:extLst>
                <a:ext uri="{FF2B5EF4-FFF2-40B4-BE49-F238E27FC236}">
                  <a16:creationId xmlns:a16="http://schemas.microsoft.com/office/drawing/2014/main" id="{C0D8D8EF-6A57-AA4D-95E8-3B45602CA6E7}"/>
                </a:ext>
              </a:extLst>
            </p:cNvPr>
            <p:cNvSpPr txBox="1"/>
            <p:nvPr/>
          </p:nvSpPr>
          <p:spPr>
            <a:xfrm>
              <a:off x="633363" y="2107335"/>
              <a:ext cx="2416984" cy="289910"/>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Sicherheitsbeauftragte</a:t>
              </a:r>
            </a:p>
          </p:txBody>
        </p:sp>
        <p:sp>
          <p:nvSpPr>
            <p:cNvPr id="50" name="Textfeld 49">
              <a:extLst>
                <a:ext uri="{FF2B5EF4-FFF2-40B4-BE49-F238E27FC236}">
                  <a16:creationId xmlns:a16="http://schemas.microsoft.com/office/drawing/2014/main" id="{2358AA4E-82F8-6F42-8697-C39949777D02}"/>
                </a:ext>
              </a:extLst>
            </p:cNvPr>
            <p:cNvSpPr txBox="1"/>
            <p:nvPr/>
          </p:nvSpPr>
          <p:spPr>
            <a:xfrm>
              <a:off x="642652" y="2446426"/>
              <a:ext cx="2410717" cy="289910"/>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Ersthelfer*innen</a:t>
              </a:r>
            </a:p>
          </p:txBody>
        </p:sp>
        <p:sp>
          <p:nvSpPr>
            <p:cNvPr id="51" name="Textfeld 50">
              <a:extLst>
                <a:ext uri="{FF2B5EF4-FFF2-40B4-BE49-F238E27FC236}">
                  <a16:creationId xmlns:a16="http://schemas.microsoft.com/office/drawing/2014/main" id="{DFB96133-C2A4-8B4B-B50C-C938065439CB}"/>
                </a:ext>
              </a:extLst>
            </p:cNvPr>
            <p:cNvSpPr txBox="1"/>
            <p:nvPr/>
          </p:nvSpPr>
          <p:spPr>
            <a:xfrm>
              <a:off x="631995" y="2849484"/>
              <a:ext cx="2418354" cy="289910"/>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Brandschutzhelfer *innen</a:t>
              </a:r>
              <a:endParaRPr lang="de-DE" sz="1052" dirty="0">
                <a:solidFill>
                  <a:srgbClr val="00B050"/>
                </a:solidFill>
                <a:latin typeface="Arial Narrow" panose="020B0604020202020204" pitchFamily="34" charset="0"/>
                <a:cs typeface="Arial Narrow" panose="020B0604020202020204" pitchFamily="34" charset="0"/>
              </a:endParaRPr>
            </a:p>
          </p:txBody>
        </p:sp>
        <p:sp>
          <p:nvSpPr>
            <p:cNvPr id="52" name="Textfeld 51">
              <a:extLst>
                <a:ext uri="{FF2B5EF4-FFF2-40B4-BE49-F238E27FC236}">
                  <a16:creationId xmlns:a16="http://schemas.microsoft.com/office/drawing/2014/main" id="{E638C38F-5DDB-C942-91EB-C55AE2FA5247}"/>
                </a:ext>
              </a:extLst>
            </p:cNvPr>
            <p:cNvSpPr txBox="1"/>
            <p:nvPr/>
          </p:nvSpPr>
          <p:spPr>
            <a:xfrm>
              <a:off x="631995" y="3252542"/>
              <a:ext cx="2410151" cy="289910"/>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Evakuierungshelfer *innen</a:t>
              </a:r>
              <a:endParaRPr lang="de-DE" sz="1052" dirty="0">
                <a:solidFill>
                  <a:srgbClr val="00B050"/>
                </a:solidFill>
                <a:latin typeface="Arial Narrow" panose="020B0604020202020204" pitchFamily="34" charset="0"/>
                <a:cs typeface="Arial Narrow" panose="020B0604020202020204" pitchFamily="34" charset="0"/>
              </a:endParaRPr>
            </a:p>
          </p:txBody>
        </p:sp>
        <p:sp>
          <p:nvSpPr>
            <p:cNvPr id="53" name="Textfeld 52">
              <a:extLst>
                <a:ext uri="{FF2B5EF4-FFF2-40B4-BE49-F238E27FC236}">
                  <a16:creationId xmlns:a16="http://schemas.microsoft.com/office/drawing/2014/main" id="{A71665CC-5790-9541-BC76-F8C7DD8BEC78}"/>
                </a:ext>
              </a:extLst>
            </p:cNvPr>
            <p:cNvSpPr txBox="1"/>
            <p:nvPr/>
          </p:nvSpPr>
          <p:spPr>
            <a:xfrm>
              <a:off x="644586" y="3984292"/>
              <a:ext cx="2412086" cy="289910"/>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VERTRETUNGEN</a:t>
              </a:r>
            </a:p>
          </p:txBody>
        </p:sp>
        <p:sp>
          <p:nvSpPr>
            <p:cNvPr id="54" name="Textfeld 53">
              <a:extLst>
                <a:ext uri="{FF2B5EF4-FFF2-40B4-BE49-F238E27FC236}">
                  <a16:creationId xmlns:a16="http://schemas.microsoft.com/office/drawing/2014/main" id="{90A04FD4-85A7-4C41-8718-3E8C7C36F3BF}"/>
                </a:ext>
              </a:extLst>
            </p:cNvPr>
            <p:cNvSpPr txBox="1"/>
            <p:nvPr/>
          </p:nvSpPr>
          <p:spPr>
            <a:xfrm>
              <a:off x="4288024" y="1214246"/>
              <a:ext cx="2952001" cy="289910"/>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ZU SCHÜTZENDE PERSONENGRUPPEN</a:t>
              </a:r>
            </a:p>
          </p:txBody>
        </p:sp>
        <p:sp>
          <p:nvSpPr>
            <p:cNvPr id="55" name="Textfeld 54">
              <a:extLst>
                <a:ext uri="{FF2B5EF4-FFF2-40B4-BE49-F238E27FC236}">
                  <a16:creationId xmlns:a16="http://schemas.microsoft.com/office/drawing/2014/main" id="{5CAEFC96-CA89-2442-995E-2D78C39D9F59}"/>
                </a:ext>
              </a:extLst>
            </p:cNvPr>
            <p:cNvSpPr txBox="1"/>
            <p:nvPr/>
          </p:nvSpPr>
          <p:spPr>
            <a:xfrm>
              <a:off x="4288024" y="1541510"/>
              <a:ext cx="2952001"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Beschäftigte</a:t>
              </a:r>
            </a:p>
            <a:p>
              <a:pPr algn="ctr"/>
              <a:r>
                <a:rPr lang="de-DE" sz="877" dirty="0">
                  <a:latin typeface="Arial Narrow" panose="020B0604020202020204" pitchFamily="34" charset="0"/>
                  <a:cs typeface="Arial Narrow" panose="020B0604020202020204" pitchFamily="34" charset="0"/>
                </a:rPr>
                <a:t>(Tragen bei den ausgeführten Tätigkeiten für die eigene Sicherheit Sorge und gefährden niemanden)</a:t>
              </a:r>
            </a:p>
          </p:txBody>
        </p:sp>
        <p:sp>
          <p:nvSpPr>
            <p:cNvPr id="56" name="Textfeld 55">
              <a:extLst>
                <a:ext uri="{FF2B5EF4-FFF2-40B4-BE49-F238E27FC236}">
                  <a16:creationId xmlns:a16="http://schemas.microsoft.com/office/drawing/2014/main" id="{6C051C70-E777-8B47-89EE-0D147ECB2C1E}"/>
                </a:ext>
              </a:extLst>
            </p:cNvPr>
            <p:cNvSpPr txBox="1"/>
            <p:nvPr/>
          </p:nvSpPr>
          <p:spPr>
            <a:xfrm>
              <a:off x="4281566" y="2188003"/>
              <a:ext cx="2952001"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Studierende</a:t>
              </a:r>
            </a:p>
            <a:p>
              <a:pPr algn="ctr"/>
              <a:r>
                <a:rPr lang="de-DE" sz="877" dirty="0">
                  <a:latin typeface="Arial Narrow" panose="020B0604020202020204" pitchFamily="34" charset="0"/>
                  <a:cs typeface="Arial Narrow" panose="020B0604020202020204" pitchFamily="34" charset="0"/>
                </a:rPr>
                <a:t>(Tragen bei den ausgeführten Tätigkeiten für die eigene Sicherheit Sorge und gefährden niemanden)</a:t>
              </a:r>
            </a:p>
          </p:txBody>
        </p:sp>
        <p:sp>
          <p:nvSpPr>
            <p:cNvPr id="57" name="Textfeld 56">
              <a:extLst>
                <a:ext uri="{FF2B5EF4-FFF2-40B4-BE49-F238E27FC236}">
                  <a16:creationId xmlns:a16="http://schemas.microsoft.com/office/drawing/2014/main" id="{1F99B45A-8825-324B-8248-54A72D5D512B}"/>
                </a:ext>
              </a:extLst>
            </p:cNvPr>
            <p:cNvSpPr txBox="1"/>
            <p:nvPr/>
          </p:nvSpPr>
          <p:spPr>
            <a:xfrm>
              <a:off x="4281566" y="2834496"/>
              <a:ext cx="2952001"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Beauftragte Dritte und Gäste</a:t>
              </a:r>
            </a:p>
            <a:p>
              <a:pPr algn="ctr"/>
              <a:r>
                <a:rPr lang="de-DE" sz="877" dirty="0">
                  <a:latin typeface="Arial Narrow" panose="020B0604020202020204" pitchFamily="34" charset="0"/>
                  <a:cs typeface="Arial Narrow" panose="020B0604020202020204" pitchFamily="34" charset="0"/>
                </a:rPr>
                <a:t>(Tragen bei den ausgeführten Tätigkeiten für die eigene Sicherheit Sorge und gefährden niemanden)</a:t>
              </a:r>
            </a:p>
          </p:txBody>
        </p:sp>
        <p:sp>
          <p:nvSpPr>
            <p:cNvPr id="58" name="Textfeld 57">
              <a:extLst>
                <a:ext uri="{FF2B5EF4-FFF2-40B4-BE49-F238E27FC236}">
                  <a16:creationId xmlns:a16="http://schemas.microsoft.com/office/drawing/2014/main" id="{75BCD8C3-A7C4-CF46-9A51-D06D6FE0B5CE}"/>
                </a:ext>
              </a:extLst>
            </p:cNvPr>
            <p:cNvSpPr txBox="1"/>
            <p:nvPr/>
          </p:nvSpPr>
          <p:spPr>
            <a:xfrm>
              <a:off x="4281568" y="3698789"/>
              <a:ext cx="2958458" cy="289910"/>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VERANTWORTUNG UND AUFGABEN</a:t>
              </a:r>
            </a:p>
          </p:txBody>
        </p:sp>
        <p:sp>
          <p:nvSpPr>
            <p:cNvPr id="59" name="Textfeld 58">
              <a:extLst>
                <a:ext uri="{FF2B5EF4-FFF2-40B4-BE49-F238E27FC236}">
                  <a16:creationId xmlns:a16="http://schemas.microsoft.com/office/drawing/2014/main" id="{8788EB60-8B2C-D346-9D40-10CAA5749BF2}"/>
                </a:ext>
              </a:extLst>
            </p:cNvPr>
            <p:cNvSpPr txBox="1"/>
            <p:nvPr/>
          </p:nvSpPr>
          <p:spPr>
            <a:xfrm>
              <a:off x="8413312" y="1240772"/>
              <a:ext cx="2435356" cy="659149"/>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BERATUNG UND UNTERSTÜTZUNG DER VERANTWORTLICHEN, BEAUFTRAGTEN, BESCHÄFTIGTEN</a:t>
              </a:r>
            </a:p>
          </p:txBody>
        </p:sp>
        <p:sp>
          <p:nvSpPr>
            <p:cNvPr id="60" name="Textfeld 59">
              <a:extLst>
                <a:ext uri="{FF2B5EF4-FFF2-40B4-BE49-F238E27FC236}">
                  <a16:creationId xmlns:a16="http://schemas.microsoft.com/office/drawing/2014/main" id="{1633D8C1-C47D-8B4E-8DDA-1F2DD4CA28AC}"/>
                </a:ext>
              </a:extLst>
            </p:cNvPr>
            <p:cNvSpPr txBox="1"/>
            <p:nvPr/>
          </p:nvSpPr>
          <p:spPr>
            <a:xfrm>
              <a:off x="8413312" y="1945556"/>
              <a:ext cx="2410717" cy="289910"/>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Abteilung Arbeitssicherheit</a:t>
              </a:r>
            </a:p>
          </p:txBody>
        </p:sp>
        <p:sp>
          <p:nvSpPr>
            <p:cNvPr id="61" name="Textfeld 60">
              <a:extLst>
                <a:ext uri="{FF2B5EF4-FFF2-40B4-BE49-F238E27FC236}">
                  <a16:creationId xmlns:a16="http://schemas.microsoft.com/office/drawing/2014/main" id="{33542602-C9EB-3C48-B464-3A9A0EFC5166}"/>
                </a:ext>
              </a:extLst>
            </p:cNvPr>
            <p:cNvSpPr txBox="1"/>
            <p:nvPr/>
          </p:nvSpPr>
          <p:spPr>
            <a:xfrm>
              <a:off x="8425628" y="2288339"/>
              <a:ext cx="2410717" cy="474529"/>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Arbeitsmedizinischer Dienst (</a:t>
              </a:r>
              <a:r>
                <a:rPr lang="de-DE" sz="1052" dirty="0" err="1">
                  <a:solidFill>
                    <a:schemeClr val="bg1"/>
                  </a:solidFill>
                  <a:latin typeface="Arial Narrow" panose="020B0604020202020204" pitchFamily="34" charset="0"/>
                  <a:cs typeface="Arial Narrow" panose="020B0604020202020204" pitchFamily="34" charset="0"/>
                </a:rPr>
                <a:t>Betriebsärzt</a:t>
              </a:r>
              <a:r>
                <a:rPr lang="de-DE" sz="1052" dirty="0">
                  <a:solidFill>
                    <a:schemeClr val="bg1"/>
                  </a:solidFill>
                  <a:latin typeface="Arial Narrow" panose="020B0604020202020204" pitchFamily="34" charset="0"/>
                  <a:cs typeface="Arial Narrow" panose="020B0604020202020204" pitchFamily="34" charset="0"/>
                </a:rPr>
                <a:t>*in)</a:t>
              </a:r>
            </a:p>
          </p:txBody>
        </p:sp>
        <p:sp>
          <p:nvSpPr>
            <p:cNvPr id="62" name="Textfeld 61">
              <a:extLst>
                <a:ext uri="{FF2B5EF4-FFF2-40B4-BE49-F238E27FC236}">
                  <a16:creationId xmlns:a16="http://schemas.microsoft.com/office/drawing/2014/main" id="{34A93B7B-2914-1A44-826F-4494219E9310}"/>
                </a:ext>
              </a:extLst>
            </p:cNvPr>
            <p:cNvSpPr txBox="1"/>
            <p:nvPr/>
          </p:nvSpPr>
          <p:spPr>
            <a:xfrm>
              <a:off x="8413312" y="2815789"/>
              <a:ext cx="2410717"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Arbeitsmedizinischer Dienst</a:t>
              </a:r>
            </a:p>
            <a:p>
              <a:pPr algn="ctr"/>
              <a:r>
                <a:rPr lang="de-DE" sz="877" dirty="0">
                  <a:latin typeface="Arial Narrow" panose="020B0604020202020204" pitchFamily="34" charset="0"/>
                  <a:cs typeface="Arial Narrow" panose="020B0604020202020204" pitchFamily="34" charset="0"/>
                </a:rPr>
                <a:t>(Arbeits-, Betriebs- und Organisationspsychologie)</a:t>
              </a:r>
            </a:p>
          </p:txBody>
        </p:sp>
        <p:sp>
          <p:nvSpPr>
            <p:cNvPr id="63" name="Textfeld 62">
              <a:extLst>
                <a:ext uri="{FF2B5EF4-FFF2-40B4-BE49-F238E27FC236}">
                  <a16:creationId xmlns:a16="http://schemas.microsoft.com/office/drawing/2014/main" id="{E586C425-9BED-704A-B01A-EE62A9FD057F}"/>
                </a:ext>
              </a:extLst>
            </p:cNvPr>
            <p:cNvSpPr txBox="1"/>
            <p:nvPr/>
          </p:nvSpPr>
          <p:spPr>
            <a:xfrm>
              <a:off x="8412029" y="3527905"/>
              <a:ext cx="2412001" cy="289910"/>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Brandschutzbeauftragte*r</a:t>
              </a:r>
            </a:p>
          </p:txBody>
        </p:sp>
        <p:sp>
          <p:nvSpPr>
            <p:cNvPr id="64" name="Textfeld 63">
              <a:extLst>
                <a:ext uri="{FF2B5EF4-FFF2-40B4-BE49-F238E27FC236}">
                  <a16:creationId xmlns:a16="http://schemas.microsoft.com/office/drawing/2014/main" id="{3C2A3427-2BDF-D847-A77C-3C0F1CC3E283}"/>
                </a:ext>
              </a:extLst>
            </p:cNvPr>
            <p:cNvSpPr txBox="1"/>
            <p:nvPr/>
          </p:nvSpPr>
          <p:spPr>
            <a:xfrm>
              <a:off x="8434018" y="4428982"/>
              <a:ext cx="2393944" cy="474529"/>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GREMIUM GEM. ARBEITSSICHERHEITSGESETZ</a:t>
              </a:r>
            </a:p>
          </p:txBody>
        </p:sp>
        <p:sp>
          <p:nvSpPr>
            <p:cNvPr id="65" name="Rahmen 64">
              <a:extLst>
                <a:ext uri="{FF2B5EF4-FFF2-40B4-BE49-F238E27FC236}">
                  <a16:creationId xmlns:a16="http://schemas.microsoft.com/office/drawing/2014/main" id="{97138D7D-C0C2-E64B-B633-39E945A91231}"/>
                </a:ext>
              </a:extLst>
            </p:cNvPr>
            <p:cNvSpPr/>
            <p:nvPr/>
          </p:nvSpPr>
          <p:spPr>
            <a:xfrm>
              <a:off x="4132162" y="1079419"/>
              <a:ext cx="3252486" cy="2456838"/>
            </a:xfrm>
            <a:prstGeom prst="frame">
              <a:avLst>
                <a:gd name="adj1" fmla="val 1572"/>
              </a:avLst>
            </a:prstGeom>
            <a:solidFill>
              <a:srgbClr val="D6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79">
                <a:solidFill>
                  <a:schemeClr val="tx1"/>
                </a:solidFill>
              </a:endParaRPr>
            </a:p>
          </p:txBody>
        </p:sp>
        <p:sp>
          <p:nvSpPr>
            <p:cNvPr id="66" name="Textfeld 65">
              <a:extLst>
                <a:ext uri="{FF2B5EF4-FFF2-40B4-BE49-F238E27FC236}">
                  <a16:creationId xmlns:a16="http://schemas.microsoft.com/office/drawing/2014/main" id="{F9BB14B8-7A68-2945-98B4-FDE3EDD47F77}"/>
                </a:ext>
              </a:extLst>
            </p:cNvPr>
            <p:cNvSpPr txBox="1"/>
            <p:nvPr/>
          </p:nvSpPr>
          <p:spPr>
            <a:xfrm>
              <a:off x="4281565" y="5192206"/>
              <a:ext cx="2952001"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Zentrale Verwaltungseinheiten</a:t>
              </a:r>
            </a:p>
            <a:p>
              <a:pPr algn="ctr"/>
              <a:r>
                <a:rPr lang="de-DE" sz="877" dirty="0">
                  <a:latin typeface="Arial Narrow" panose="020B0604020202020204" pitchFamily="34" charset="0"/>
                  <a:cs typeface="Arial Narrow" panose="020B0604020202020204" pitchFamily="34" charset="0"/>
                </a:rPr>
                <a:t>(erfüllen als zentrale Stellen ihr übertragene Aufgaben im Arbeitsschutz)</a:t>
              </a:r>
            </a:p>
          </p:txBody>
        </p:sp>
      </p:grpSp>
    </p:spTree>
    <p:extLst>
      <p:ext uri="{BB962C8B-B14F-4D97-AF65-F5344CB8AC3E}">
        <p14:creationId xmlns:p14="http://schemas.microsoft.com/office/powerpoint/2010/main" val="4239659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CF390-28DA-0647-9437-78F002951371}"/>
              </a:ext>
            </a:extLst>
          </p:cNvPr>
          <p:cNvSpPr>
            <a:spLocks noGrp="1"/>
          </p:cNvSpPr>
          <p:nvPr>
            <p:ph type="title"/>
          </p:nvPr>
        </p:nvSpPr>
        <p:spPr>
          <a:xfrm>
            <a:off x="706223" y="711582"/>
            <a:ext cx="9305041" cy="1216204"/>
          </a:xfrm>
        </p:spPr>
        <p:txBody>
          <a:bodyPr/>
          <a:lstStyle/>
          <a:p>
            <a:r>
              <a:rPr lang="de-DE" dirty="0" smtClean="0"/>
              <a:t>Der Versicherungsschutz</a:t>
            </a:r>
            <a:endParaRPr lang="de-DE" dirty="0"/>
          </a:p>
        </p:txBody>
      </p:sp>
      <p:sp>
        <p:nvSpPr>
          <p:cNvPr id="7" name="Foliennummernplatzhalter 6">
            <a:extLst>
              <a:ext uri="{FF2B5EF4-FFF2-40B4-BE49-F238E27FC236}">
                <a16:creationId xmlns:a16="http://schemas.microsoft.com/office/drawing/2014/main" id="{60725F52-6125-4445-A716-87BA93C372AD}"/>
              </a:ext>
            </a:extLst>
          </p:cNvPr>
          <p:cNvSpPr>
            <a:spLocks noGrp="1"/>
          </p:cNvSpPr>
          <p:nvPr>
            <p:ph type="sldNum" sz="quarter" idx="12"/>
          </p:nvPr>
        </p:nvSpPr>
        <p:spPr/>
        <p:txBody>
          <a:bodyPr/>
          <a:lstStyle/>
          <a:p>
            <a:fld id="{DD7C4DC1-7D02-4994-BD54-74988B047B41}" type="slidenum">
              <a:rPr lang="de-DE" smtClean="0"/>
              <a:pPr/>
              <a:t>6</a:t>
            </a:fld>
            <a:endParaRPr lang="de-DE" dirty="0"/>
          </a:p>
        </p:txBody>
      </p:sp>
      <p:sp>
        <p:nvSpPr>
          <p:cNvPr id="8" name="Fußzeilenplatzhalter 7">
            <a:extLst>
              <a:ext uri="{FF2B5EF4-FFF2-40B4-BE49-F238E27FC236}">
                <a16:creationId xmlns:a16="http://schemas.microsoft.com/office/drawing/2014/main" id="{A2780331-B827-224F-BA88-79578BB21A03}"/>
              </a:ext>
            </a:extLst>
          </p:cNvPr>
          <p:cNvSpPr>
            <a:spLocks noGrp="1"/>
          </p:cNvSpPr>
          <p:nvPr>
            <p:ph type="ftr" sz="quarter" idx="3"/>
          </p:nvPr>
        </p:nvSpPr>
        <p:spPr/>
        <p:txBody>
          <a:bodyPr/>
          <a:lstStyle/>
          <a:p>
            <a:pPr algn="l"/>
            <a:r>
              <a:rPr lang="de-DE" dirty="0"/>
              <a:t>Sicherheitsunterweisung Tätigkeiten im Hausdienst und im Freien</a:t>
            </a:r>
          </a:p>
        </p:txBody>
      </p:sp>
      <p:sp>
        <p:nvSpPr>
          <p:cNvPr id="9" name="Textfeld 8">
            <a:extLst>
              <a:ext uri="{FF2B5EF4-FFF2-40B4-BE49-F238E27FC236}">
                <a16:creationId xmlns:a16="http://schemas.microsoft.com/office/drawing/2014/main" id="{391A079B-A4B0-7044-BEA0-2807C5D52128}"/>
              </a:ext>
            </a:extLst>
          </p:cNvPr>
          <p:cNvSpPr txBox="1"/>
          <p:nvPr/>
        </p:nvSpPr>
        <p:spPr>
          <a:xfrm>
            <a:off x="648557" y="1606674"/>
            <a:ext cx="9454053" cy="4893647"/>
          </a:xfrm>
          <a:prstGeom prst="rect">
            <a:avLst/>
          </a:prstGeom>
          <a:noFill/>
        </p:spPr>
        <p:txBody>
          <a:bodyPr wrap="square" rtlCol="0">
            <a:spAutoFit/>
          </a:bodyPr>
          <a:lstStyle/>
          <a:p>
            <a:pPr algn="just">
              <a:lnSpc>
                <a:spcPct val="150000"/>
              </a:lnSpc>
            </a:pPr>
            <a:r>
              <a:rPr lang="de-DE" sz="1600" b="1" cap="all" dirty="0" smtClean="0">
                <a:latin typeface="Arial Narrow" panose="020B0604020202020204" pitchFamily="34" charset="0"/>
                <a:cs typeface="Arial Narrow" panose="020B0604020202020204" pitchFamily="34" charset="0"/>
              </a:rPr>
              <a:t>Die gesetzliche Unfallversicherung</a:t>
            </a:r>
            <a:endParaRPr lang="de-DE" sz="1600" b="1" cap="all" dirty="0">
              <a:latin typeface="Arial Narrow" panose="020B0604020202020204" pitchFamily="34" charset="0"/>
              <a:cs typeface="Arial Narrow" panose="020B0604020202020204" pitchFamily="34" charset="0"/>
            </a:endParaRPr>
          </a:p>
          <a:p>
            <a:pPr algn="just"/>
            <a:endParaRPr lang="de-DE" sz="1600" dirty="0" smtClean="0">
              <a:latin typeface="Arial Narrow" panose="020B0606020202030204" pitchFamily="34" charset="0"/>
            </a:endParaRPr>
          </a:p>
          <a:p>
            <a:pPr marL="285750" indent="-285750" algn="just">
              <a:buFont typeface="Symbol" panose="05050102010706020507" pitchFamily="18" charset="2"/>
              <a:buChar char="¾"/>
            </a:pPr>
            <a:r>
              <a:rPr lang="de-DE" sz="1600" dirty="0" smtClean="0">
                <a:latin typeface="Arial Narrow" panose="020B0606020202030204" pitchFamily="34" charset="0"/>
              </a:rPr>
              <a:t>Angestellte und Studierende der Universität sind während </a:t>
            </a:r>
            <a:r>
              <a:rPr lang="de-DE" sz="1600" dirty="0">
                <a:latin typeface="Arial Narrow" panose="020B0606020202030204" pitchFamily="34" charset="0"/>
              </a:rPr>
              <a:t>Ihrer </a:t>
            </a:r>
            <a:r>
              <a:rPr lang="de-DE" sz="1600" dirty="0" smtClean="0">
                <a:latin typeface="Arial Narrow" panose="020B0606020202030204" pitchFamily="34" charset="0"/>
              </a:rPr>
              <a:t>beruflichen bzw. Tätigkeiten im Rahmen Ihres Studiums und </a:t>
            </a:r>
            <a:r>
              <a:rPr lang="de-DE" sz="1600" dirty="0">
                <a:latin typeface="Arial Narrow" panose="020B0606020202030204" pitchFamily="34" charset="0"/>
              </a:rPr>
              <a:t>auf dem Weg dorthin </a:t>
            </a:r>
            <a:r>
              <a:rPr lang="de-DE" sz="1600" dirty="0" smtClean="0">
                <a:latin typeface="Arial Narrow" panose="020B0606020202030204" pitchFamily="34" charset="0"/>
              </a:rPr>
              <a:t>und </a:t>
            </a:r>
            <a:r>
              <a:rPr lang="de-DE" sz="1600" dirty="0">
                <a:latin typeface="Arial Narrow" panose="020B0606020202030204" pitchFamily="34" charset="0"/>
              </a:rPr>
              <a:t>wieder zurück </a:t>
            </a:r>
            <a:r>
              <a:rPr lang="de-DE" sz="1600" dirty="0" smtClean="0">
                <a:latin typeface="Arial Narrow" panose="020B0606020202030204" pitchFamily="34" charset="0"/>
              </a:rPr>
              <a:t>bei </a:t>
            </a:r>
            <a:r>
              <a:rPr lang="de-DE" sz="1600" dirty="0">
                <a:latin typeface="Arial Narrow" panose="020B0606020202030204" pitchFamily="34" charset="0"/>
              </a:rPr>
              <a:t>der </a:t>
            </a:r>
            <a:r>
              <a:rPr lang="de-DE" sz="1600" dirty="0" smtClean="0">
                <a:latin typeface="Arial Narrow" panose="020B0606020202030204" pitchFamily="34" charset="0"/>
              </a:rPr>
              <a:t>Landesunfallkasse Niedersachsen (LUKN) </a:t>
            </a:r>
            <a:r>
              <a:rPr lang="de-DE" sz="1600" dirty="0">
                <a:latin typeface="Arial Narrow" panose="020B0606020202030204" pitchFamily="34" charset="0"/>
              </a:rPr>
              <a:t>gesetzlich </a:t>
            </a:r>
            <a:r>
              <a:rPr lang="de-DE" sz="1600" dirty="0" smtClean="0">
                <a:latin typeface="Arial Narrow" panose="020B0606020202030204" pitchFamily="34" charset="0"/>
              </a:rPr>
              <a:t>unfallversichert</a:t>
            </a:r>
            <a:r>
              <a:rPr lang="de-DE" sz="1600" dirty="0">
                <a:latin typeface="Arial Narrow" panose="020B0606020202030204" pitchFamily="34" charset="0"/>
              </a:rPr>
              <a:t>. Den Versicherungsbeitrag zahlt die Universität.</a:t>
            </a:r>
          </a:p>
          <a:p>
            <a:pPr marL="285750" indent="-285750" algn="just">
              <a:buFont typeface="Symbol" panose="05050102010706020507" pitchFamily="18" charset="2"/>
              <a:buChar char="¾"/>
            </a:pPr>
            <a:endParaRPr lang="de-DE" sz="1600" dirty="0">
              <a:latin typeface="Arial Narrow" panose="020B0606020202030204" pitchFamily="34" charset="0"/>
            </a:endParaRPr>
          </a:p>
          <a:p>
            <a:pPr marL="285750" indent="-285750" algn="just">
              <a:buFont typeface="Symbol" panose="05050102010706020507" pitchFamily="18" charset="2"/>
              <a:buChar char="¾"/>
            </a:pPr>
            <a:r>
              <a:rPr lang="de-DE" sz="1600" dirty="0" smtClean="0">
                <a:latin typeface="Arial Narrow" panose="020B0606020202030204" pitchFamily="34" charset="0"/>
              </a:rPr>
              <a:t>Die LUKN trägt beim Eintritt von Versicherungsfällen u. a. die Kosten für Heilbehandlungen, Reha-Maßnahmen, med. Hilfsmittel und zahlt ggf. Verletztengeld und Umschulungen sowie im schlimmsten Fall eine Rente. Versicherungsfälle sind Arbeits- und Wegeunfälle sowie Berufskrankheiten.</a:t>
            </a:r>
          </a:p>
          <a:p>
            <a:pPr algn="just"/>
            <a:endParaRPr lang="de-DE" sz="1600" dirty="0">
              <a:latin typeface="Arial Narrow" panose="020B0606020202030204" pitchFamily="34" charset="0"/>
            </a:endParaRPr>
          </a:p>
          <a:p>
            <a:pPr marL="285750" indent="-285750" algn="just">
              <a:buFont typeface="Symbol" panose="05050102010706020507" pitchFamily="18" charset="2"/>
              <a:buChar char="¾"/>
            </a:pPr>
            <a:r>
              <a:rPr lang="de-DE" sz="1600" dirty="0" smtClean="0">
                <a:latin typeface="Arial Narrow" panose="020B0606020202030204" pitchFamily="34" charset="0"/>
              </a:rPr>
              <a:t>Versichert sind Angestellte und Studierende z. B. auch bei beruflichen Tätigkeiten während einer Dienstreise/Teilnahme an einer Exkursionen oder bei der Teilnahme an Hochschulsportveranstaltungen. Nicht versichert sind privatwirtschaftliche Tätigkeiten wie der Gaststättenbesuch nach Veranstaltungsende während einer Dienstreisen/Exkursion oder der Besuch der Mensa.</a:t>
            </a:r>
          </a:p>
          <a:p>
            <a:pPr algn="just"/>
            <a:endParaRPr lang="de-DE" sz="1600" dirty="0">
              <a:latin typeface="Arial Narrow" panose="020B0606020202030204" pitchFamily="34" charset="0"/>
              <a:cs typeface="Arial Narrow" panose="020B0604020202020204" pitchFamily="34" charset="0"/>
            </a:endParaRPr>
          </a:p>
          <a:p>
            <a:pPr marL="285750" indent="-285750" algn="just">
              <a:buFont typeface="Symbol" panose="05050102010706020507" pitchFamily="18" charset="2"/>
              <a:buChar char="¾"/>
            </a:pPr>
            <a:r>
              <a:rPr lang="de-DE" sz="1600" dirty="0" smtClean="0">
                <a:latin typeface="Arial Narrow" panose="020B0606020202030204" pitchFamily="34" charset="0"/>
              </a:rPr>
              <a:t>Angestellte zeigen Arbeits- </a:t>
            </a:r>
            <a:r>
              <a:rPr lang="de-DE" sz="1600" dirty="0">
                <a:latin typeface="Arial Narrow" panose="020B0606020202030204" pitchFamily="34" charset="0"/>
              </a:rPr>
              <a:t>und Wegeunfälle sowie Berufskrankheiten </a:t>
            </a:r>
            <a:r>
              <a:rPr lang="de-DE" sz="1600" dirty="0" smtClean="0">
                <a:latin typeface="Arial Narrow" panose="020B0606020202030204" pitchFamily="34" charset="0"/>
              </a:rPr>
              <a:t>der LUKN über </a:t>
            </a:r>
            <a:r>
              <a:rPr lang="de-DE" sz="1600" dirty="0">
                <a:latin typeface="Arial Narrow" panose="020B0606020202030204" pitchFamily="34" charset="0"/>
              </a:rPr>
              <a:t>Frau </a:t>
            </a:r>
            <a:r>
              <a:rPr lang="de-DE" sz="1600" dirty="0" err="1">
                <a:latin typeface="Arial Narrow" panose="020B0606020202030204" pitchFamily="34" charset="0"/>
              </a:rPr>
              <a:t>Mareen</a:t>
            </a:r>
            <a:r>
              <a:rPr lang="de-DE" sz="1600" dirty="0">
                <a:latin typeface="Arial Narrow" panose="020B0606020202030204" pitchFamily="34" charset="0"/>
              </a:rPr>
              <a:t> </a:t>
            </a:r>
            <a:r>
              <a:rPr lang="de-DE" sz="1600" dirty="0" smtClean="0">
                <a:latin typeface="Arial Narrow" panose="020B0606020202030204" pitchFamily="34" charset="0"/>
              </a:rPr>
              <a:t>Kröger an, Studierende setzen sich bitte mit Frau Antje Dietrich in Verbindung. </a:t>
            </a:r>
            <a:endParaRPr lang="de-DE" sz="1600" dirty="0">
              <a:latin typeface="Arial Narrow" panose="020B0606020202030204" pitchFamily="34" charset="0"/>
            </a:endParaRPr>
          </a:p>
          <a:p>
            <a:pPr marL="285750" indent="-285750" algn="just">
              <a:buFont typeface="Symbol" panose="05050102010706020507" pitchFamily="18" charset="2"/>
              <a:buChar char="¾"/>
            </a:pPr>
            <a:endParaRPr lang="de-DE" sz="1600" dirty="0">
              <a:latin typeface="Arial Narrow" panose="020B0606020202030204" pitchFamily="34" charset="0"/>
            </a:endParaRPr>
          </a:p>
          <a:p>
            <a:pPr marL="285750" indent="-285750" algn="just">
              <a:buFont typeface="Symbol" panose="05050102010706020507" pitchFamily="18" charset="2"/>
              <a:buChar char="¾"/>
            </a:pPr>
            <a:r>
              <a:rPr lang="de-DE" sz="1600" dirty="0" smtClean="0">
                <a:latin typeface="Arial Narrow" panose="020B0606020202030204" pitchFamily="34" charset="0"/>
              </a:rPr>
              <a:t>„Versicherungsbedingungen“ sind die Unfallverhütungsvorschriften.</a:t>
            </a:r>
          </a:p>
        </p:txBody>
      </p:sp>
    </p:spTree>
    <p:extLst>
      <p:ext uri="{BB962C8B-B14F-4D97-AF65-F5344CB8AC3E}">
        <p14:creationId xmlns:p14="http://schemas.microsoft.com/office/powerpoint/2010/main" val="14912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CF390-28DA-0647-9437-78F002951371}"/>
              </a:ext>
            </a:extLst>
          </p:cNvPr>
          <p:cNvSpPr>
            <a:spLocks noGrp="1"/>
          </p:cNvSpPr>
          <p:nvPr>
            <p:ph type="title"/>
          </p:nvPr>
        </p:nvSpPr>
        <p:spPr>
          <a:xfrm>
            <a:off x="706225" y="688786"/>
            <a:ext cx="9305041" cy="650611"/>
          </a:xfrm>
        </p:spPr>
        <p:txBody>
          <a:bodyPr/>
          <a:lstStyle/>
          <a:p>
            <a:r>
              <a:rPr lang="de-DE" dirty="0" smtClean="0"/>
              <a:t>Schutzziele, Rechte</a:t>
            </a:r>
            <a:r>
              <a:rPr lang="de-DE" dirty="0"/>
              <a:t> </a:t>
            </a:r>
            <a:r>
              <a:rPr lang="de-DE" dirty="0" smtClean="0"/>
              <a:t>und pflichten im </a:t>
            </a:r>
            <a:r>
              <a:rPr lang="de-DE" dirty="0"/>
              <a:t>Arbeitsschutz</a:t>
            </a:r>
          </a:p>
        </p:txBody>
      </p:sp>
      <p:sp>
        <p:nvSpPr>
          <p:cNvPr id="7" name="Foliennummernplatzhalter 6">
            <a:extLst>
              <a:ext uri="{FF2B5EF4-FFF2-40B4-BE49-F238E27FC236}">
                <a16:creationId xmlns:a16="http://schemas.microsoft.com/office/drawing/2014/main" id="{60725F52-6125-4445-A716-87BA93C372AD}"/>
              </a:ext>
            </a:extLst>
          </p:cNvPr>
          <p:cNvSpPr>
            <a:spLocks noGrp="1"/>
          </p:cNvSpPr>
          <p:nvPr>
            <p:ph type="sldNum" sz="quarter" idx="12"/>
          </p:nvPr>
        </p:nvSpPr>
        <p:spPr/>
        <p:txBody>
          <a:bodyPr/>
          <a:lstStyle/>
          <a:p>
            <a:fld id="{DD7C4DC1-7D02-4994-BD54-74988B047B41}" type="slidenum">
              <a:rPr lang="de-DE" smtClean="0"/>
              <a:pPr/>
              <a:t>7</a:t>
            </a:fld>
            <a:endParaRPr lang="de-DE" dirty="0"/>
          </a:p>
        </p:txBody>
      </p:sp>
      <p:sp>
        <p:nvSpPr>
          <p:cNvPr id="8" name="Fußzeilenplatzhalter 7">
            <a:extLst>
              <a:ext uri="{FF2B5EF4-FFF2-40B4-BE49-F238E27FC236}">
                <a16:creationId xmlns:a16="http://schemas.microsoft.com/office/drawing/2014/main" id="{A2780331-B827-224F-BA88-79578BB21A03}"/>
              </a:ext>
            </a:extLst>
          </p:cNvPr>
          <p:cNvSpPr>
            <a:spLocks noGrp="1"/>
          </p:cNvSpPr>
          <p:nvPr>
            <p:ph type="ftr" sz="quarter" idx="3"/>
          </p:nvPr>
        </p:nvSpPr>
        <p:spPr/>
        <p:txBody>
          <a:bodyPr/>
          <a:lstStyle/>
          <a:p>
            <a:pPr algn="l"/>
            <a:r>
              <a:rPr lang="de-DE" dirty="0"/>
              <a:t>Sicherheitsunterweisung Tätigkeiten im Hausdienst und im Freien</a:t>
            </a:r>
          </a:p>
        </p:txBody>
      </p:sp>
      <p:sp>
        <p:nvSpPr>
          <p:cNvPr id="9" name="Textfeld 8">
            <a:extLst>
              <a:ext uri="{FF2B5EF4-FFF2-40B4-BE49-F238E27FC236}">
                <a16:creationId xmlns:a16="http://schemas.microsoft.com/office/drawing/2014/main" id="{391A079B-A4B0-7044-BEA0-2807C5D52128}"/>
              </a:ext>
            </a:extLst>
          </p:cNvPr>
          <p:cNvSpPr txBox="1"/>
          <p:nvPr/>
        </p:nvSpPr>
        <p:spPr>
          <a:xfrm>
            <a:off x="648559" y="1673615"/>
            <a:ext cx="9454053" cy="5139869"/>
          </a:xfrm>
          <a:prstGeom prst="rect">
            <a:avLst/>
          </a:prstGeom>
          <a:noFill/>
        </p:spPr>
        <p:txBody>
          <a:bodyPr wrap="square" rtlCol="0">
            <a:spAutoFit/>
          </a:bodyPr>
          <a:lstStyle/>
          <a:p>
            <a:pPr algn="just"/>
            <a:r>
              <a:rPr lang="de-DE" sz="1600" b="1" dirty="0">
                <a:latin typeface="Arial Narrow" panose="020B0604020202020204" pitchFamily="34" charset="0"/>
                <a:cs typeface="Arial Narrow" panose="020B0604020202020204" pitchFamily="34" charset="0"/>
              </a:rPr>
              <a:t>SCHUTZZIELE </a:t>
            </a:r>
            <a:endParaRPr lang="de-DE" sz="1600" b="1" dirty="0" smtClean="0">
              <a:latin typeface="Arial Narrow" panose="020B0604020202020204" pitchFamily="34" charset="0"/>
              <a:cs typeface="Arial Narrow" panose="020B0604020202020204" pitchFamily="34" charset="0"/>
            </a:endParaRPr>
          </a:p>
          <a:p>
            <a:pPr algn="just"/>
            <a:endParaRPr lang="de-DE" sz="1600" b="1"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
            </a:pPr>
            <a:r>
              <a:rPr lang="de-DE" sz="1600" dirty="0">
                <a:latin typeface="Arial Narrow" panose="020B0604020202020204" pitchFamily="34" charset="0"/>
                <a:cs typeface="Arial Narrow" panose="020B0604020202020204" pitchFamily="34" charset="0"/>
              </a:rPr>
              <a:t>Verhütung von Unfällen bei der Arbeit</a:t>
            </a:r>
          </a:p>
          <a:p>
            <a:pPr marL="285750" indent="-285750" defTabSz="801929">
              <a:lnSpc>
                <a:spcPct val="150000"/>
              </a:lnSpc>
              <a:buSzPct val="90000"/>
              <a:buFont typeface="Symbol" panose="05050102010706020507" pitchFamily="18" charset="2"/>
              <a:buChar char=""/>
            </a:pPr>
            <a:r>
              <a:rPr lang="de-DE" sz="1600" dirty="0">
                <a:latin typeface="Arial Narrow" panose="020B0604020202020204" pitchFamily="34" charset="0"/>
                <a:cs typeface="Arial Narrow" panose="020B0604020202020204" pitchFamily="34" charset="0"/>
              </a:rPr>
              <a:t>Verhinderung arbeitsbedingter </a:t>
            </a:r>
            <a:r>
              <a:rPr lang="de-DE" sz="1600" dirty="0" smtClean="0">
                <a:latin typeface="Arial Narrow" panose="020B0604020202020204" pitchFamily="34" charset="0"/>
                <a:cs typeface="Arial Narrow" panose="020B0604020202020204" pitchFamily="34" charset="0"/>
              </a:rPr>
              <a:t>Erkrankungen </a:t>
            </a:r>
            <a:r>
              <a:rPr lang="de-DE" sz="1600" dirty="0">
                <a:latin typeface="Arial Narrow" panose="020B0604020202020204" pitchFamily="34" charset="0"/>
                <a:cs typeface="Arial Narrow" panose="020B0604020202020204" pitchFamily="34" charset="0"/>
              </a:rPr>
              <a:t>und </a:t>
            </a:r>
            <a:r>
              <a:rPr lang="de-DE" sz="1600" dirty="0" smtClean="0">
                <a:latin typeface="Arial Narrow" panose="020B0604020202020204" pitchFamily="34" charset="0"/>
                <a:cs typeface="Arial Narrow" panose="020B0604020202020204" pitchFamily="34" charset="0"/>
              </a:rPr>
              <a:t>Berufskrankheiten</a:t>
            </a:r>
          </a:p>
          <a:p>
            <a:pPr marL="285750" indent="-285750" defTabSz="801929">
              <a:lnSpc>
                <a:spcPct val="150000"/>
              </a:lnSpc>
              <a:buSzPct val="90000"/>
              <a:buFont typeface="Symbol" panose="05050102010706020507" pitchFamily="18" charset="2"/>
              <a:buChar char=""/>
            </a:pPr>
            <a:r>
              <a:rPr lang="de-DE" sz="1600" dirty="0" smtClean="0">
                <a:latin typeface="Arial Narrow" panose="020B0604020202020204" pitchFamily="34" charset="0"/>
                <a:cs typeface="Arial Narrow" panose="020B0604020202020204" pitchFamily="34" charset="0"/>
              </a:rPr>
              <a:t>Minimierung von Belastungen</a:t>
            </a:r>
            <a:endParaRPr lang="de-DE" sz="1600"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
            </a:pPr>
            <a:r>
              <a:rPr lang="de-DE" sz="1600" dirty="0" smtClean="0">
                <a:latin typeface="Arial Narrow" panose="020B0604020202020204" pitchFamily="34" charset="0"/>
                <a:cs typeface="Arial Narrow" panose="020B0604020202020204" pitchFamily="34" charset="0"/>
              </a:rPr>
              <a:t>Menschengerechte </a:t>
            </a:r>
            <a:r>
              <a:rPr lang="de-DE" sz="1600" dirty="0">
                <a:latin typeface="Arial Narrow" panose="020B0604020202020204" pitchFamily="34" charset="0"/>
                <a:cs typeface="Arial Narrow" panose="020B0604020202020204" pitchFamily="34" charset="0"/>
              </a:rPr>
              <a:t>Gestaltung der Arbeit</a:t>
            </a:r>
          </a:p>
          <a:p>
            <a:pPr algn="just">
              <a:lnSpc>
                <a:spcPct val="150000"/>
              </a:lnSpc>
            </a:pPr>
            <a:endParaRPr lang="de-DE" sz="1600" b="1" dirty="0" smtClean="0">
              <a:latin typeface="Arial Narrow" panose="020B0604020202020204" pitchFamily="34" charset="0"/>
              <a:cs typeface="Arial Narrow" panose="020B0604020202020204" pitchFamily="34" charset="0"/>
            </a:endParaRPr>
          </a:p>
          <a:p>
            <a:pPr algn="just">
              <a:lnSpc>
                <a:spcPct val="150000"/>
              </a:lnSpc>
            </a:pPr>
            <a:r>
              <a:rPr lang="de-DE" sz="1600" b="1" cap="all" dirty="0" smtClean="0">
                <a:latin typeface="Arial Narrow" panose="020B0604020202020204" pitchFamily="34" charset="0"/>
                <a:cs typeface="Arial Narrow" panose="020B0604020202020204" pitchFamily="34" charset="0"/>
              </a:rPr>
              <a:t>PFLICHTEN Der*</a:t>
            </a:r>
            <a:r>
              <a:rPr lang="de-DE" sz="1600" b="1" cap="all" dirty="0" err="1" smtClean="0">
                <a:latin typeface="Arial Narrow" panose="020B0604020202020204" pitchFamily="34" charset="0"/>
                <a:cs typeface="Arial Narrow" panose="020B0604020202020204" pitchFamily="34" charset="0"/>
              </a:rPr>
              <a:t>deS</a:t>
            </a:r>
            <a:r>
              <a:rPr lang="de-DE" sz="1600" b="1" cap="all" dirty="0" smtClean="0">
                <a:latin typeface="Arial Narrow" panose="020B0604020202020204" pitchFamily="34" charset="0"/>
                <a:cs typeface="Arial Narrow" panose="020B0604020202020204" pitchFamily="34" charset="0"/>
              </a:rPr>
              <a:t> vorgesetzten/Lehrenden</a:t>
            </a:r>
          </a:p>
          <a:p>
            <a:pPr algn="just">
              <a:lnSpc>
                <a:spcPct val="150000"/>
              </a:lnSpc>
            </a:pPr>
            <a:endParaRPr lang="de-DE" sz="1600" b="1" cap="all" dirty="0">
              <a:latin typeface="Arial Narrow" panose="020B0604020202020204" pitchFamily="34" charset="0"/>
              <a:cs typeface="Arial Narrow" panose="020B0604020202020204" pitchFamily="34" charset="0"/>
            </a:endParaRPr>
          </a:p>
          <a:p>
            <a:pPr algn="just"/>
            <a:r>
              <a:rPr lang="de-DE" sz="1600" dirty="0" smtClean="0">
                <a:latin typeface="Arial Narrow" panose="020B0604020202020204" pitchFamily="34" charset="0"/>
                <a:cs typeface="Arial Narrow" panose="020B0604020202020204" pitchFamily="34" charset="0"/>
              </a:rPr>
              <a:t>Die*der Vorgesetzte/Lehrende ist </a:t>
            </a:r>
            <a:r>
              <a:rPr lang="de-DE" sz="1600" dirty="0">
                <a:latin typeface="Arial Narrow" panose="020B0604020202020204" pitchFamily="34" charset="0"/>
                <a:cs typeface="Arial Narrow" panose="020B0604020202020204" pitchFamily="34" charset="0"/>
              </a:rPr>
              <a:t>verpflichtet, </a:t>
            </a:r>
            <a:r>
              <a:rPr lang="de-DE" sz="1600" dirty="0" smtClean="0">
                <a:latin typeface="Arial Narrow" panose="020B0604020202020204" pitchFamily="34" charset="0"/>
                <a:cs typeface="Arial Narrow" panose="020B0604020202020204" pitchFamily="34" charset="0"/>
              </a:rPr>
              <a:t>die Arbeitsbedingungen zu beurteilen und die </a:t>
            </a:r>
            <a:r>
              <a:rPr lang="de-DE" sz="1600" dirty="0">
                <a:latin typeface="Arial Narrow" panose="020B0604020202020204" pitchFamily="34" charset="0"/>
                <a:cs typeface="Arial Narrow" panose="020B0604020202020204" pitchFamily="34" charset="0"/>
              </a:rPr>
              <a:t>erforderlichen Maßnahmen des </a:t>
            </a:r>
            <a:r>
              <a:rPr lang="de-DE" sz="1600" dirty="0" smtClean="0">
                <a:latin typeface="Arial Narrow" panose="020B0604020202020204" pitchFamily="34" charset="0"/>
                <a:cs typeface="Arial Narrow" panose="020B0604020202020204" pitchFamily="34" charset="0"/>
              </a:rPr>
              <a:t>Arbeitsschutzes anhand dieser Beurteilung in folgender Rangfolge </a:t>
            </a:r>
            <a:r>
              <a:rPr lang="de-DE" sz="1600" dirty="0">
                <a:latin typeface="Arial Narrow" panose="020B0604020202020204" pitchFamily="34" charset="0"/>
                <a:cs typeface="Arial Narrow" panose="020B0604020202020204" pitchFamily="34" charset="0"/>
              </a:rPr>
              <a:t>zu treffen:</a:t>
            </a: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Substitution (Vermeidung) von Gefährdungen und Belastungen</a:t>
            </a: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Technische/bauliche Schutzmaßnahmen</a:t>
            </a: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Organisatorische Schutzmaßnahmen</a:t>
            </a: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Personenbezogene </a:t>
            </a:r>
            <a:r>
              <a:rPr lang="de-DE" sz="1600" dirty="0" smtClean="0">
                <a:latin typeface="Arial Narrow" panose="020B0604020202020204" pitchFamily="34" charset="0"/>
                <a:cs typeface="Arial Narrow" panose="020B0604020202020204" pitchFamily="34" charset="0"/>
              </a:rPr>
              <a:t>Schutzmaßnahmen</a:t>
            </a:r>
            <a:endParaRPr lang="de-DE" sz="16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63607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8</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und im Freien</a:t>
            </a:r>
          </a:p>
        </p:txBody>
      </p:sp>
      <p:sp>
        <p:nvSpPr>
          <p:cNvPr id="9" name="Textfeld 8">
            <a:extLst>
              <a:ext uri="{FF2B5EF4-FFF2-40B4-BE49-F238E27FC236}">
                <a16:creationId xmlns:a16="http://schemas.microsoft.com/office/drawing/2014/main" id="{9368E5D3-740C-6D45-AB64-5D8CDA5D202F}"/>
              </a:ext>
            </a:extLst>
          </p:cNvPr>
          <p:cNvSpPr txBox="1"/>
          <p:nvPr/>
        </p:nvSpPr>
        <p:spPr>
          <a:xfrm>
            <a:off x="640321" y="1683383"/>
            <a:ext cx="9654728" cy="5016758"/>
          </a:xfrm>
          <a:prstGeom prst="rect">
            <a:avLst/>
          </a:prstGeom>
          <a:noFill/>
        </p:spPr>
        <p:txBody>
          <a:bodyPr wrap="square" rtlCol="0">
            <a:spAutoFit/>
          </a:bodyPr>
          <a:lstStyle/>
          <a:p>
            <a:pPr algn="just"/>
            <a:r>
              <a:rPr lang="de-DE" sz="1600" b="1" dirty="0">
                <a:latin typeface="Arial Narrow" panose="020B0604020202020204" pitchFamily="34" charset="0"/>
                <a:cs typeface="Arial Narrow" panose="020B0604020202020204" pitchFamily="34" charset="0"/>
              </a:rPr>
              <a:t>RECHTE DER </a:t>
            </a:r>
            <a:r>
              <a:rPr lang="de-DE" sz="1600" b="1" dirty="0" smtClean="0">
                <a:latin typeface="Arial Narrow" panose="020B0604020202020204" pitchFamily="34" charset="0"/>
                <a:cs typeface="Arial Narrow" panose="020B0604020202020204" pitchFamily="34" charset="0"/>
              </a:rPr>
              <a:t>BESCHÄFTIGTEN/</a:t>
            </a:r>
            <a:r>
              <a:rPr lang="de-DE" sz="1600" b="1" cap="all" dirty="0" smtClean="0">
                <a:latin typeface="Arial Narrow" panose="020B0604020202020204" pitchFamily="34" charset="0"/>
                <a:cs typeface="Arial Narrow" panose="020B0604020202020204" pitchFamily="34" charset="0"/>
              </a:rPr>
              <a:t>studierenden</a:t>
            </a:r>
            <a:endParaRPr lang="de-DE" sz="1600" b="1" dirty="0">
              <a:latin typeface="Arial Narrow" panose="020B0604020202020204" pitchFamily="34" charset="0"/>
              <a:cs typeface="Arial Narrow" panose="020B0604020202020204" pitchFamily="34" charset="0"/>
            </a:endParaRPr>
          </a:p>
          <a:p>
            <a:pPr algn="just"/>
            <a:endParaRPr lang="de-DE" sz="1600" dirty="0">
              <a:latin typeface="Arial Narrow" panose="020B0604020202020204" pitchFamily="34" charset="0"/>
              <a:cs typeface="Arial Narrow" panose="020B0604020202020204" pitchFamily="34" charset="0"/>
            </a:endParaRPr>
          </a:p>
          <a:p>
            <a:pPr marL="265113" algn="just"/>
            <a:r>
              <a:rPr lang="de-DE" sz="1600" dirty="0" smtClean="0">
                <a:latin typeface="Arial Narrow" panose="020B0604020202020204" pitchFamily="34" charset="0"/>
                <a:cs typeface="Arial Narrow" panose="020B0604020202020204" pitchFamily="34" charset="0"/>
              </a:rPr>
              <a:t>Beschäftigte/Studierende</a:t>
            </a:r>
            <a:endParaRPr lang="de-DE" sz="1600" dirty="0">
              <a:latin typeface="Arial Narrow" panose="020B0604020202020204" pitchFamily="34" charset="0"/>
              <a:cs typeface="Arial Narrow" panose="020B060402020202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H</a:t>
            </a:r>
            <a:r>
              <a:rPr lang="de-DE" sz="1600" dirty="0" smtClean="0">
                <a:latin typeface="Arial Narrow" panose="020B0604020202020204" pitchFamily="34" charset="0"/>
                <a:cs typeface="Arial Narrow" panose="020B0604020202020204" pitchFamily="34" charset="0"/>
              </a:rPr>
              <a:t>aben Anspruch auf sichere und belastungsarme Arbeitsplätze sowie auf arbeitsmedizinische Vorsorge</a:t>
            </a:r>
          </a:p>
          <a:p>
            <a:pPr marL="285750"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S</a:t>
            </a:r>
            <a:r>
              <a:rPr lang="de-DE" sz="1600" dirty="0" smtClean="0">
                <a:latin typeface="Arial Narrow" panose="020B0604020202020204" pitchFamily="34" charset="0"/>
                <a:cs typeface="Arial Narrow" panose="020B0604020202020204" pitchFamily="34" charset="0"/>
              </a:rPr>
              <a:t>ind </a:t>
            </a:r>
            <a:r>
              <a:rPr lang="de-DE" sz="1600" dirty="0">
                <a:latin typeface="Arial Narrow" panose="020B0604020202020204" pitchFamily="34" charset="0"/>
                <a:cs typeface="Arial Narrow" panose="020B0604020202020204" pitchFamily="34" charset="0"/>
              </a:rPr>
              <a:t>berechtigt, </a:t>
            </a:r>
            <a:r>
              <a:rPr lang="de-DE" sz="1600" dirty="0" smtClean="0">
                <a:latin typeface="Arial Narrow" panose="020B0604020202020204" pitchFamily="34" charset="0"/>
                <a:cs typeface="Arial Narrow" panose="020B0604020202020204" pitchFamily="34" charset="0"/>
              </a:rPr>
              <a:t>der*dem Vorgesetztem Vorschläge zur </a:t>
            </a:r>
            <a:r>
              <a:rPr lang="de-DE" sz="1600" dirty="0">
                <a:latin typeface="Arial Narrow" panose="020B0604020202020204" pitchFamily="34" charset="0"/>
                <a:cs typeface="Arial Narrow" panose="020B0604020202020204" pitchFamily="34" charset="0"/>
              </a:rPr>
              <a:t>Sicherheit und </a:t>
            </a:r>
            <a:r>
              <a:rPr lang="de-DE" sz="1600" dirty="0" smtClean="0">
                <a:latin typeface="Arial Narrow" panose="020B0604020202020204" pitchFamily="34" charset="0"/>
                <a:cs typeface="Arial Narrow" panose="020B0604020202020204" pitchFamily="34" charset="0"/>
              </a:rPr>
              <a:t>zum Gesundheitsschutz </a:t>
            </a:r>
            <a:r>
              <a:rPr lang="de-DE" sz="1600" dirty="0">
                <a:latin typeface="Arial Narrow" panose="020B0604020202020204" pitchFamily="34" charset="0"/>
                <a:cs typeface="Arial Narrow" panose="020B0604020202020204" pitchFamily="34" charset="0"/>
              </a:rPr>
              <a:t>bei der Arbeit zu </a:t>
            </a:r>
            <a:r>
              <a:rPr lang="de-DE" sz="1600" dirty="0" smtClean="0">
                <a:latin typeface="Arial Narrow" panose="020B0604020202020204" pitchFamily="34" charset="0"/>
                <a:cs typeface="Arial Narrow" panose="020B0604020202020204" pitchFamily="34" charset="0"/>
              </a:rPr>
              <a:t>machen</a:t>
            </a:r>
            <a:endParaRPr lang="de-DE" sz="1600" dirty="0">
              <a:latin typeface="Arial Narrow" panose="020B0604020202020204" pitchFamily="34" charset="0"/>
              <a:cs typeface="Arial Narrow" panose="020B0604020202020204" pitchFamily="34" charset="0"/>
            </a:endParaRPr>
          </a:p>
          <a:p>
            <a:pPr algn="just"/>
            <a:endParaRPr lang="de-DE" sz="1600" dirty="0">
              <a:latin typeface="Arial Narrow" panose="020B0604020202020204" pitchFamily="34" charset="0"/>
              <a:cs typeface="Arial Narrow" panose="020B0604020202020204" pitchFamily="34" charset="0"/>
            </a:endParaRPr>
          </a:p>
          <a:p>
            <a:pPr algn="just"/>
            <a:endParaRPr lang="de-DE" sz="1600" b="1" dirty="0">
              <a:latin typeface="Arial Narrow" panose="020B0604020202020204" pitchFamily="34" charset="0"/>
              <a:cs typeface="Arial Narrow" panose="020B0604020202020204" pitchFamily="34" charset="0"/>
            </a:endParaRPr>
          </a:p>
          <a:p>
            <a:pPr algn="just"/>
            <a:r>
              <a:rPr lang="de-DE" sz="1600" b="1" dirty="0">
                <a:latin typeface="Arial Narrow" panose="020B0604020202020204" pitchFamily="34" charset="0"/>
                <a:cs typeface="Arial Narrow" panose="020B0604020202020204" pitchFamily="34" charset="0"/>
              </a:rPr>
              <a:t>PFLICHTEN DER </a:t>
            </a:r>
            <a:r>
              <a:rPr lang="de-DE" sz="1600" b="1" dirty="0" smtClean="0">
                <a:latin typeface="Arial Narrow" panose="020B0604020202020204" pitchFamily="34" charset="0"/>
                <a:cs typeface="Arial Narrow" panose="020B0604020202020204" pitchFamily="34" charset="0"/>
              </a:rPr>
              <a:t>BESCHÄFTIGTEN/</a:t>
            </a:r>
            <a:r>
              <a:rPr lang="de-DE" sz="1600" b="1" cap="all" dirty="0" smtClean="0">
                <a:latin typeface="Arial Narrow" panose="020B0604020202020204" pitchFamily="34" charset="0"/>
                <a:cs typeface="Arial Narrow" panose="020B0604020202020204" pitchFamily="34" charset="0"/>
              </a:rPr>
              <a:t>studierenden</a:t>
            </a:r>
            <a:endParaRPr lang="de-DE" sz="1600" b="1" dirty="0">
              <a:latin typeface="Arial Narrow" panose="020B0604020202020204" pitchFamily="34" charset="0"/>
              <a:cs typeface="Arial Narrow" panose="020B0604020202020204" pitchFamily="34" charset="0"/>
            </a:endParaRPr>
          </a:p>
          <a:p>
            <a:pPr algn="just"/>
            <a:endParaRPr lang="de-DE" sz="1600" dirty="0" smtClean="0">
              <a:latin typeface="Arial Narrow" panose="020B0604020202020204" pitchFamily="34" charset="0"/>
              <a:cs typeface="Arial Narrow" panose="020B0604020202020204" pitchFamily="34" charset="0"/>
            </a:endParaRPr>
          </a:p>
          <a:p>
            <a:pPr marL="265113" algn="just"/>
            <a:r>
              <a:rPr lang="de-DE" sz="1600" dirty="0" smtClean="0">
                <a:latin typeface="Arial Narrow" panose="020B0604020202020204" pitchFamily="34" charset="0"/>
                <a:cs typeface="Arial Narrow" panose="020B0604020202020204" pitchFamily="34" charset="0"/>
              </a:rPr>
              <a:t>Beschäftigte/Studierende</a:t>
            </a:r>
            <a:endParaRPr lang="de-DE" sz="1600"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M</a:t>
            </a:r>
            <a:r>
              <a:rPr lang="de-DE" sz="1600" dirty="0" smtClean="0">
                <a:latin typeface="Arial Narrow" panose="020B0604020202020204" pitchFamily="34" charset="0"/>
                <a:cs typeface="Arial Narrow" panose="020B0604020202020204" pitchFamily="34" charset="0"/>
              </a:rPr>
              <a:t>üssen für </a:t>
            </a:r>
            <a:r>
              <a:rPr lang="de-DE" sz="1600" dirty="0">
                <a:latin typeface="Arial Narrow" panose="020B0604020202020204" pitchFamily="34" charset="0"/>
                <a:cs typeface="Arial Narrow" panose="020B0604020202020204" pitchFamily="34" charset="0"/>
              </a:rPr>
              <a:t>die eigene Sicherheit und Gesundheit gemäß der Anweisungen </a:t>
            </a:r>
            <a:r>
              <a:rPr lang="de-DE" sz="1600" dirty="0" smtClean="0">
                <a:latin typeface="Arial Narrow" panose="020B0604020202020204" pitchFamily="34" charset="0"/>
                <a:cs typeface="Arial Narrow" panose="020B0604020202020204" pitchFamily="34" charset="0"/>
              </a:rPr>
              <a:t>der*des Vorgesetzten </a:t>
            </a:r>
            <a:r>
              <a:rPr lang="de-DE" sz="1600" dirty="0">
                <a:latin typeface="Arial Narrow" panose="020B0604020202020204" pitchFamily="34" charset="0"/>
                <a:cs typeface="Arial Narrow" panose="020B0604020202020204" pitchFamily="34" charset="0"/>
              </a:rPr>
              <a:t>sowie gemäß der eigenen Kenntnisse </a:t>
            </a:r>
            <a:r>
              <a:rPr lang="de-DE" sz="1600" dirty="0" smtClean="0">
                <a:latin typeface="Arial Narrow" panose="020B0604020202020204" pitchFamily="34" charset="0"/>
                <a:cs typeface="Arial Narrow" panose="020B0604020202020204" pitchFamily="34" charset="0"/>
              </a:rPr>
              <a:t>sorgen</a:t>
            </a:r>
            <a:endParaRPr lang="de-DE" sz="1600"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D</a:t>
            </a:r>
            <a:r>
              <a:rPr lang="de-DE" sz="1600" dirty="0" smtClean="0">
                <a:latin typeface="Arial Narrow" panose="020B0604020202020204" pitchFamily="34" charset="0"/>
                <a:cs typeface="Arial Narrow" panose="020B0604020202020204" pitchFamily="34" charset="0"/>
              </a:rPr>
              <a:t>ürfen niemanden </a:t>
            </a:r>
            <a:r>
              <a:rPr lang="de-DE" sz="1600" dirty="0">
                <a:latin typeface="Arial Narrow" panose="020B0604020202020204" pitchFamily="34" charset="0"/>
                <a:cs typeface="Arial Narrow" panose="020B0604020202020204" pitchFamily="34" charset="0"/>
              </a:rPr>
              <a:t>durch eigenes Handeln oder Unterlassen </a:t>
            </a:r>
            <a:r>
              <a:rPr lang="de-DE" sz="1600" dirty="0" smtClean="0">
                <a:latin typeface="Arial Narrow" panose="020B0604020202020204" pitchFamily="34" charset="0"/>
                <a:cs typeface="Arial Narrow" panose="020B0604020202020204" pitchFamily="34" charset="0"/>
              </a:rPr>
              <a:t>gefährden</a:t>
            </a:r>
            <a:endParaRPr lang="de-DE" sz="1600"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D</a:t>
            </a:r>
            <a:r>
              <a:rPr lang="de-DE" sz="1600" dirty="0" smtClean="0">
                <a:latin typeface="Arial Narrow" panose="020B0604020202020204" pitchFamily="34" charset="0"/>
                <a:cs typeface="Arial Narrow" panose="020B0604020202020204" pitchFamily="34" charset="0"/>
              </a:rPr>
              <a:t>ürfen Arbeitsmittel nur bestimmungsgemäß verwenden</a:t>
            </a:r>
            <a:endParaRPr lang="de-DE" sz="1600"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¾"/>
            </a:pPr>
            <a:r>
              <a:rPr lang="de-DE" sz="1600" dirty="0" smtClean="0">
                <a:latin typeface="Arial Narrow" panose="020B0604020202020204" pitchFamily="34" charset="0"/>
                <a:cs typeface="Arial Narrow" panose="020B0604020202020204" pitchFamily="34" charset="0"/>
              </a:rPr>
              <a:t>Dürfen Arbeitsmittel </a:t>
            </a:r>
            <a:r>
              <a:rPr lang="de-DE" sz="1600" dirty="0">
                <a:latin typeface="Arial Narrow" panose="020B0604020202020204" pitchFamily="34" charset="0"/>
                <a:cs typeface="Arial Narrow" panose="020B0604020202020204" pitchFamily="34" charset="0"/>
              </a:rPr>
              <a:t>mit sicherheitsrelevanten Mängeln nicht </a:t>
            </a:r>
            <a:r>
              <a:rPr lang="de-DE" sz="1600" dirty="0" smtClean="0">
                <a:latin typeface="Arial Narrow" panose="020B0604020202020204" pitchFamily="34" charset="0"/>
                <a:cs typeface="Arial Narrow" panose="020B0604020202020204" pitchFamily="34" charset="0"/>
              </a:rPr>
              <a:t>benutzen, müssen diese </a:t>
            </a:r>
            <a:r>
              <a:rPr lang="de-DE" sz="1600" dirty="0">
                <a:latin typeface="Arial Narrow" panose="020B0604020202020204" pitchFamily="34" charset="0"/>
                <a:cs typeface="Arial Narrow" panose="020B0604020202020204" pitchFamily="34" charset="0"/>
              </a:rPr>
              <a:t>ggf. </a:t>
            </a:r>
            <a:r>
              <a:rPr lang="de-DE" sz="1600" dirty="0" smtClean="0">
                <a:latin typeface="Arial Narrow" panose="020B0604020202020204" pitchFamily="34" charset="0"/>
                <a:cs typeface="Arial Narrow" panose="020B0604020202020204" pitchFamily="34" charset="0"/>
              </a:rPr>
              <a:t>einer </a:t>
            </a:r>
            <a:r>
              <a:rPr lang="de-DE" sz="1600" dirty="0">
                <a:latin typeface="Arial Narrow" panose="020B0604020202020204" pitchFamily="34" charset="0"/>
                <a:cs typeface="Arial Narrow" panose="020B0604020202020204" pitchFamily="34" charset="0"/>
              </a:rPr>
              <a:t>Nutzung durch andere </a:t>
            </a:r>
            <a:r>
              <a:rPr lang="de-DE" sz="1600" dirty="0" smtClean="0">
                <a:latin typeface="Arial Narrow" panose="020B0604020202020204" pitchFamily="34" charset="0"/>
                <a:cs typeface="Arial Narrow" panose="020B0604020202020204" pitchFamily="34" charset="0"/>
              </a:rPr>
              <a:t>entziehen und der*dem </a:t>
            </a:r>
            <a:r>
              <a:rPr lang="de-DE" sz="1600" dirty="0">
                <a:latin typeface="Arial Narrow" panose="020B0604020202020204" pitchFamily="34" charset="0"/>
                <a:cs typeface="Arial Narrow" panose="020B0604020202020204" pitchFamily="34" charset="0"/>
              </a:rPr>
              <a:t>Vorgesetztem </a:t>
            </a:r>
            <a:r>
              <a:rPr lang="de-DE" sz="1600" dirty="0" smtClean="0">
                <a:latin typeface="Arial Narrow" panose="020B0604020202020204" pitchFamily="34" charset="0"/>
                <a:cs typeface="Arial Narrow" panose="020B0604020202020204" pitchFamily="34" charset="0"/>
              </a:rPr>
              <a:t>die </a:t>
            </a:r>
            <a:r>
              <a:rPr lang="de-DE" sz="1600" dirty="0">
                <a:latin typeface="Arial Narrow" panose="020B0604020202020204" pitchFamily="34" charset="0"/>
                <a:cs typeface="Arial Narrow" panose="020B0604020202020204" pitchFamily="34" charset="0"/>
              </a:rPr>
              <a:t>Mängel </a:t>
            </a:r>
            <a:r>
              <a:rPr lang="de-DE" sz="1600" dirty="0" smtClean="0">
                <a:latin typeface="Arial Narrow" panose="020B0604020202020204" pitchFamily="34" charset="0"/>
                <a:cs typeface="Arial Narrow" panose="020B0604020202020204" pitchFamily="34" charset="0"/>
              </a:rPr>
              <a:t>melden sowie </a:t>
            </a:r>
            <a:r>
              <a:rPr lang="de-DE" sz="1600" dirty="0">
                <a:latin typeface="Arial Narrow" panose="020B0604020202020204" pitchFamily="34" charset="0"/>
                <a:cs typeface="Arial Narrow" panose="020B0604020202020204" pitchFamily="34" charset="0"/>
              </a:rPr>
              <a:t>ggf. Sofortmaßnahmen </a:t>
            </a:r>
            <a:r>
              <a:rPr lang="de-DE" sz="1600" dirty="0" smtClean="0">
                <a:latin typeface="Arial Narrow" panose="020B0604020202020204" pitchFamily="34" charset="0"/>
                <a:cs typeface="Arial Narrow" panose="020B0604020202020204" pitchFamily="34" charset="0"/>
              </a:rPr>
              <a:t>treffen</a:t>
            </a:r>
            <a:endParaRPr lang="de-DE" sz="1600" dirty="0">
              <a:latin typeface="Arial Narrow" panose="020B0604020202020204" pitchFamily="34" charset="0"/>
              <a:cs typeface="Arial Narrow" panose="020B0604020202020204" pitchFamily="34" charset="0"/>
            </a:endParaRPr>
          </a:p>
        </p:txBody>
      </p:sp>
      <p:sp>
        <p:nvSpPr>
          <p:cNvPr id="10" name="Titel 1">
            <a:extLst>
              <a:ext uri="{FF2B5EF4-FFF2-40B4-BE49-F238E27FC236}">
                <a16:creationId xmlns:a16="http://schemas.microsoft.com/office/drawing/2014/main" id="{4F009D92-4B33-A54D-9FC4-9891CF6FFC6F}"/>
              </a:ext>
            </a:extLst>
          </p:cNvPr>
          <p:cNvSpPr>
            <a:spLocks noGrp="1"/>
          </p:cNvSpPr>
          <p:nvPr>
            <p:ph type="title"/>
          </p:nvPr>
        </p:nvSpPr>
        <p:spPr>
          <a:xfrm>
            <a:off x="706225" y="698701"/>
            <a:ext cx="9305041" cy="1216204"/>
          </a:xfrm>
        </p:spPr>
        <p:txBody>
          <a:bodyPr/>
          <a:lstStyle/>
          <a:p>
            <a:r>
              <a:rPr lang="de-DE" dirty="0"/>
              <a:t>Schutzziele, Rechte und pflichten im Arbeitsschutz</a:t>
            </a:r>
          </a:p>
        </p:txBody>
      </p:sp>
    </p:spTree>
    <p:extLst>
      <p:ext uri="{BB962C8B-B14F-4D97-AF65-F5344CB8AC3E}">
        <p14:creationId xmlns:p14="http://schemas.microsoft.com/office/powerpoint/2010/main" val="254552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9</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im Hausdienst und im Freien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7" y="1608745"/>
            <a:ext cx="9442655" cy="414665"/>
          </a:xfrm>
          <a:prstGeom prst="rect">
            <a:avLst/>
          </a:prstGeom>
          <a:noFill/>
        </p:spPr>
        <p:txBody>
          <a:bodyPr wrap="square" rtlCol="0">
            <a:spAutoFit/>
          </a:bodyPr>
          <a:lstStyle/>
          <a:p>
            <a:pPr defTabSz="801929">
              <a:lnSpc>
                <a:spcPct val="150000"/>
              </a:lnSpc>
              <a:buSzPct val="90000"/>
            </a:pPr>
            <a:r>
              <a:rPr lang="de-DE" sz="1600" b="1" cap="all" dirty="0" smtClean="0">
                <a:latin typeface="Arial Narrow" panose="020B0604020202020204" pitchFamily="34" charset="0"/>
                <a:cs typeface="Arial Narrow" panose="020B0604020202020204" pitchFamily="34" charset="0"/>
              </a:rPr>
              <a:t>Gefahrstoffe – wie erkenne ich diese?</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06223" y="665777"/>
            <a:ext cx="9305041" cy="1216204"/>
          </a:xfrm>
        </p:spPr>
        <p:txBody>
          <a:bodyPr/>
          <a:lstStyle/>
          <a:p>
            <a:pPr>
              <a:lnSpc>
                <a:spcPct val="100000"/>
              </a:lnSpc>
              <a:spcBef>
                <a:spcPts val="0"/>
              </a:spcBef>
            </a:pPr>
            <a:r>
              <a:rPr lang="de-DE" dirty="0"/>
              <a:t>Gefahren für </a:t>
            </a:r>
            <a:r>
              <a:rPr lang="de-DE" dirty="0" err="1"/>
              <a:t>mensch</a:t>
            </a:r>
            <a:r>
              <a:rPr lang="de-DE" dirty="0"/>
              <a:t> und </a:t>
            </a:r>
            <a:r>
              <a:rPr lang="de-DE" dirty="0" err="1"/>
              <a:t>umwelt</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004" y="1119498"/>
            <a:ext cx="5244699" cy="5813261"/>
          </a:xfrm>
          <a:prstGeom prst="rect">
            <a:avLst/>
          </a:prstGeo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31" y="4742618"/>
            <a:ext cx="3601873" cy="2103615"/>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91" y="2245640"/>
            <a:ext cx="3611113" cy="2081314"/>
          </a:xfrm>
          <a:prstGeom prst="rect">
            <a:avLst/>
          </a:prstGeom>
        </p:spPr>
      </p:pic>
    </p:spTree>
    <p:extLst>
      <p:ext uri="{BB962C8B-B14F-4D97-AF65-F5344CB8AC3E}">
        <p14:creationId xmlns:p14="http://schemas.microsoft.com/office/powerpoint/2010/main" val="3074675825"/>
      </p:ext>
    </p:extLst>
  </p:cSld>
  <p:clrMapOvr>
    <a:masterClrMapping/>
  </p:clrMapOvr>
</p:sld>
</file>

<file path=ppt/theme/theme1.xml><?xml version="1.0" encoding="utf-8"?>
<a:theme xmlns:a="http://schemas.openxmlformats.org/drawingml/2006/main" name="Design1">
  <a:themeElements>
    <a:clrScheme name="Leuphana2020">
      <a:dk1>
        <a:sysClr val="windowText" lastClr="000000"/>
      </a:dk1>
      <a:lt1>
        <a:sysClr val="window" lastClr="FFFFFF"/>
      </a:lt1>
      <a:dk2>
        <a:srgbClr val="80867B"/>
      </a:dk2>
      <a:lt2>
        <a:srgbClr val="C9D2D5"/>
      </a:lt2>
      <a:accent1>
        <a:srgbClr val="927B2D"/>
      </a:accent1>
      <a:accent2>
        <a:srgbClr val="8D8E3D"/>
      </a:accent2>
      <a:accent3>
        <a:srgbClr val="66787C"/>
      </a:accent3>
      <a:accent4>
        <a:srgbClr val="80867B"/>
      </a:accent4>
      <a:accent5>
        <a:srgbClr val="691633"/>
      </a:accent5>
      <a:accent6>
        <a:srgbClr val="C9D2D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vorlage_DIN-A4-quer-v1a.potx" id="{A9529075-D1EF-4891-B018-E89FE0CC1B82}" vid="{77E3F4F1-7440-4097-B681-73DFD374484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Design1</Template>
  <TotalTime>0</TotalTime>
  <Words>4101</Words>
  <Application>Microsoft Office PowerPoint</Application>
  <PresentationFormat>Benutzerdefiniert</PresentationFormat>
  <Paragraphs>645</Paragraphs>
  <Slides>42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42</vt:i4>
      </vt:variant>
    </vt:vector>
  </HeadingPairs>
  <TitlesOfParts>
    <vt:vector size="49" baseType="lpstr">
      <vt:lpstr>Arial</vt:lpstr>
      <vt:lpstr>Arial Narrow</vt:lpstr>
      <vt:lpstr>Calibri</vt:lpstr>
      <vt:lpstr>Symbol</vt:lpstr>
      <vt:lpstr>Trade Gothic LT Std Cn</vt:lpstr>
      <vt:lpstr>Wingdings</vt:lpstr>
      <vt:lpstr>Design1</vt:lpstr>
      <vt:lpstr>PowerPoint-Präsentation</vt:lpstr>
      <vt:lpstr>sicherheitsunterweisung</vt:lpstr>
      <vt:lpstr>Agenda</vt:lpstr>
      <vt:lpstr>Agenda</vt:lpstr>
      <vt:lpstr>Rollen im arbeits- und Brandschutz</vt:lpstr>
      <vt:lpstr>Der Versicherungsschutz</vt:lpstr>
      <vt:lpstr>Schutzziele, Rechte und pflichten im Arbeitsschutz</vt:lpstr>
      <vt:lpstr>Schutzziele, Rechte und pflichten im Arbeitsschutz</vt:lpstr>
      <vt:lpstr>Gefahren für mensch und umwelt</vt:lpstr>
      <vt:lpstr>Gefahren für mensch und umwelt</vt:lpstr>
      <vt:lpstr>Gefahren für mensch und umwelt</vt:lpstr>
      <vt:lpstr>Gefahren für mensch und umwelt</vt:lpstr>
      <vt:lpstr>Gefahren für mensch und umwelt</vt:lpstr>
      <vt:lpstr>Gefahren für mensch und umwelt</vt:lpstr>
      <vt:lpstr>Gefahren für mensch und umwelt</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Verhalten bei störfällen</vt:lpstr>
      <vt:lpstr>Brandverhütung und verhalten bei bränden</vt:lpstr>
      <vt:lpstr>Brandverhütung und verhalten bei bränden</vt:lpstr>
      <vt:lpstr>Brandverhütung und verhalten bei bränden </vt:lpstr>
      <vt:lpstr>Brandverhütung und verhalten bei bränden </vt:lpstr>
      <vt:lpstr>Brandverhütung und verhalten bei bränden </vt:lpstr>
      <vt:lpstr>Brandverhütung und verhalten bei bränden</vt:lpstr>
      <vt:lpstr>Verhalten bei Unfällen</vt:lpstr>
      <vt:lpstr>Verhalten bei Unfällen</vt:lpstr>
      <vt:lpstr>Verhalten bei Unfällen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Carolin Drube</dc:creator>
  <cp:lastModifiedBy>Joerg Seeba</cp:lastModifiedBy>
  <cp:revision>234</cp:revision>
  <cp:lastPrinted>2023-01-02T16:23:10Z</cp:lastPrinted>
  <dcterms:created xsi:type="dcterms:W3CDTF">2021-07-29T16:44:50Z</dcterms:created>
  <dcterms:modified xsi:type="dcterms:W3CDTF">2023-05-19T11:14:00Z</dcterms:modified>
</cp:coreProperties>
</file>