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3"/>
  </p:notesMasterIdLst>
  <p:sldIdLst>
    <p:sldId id="256" r:id="rId2"/>
    <p:sldId id="319" r:id="rId3"/>
    <p:sldId id="324" r:id="rId4"/>
    <p:sldId id="271" r:id="rId5"/>
    <p:sldId id="320" r:id="rId6"/>
    <p:sldId id="321" r:id="rId7"/>
    <p:sldId id="322" r:id="rId8"/>
    <p:sldId id="323" r:id="rId9"/>
    <p:sldId id="325" r:id="rId10"/>
    <p:sldId id="326" r:id="rId11"/>
    <p:sldId id="290" r:id="rId12"/>
    <p:sldId id="291" r:id="rId13"/>
    <p:sldId id="292" r:id="rId14"/>
    <p:sldId id="293" r:id="rId15"/>
    <p:sldId id="327" r:id="rId16"/>
    <p:sldId id="296" r:id="rId17"/>
    <p:sldId id="297" r:id="rId18"/>
    <p:sldId id="299" r:id="rId19"/>
    <p:sldId id="300" r:id="rId20"/>
    <p:sldId id="302" r:id="rId21"/>
    <p:sldId id="303" r:id="rId22"/>
    <p:sldId id="304" r:id="rId23"/>
    <p:sldId id="305" r:id="rId24"/>
    <p:sldId id="308" r:id="rId25"/>
    <p:sldId id="307" r:id="rId26"/>
    <p:sldId id="312" r:id="rId27"/>
    <p:sldId id="306" r:id="rId28"/>
    <p:sldId id="287"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32" r:id="rId42"/>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Drube" initials="CD" lastIdx="1" clrIdx="0">
    <p:extLst>
      <p:ext uri="{19B8F6BF-5375-455C-9EA6-DF929625EA0E}">
        <p15:presenceInfo xmlns:p15="http://schemas.microsoft.com/office/powerpoint/2012/main" userId="S::carolin.drube@ms.leuphana.de::1b74724a-2ead-4992-9458-a1ab32707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1" autoAdjust="0"/>
    <p:restoredTop sz="94660"/>
  </p:normalViewPr>
  <p:slideViewPr>
    <p:cSldViewPr snapToGrid="0">
      <p:cViewPr varScale="1">
        <p:scale>
          <a:sx n="116" d="100"/>
          <a:sy n="116" d="100"/>
        </p:scale>
        <p:origin x="906" y="108"/>
      </p:cViewPr>
      <p:guideLst>
        <p:guide orient="horz" pos="2381"/>
        <p:guide pos="334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CFA92-CD38-4016-B5A7-D13399E15027}" type="datetimeFigureOut">
              <a:rPr lang="de-DE" smtClean="0"/>
              <a:t>22.05.2023</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73FA4-F62C-4B70-B590-6DBBD7FE04B0}" type="slidenum">
              <a:rPr lang="de-DE" smtClean="0"/>
              <a:t>‹Nr.›</a:t>
            </a:fld>
            <a:endParaRPr lang="de-DE"/>
          </a:p>
        </p:txBody>
      </p:sp>
    </p:spTree>
    <p:extLst>
      <p:ext uri="{BB962C8B-B14F-4D97-AF65-F5344CB8AC3E}">
        <p14:creationId xmlns:p14="http://schemas.microsoft.com/office/powerpoint/2010/main" val="330190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4" name="Foliennummernplatzhalter 4">
            <a:extLst>
              <a:ext uri="{FF2B5EF4-FFF2-40B4-BE49-F238E27FC236}">
                <a16:creationId xmlns:a16="http://schemas.microsoft.com/office/drawing/2014/main" id="{54334FC0-6427-914B-A551-A229905DD0AE}"/>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5" name="Fußzeilenplatzhalter 4">
            <a:extLst>
              <a:ext uri="{FF2B5EF4-FFF2-40B4-BE49-F238E27FC236}">
                <a16:creationId xmlns:a16="http://schemas.microsoft.com/office/drawing/2014/main" id="{5D244D4E-5525-6C49-8B32-F91CE98A9684}"/>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39382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ur Fußzeile">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17" y="6942372"/>
            <a:ext cx="202050" cy="273892"/>
          </a:xfrm>
          <a:prstGeom prst="rect">
            <a:avLst/>
          </a:prstGeom>
        </p:spPr>
      </p:pic>
      <p:sp>
        <p:nvSpPr>
          <p:cNvPr id="8" name="Foliennummernplatzhalter 4">
            <a:extLst>
              <a:ext uri="{FF2B5EF4-FFF2-40B4-BE49-F238E27FC236}">
                <a16:creationId xmlns:a16="http://schemas.microsoft.com/office/drawing/2014/main" id="{7F667B08-51D8-F042-B20B-6CB86C9212FB}"/>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9" name="Fußzeilenplatzhalter 4">
            <a:extLst>
              <a:ext uri="{FF2B5EF4-FFF2-40B4-BE49-F238E27FC236}">
                <a16:creationId xmlns:a16="http://schemas.microsoft.com/office/drawing/2014/main" id="{D8F0EA6D-952B-1C41-AAAC-0A3134661AE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6184792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Spalten Text">
    <p:spTree>
      <p:nvGrpSpPr>
        <p:cNvPr id="1" name=""/>
        <p:cNvGrpSpPr/>
        <p:nvPr/>
      </p:nvGrpSpPr>
      <p:grpSpPr>
        <a:xfrm>
          <a:off x="0" y="0"/>
          <a:ext cx="0" cy="0"/>
          <a:chOff x="0" y="0"/>
          <a:chExt cx="0" cy="0"/>
        </a:xfrm>
      </p:grpSpPr>
      <p:sp>
        <p:nvSpPr>
          <p:cNvPr id="7" name="Textplatzhalter 15"/>
          <p:cNvSpPr>
            <a:spLocks noGrp="1"/>
          </p:cNvSpPr>
          <p:nvPr>
            <p:ph type="body" sz="quarter" idx="11"/>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3"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4" name="Textplatzhalter 15"/>
          <p:cNvSpPr>
            <a:spLocks noGrp="1"/>
          </p:cNvSpPr>
          <p:nvPr>
            <p:ph type="body" sz="quarter" idx="13"/>
          </p:nvPr>
        </p:nvSpPr>
        <p:spPr>
          <a:xfrm>
            <a:off x="5758992"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5" name="Fußzeilenplatzhalter 4">
            <a:extLst>
              <a:ext uri="{FF2B5EF4-FFF2-40B4-BE49-F238E27FC236}">
                <a16:creationId xmlns:a16="http://schemas.microsoft.com/office/drawing/2014/main" id="{C449C0FD-9274-CA43-89C5-913647CE4138}"/>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295348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und Medien">
    <p:spTree>
      <p:nvGrpSpPr>
        <p:cNvPr id="1" name=""/>
        <p:cNvGrpSpPr/>
        <p:nvPr/>
      </p:nvGrpSpPr>
      <p:grpSpPr>
        <a:xfrm>
          <a:off x="0" y="0"/>
          <a:ext cx="0" cy="0"/>
          <a:chOff x="0" y="0"/>
          <a:chExt cx="0" cy="0"/>
        </a:xfrm>
      </p:grpSpPr>
      <p:sp>
        <p:nvSpPr>
          <p:cNvPr id="6" name="Textplatzhalter 15"/>
          <p:cNvSpPr>
            <a:spLocks noGrp="1"/>
          </p:cNvSpPr>
          <p:nvPr>
            <p:ph type="body" sz="quarter" idx="13"/>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9"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0" name="Fußzeilenplatzhalter 4"/>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
        <p:nvSpPr>
          <p:cNvPr id="11" name="Inhaltsplatzhalter 12"/>
          <p:cNvSpPr>
            <a:spLocks noGrp="1"/>
          </p:cNvSpPr>
          <p:nvPr>
            <p:ph sz="quarter" idx="14" hasCustomPrompt="1"/>
          </p:nvPr>
        </p:nvSpPr>
        <p:spPr>
          <a:xfrm>
            <a:off x="5753100" y="1931698"/>
            <a:ext cx="4258166" cy="298284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5743575" y="5009259"/>
            <a:ext cx="4267691" cy="622060"/>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2"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Tree>
    <p:extLst>
      <p:ext uri="{BB962C8B-B14F-4D97-AF65-F5344CB8AC3E}">
        <p14:creationId xmlns:p14="http://schemas.microsoft.com/office/powerpoint/2010/main" val="153863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Medien">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1" name="Inhaltsplatzhalter 12"/>
          <p:cNvSpPr>
            <a:spLocks noGrp="1"/>
          </p:cNvSpPr>
          <p:nvPr>
            <p:ph sz="quarter" idx="14" hasCustomPrompt="1"/>
          </p:nvPr>
        </p:nvSpPr>
        <p:spPr>
          <a:xfrm>
            <a:off x="0"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706225" y="5042122"/>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sp>
        <p:nvSpPr>
          <p:cNvPr id="17" name="Inhaltsplatzhalter 12"/>
          <p:cNvSpPr>
            <a:spLocks noGrp="1"/>
          </p:cNvSpPr>
          <p:nvPr>
            <p:ph sz="quarter" idx="19" hasCustomPrompt="1"/>
          </p:nvPr>
        </p:nvSpPr>
        <p:spPr>
          <a:xfrm>
            <a:off x="5395913"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8" name="Textplatzhalter 3"/>
          <p:cNvSpPr>
            <a:spLocks noGrp="1"/>
          </p:cNvSpPr>
          <p:nvPr>
            <p:ph type="body" sz="quarter" idx="20" hasCustomPrompt="1"/>
          </p:nvPr>
        </p:nvSpPr>
        <p:spPr>
          <a:xfrm>
            <a:off x="5395913" y="5042121"/>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4"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2" name="Foliennummernplatzhalter 4">
            <a:extLst>
              <a:ext uri="{FF2B5EF4-FFF2-40B4-BE49-F238E27FC236}">
                <a16:creationId xmlns:a16="http://schemas.microsoft.com/office/drawing/2014/main" id="{9E32F462-D680-4B44-8165-23FE4542B7DD}"/>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5" name="Fußzeilenplatzhalter 4">
            <a:extLst>
              <a:ext uri="{FF2B5EF4-FFF2-40B4-BE49-F238E27FC236}">
                <a16:creationId xmlns:a16="http://schemas.microsoft.com/office/drawing/2014/main" id="{E352C1EC-B4AE-164E-B127-7C7441D44B4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503270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0" tIns="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403">
                <a:solidFill>
                  <a:schemeClr val="tx1"/>
                </a:solidFill>
                <a:latin typeface="Arial" panose="020B0604020202020204" pitchFamily="34" charset="0"/>
                <a:cs typeface="Arial" panose="020B0604020202020204" pitchFamily="34" charset="0"/>
              </a:defRPr>
            </a:lvl1pPr>
          </a:lstStyle>
          <a:p>
            <a:endParaRPr lang="de-DE" dirty="0"/>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lang="de-DE" sz="1403">
                <a:latin typeface="Arial" panose="020B0604020202020204" pitchFamily="34" charset="0"/>
                <a:cs typeface="Arial" panose="020B0604020202020204" pitchFamily="34" charset="0"/>
              </a:defRPr>
            </a:lvl1pPr>
          </a:lstStyle>
          <a:p>
            <a:r>
              <a:rPr lang="de-DE"/>
              <a:t>| TITEL DER PRÄSENTATION | NAME AUTOR*IN</a:t>
            </a:r>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lang="de-DE" sz="1403" smtClean="0">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7" name="Rechteck 6"/>
          <p:cNvSpPr/>
          <p:nvPr/>
        </p:nvSpPr>
        <p:spPr>
          <a:xfrm>
            <a:off x="-1" y="-1"/>
            <a:ext cx="10691814"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p>
        </p:txBody>
      </p:sp>
      <p:sp>
        <p:nvSpPr>
          <p:cNvPr id="8" name="Rechteck 7"/>
          <p:cNvSpPr/>
          <p:nvPr userDrawn="1"/>
        </p:nvSpPr>
        <p:spPr>
          <a:xfrm>
            <a:off x="-1" y="-1"/>
            <a:ext cx="10691813"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223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5" r:id="rId3"/>
    <p:sldLayoutId id="2147483696" r:id="rId4"/>
    <p:sldLayoutId id="2147483698" r:id="rId5"/>
  </p:sldLayoutIdLst>
  <p:hf hdr="0" dt="0"/>
  <p:txStyles>
    <p:titleStyle>
      <a:lvl1pPr algn="l" defTabSz="801929" rtl="0" eaLnBrk="1" latinLnBrk="0" hangingPunct="1">
        <a:lnSpc>
          <a:spcPct val="90000"/>
        </a:lnSpc>
        <a:spcBef>
          <a:spcPct val="0"/>
        </a:spcBef>
        <a:buNone/>
        <a:defRPr sz="2631" b="1" kern="1200" cap="all" baseline="0">
          <a:solidFill>
            <a:schemeClr val="tx1"/>
          </a:solidFill>
          <a:latin typeface="Arial" panose="020B0604020202020204" pitchFamily="34" charset="0"/>
          <a:ea typeface="+mj-ea"/>
          <a:cs typeface="Arial" panose="020B0604020202020204" pitchFamily="34" charset="0"/>
        </a:defRPr>
      </a:lvl1pPr>
    </p:titleStyle>
    <p:bodyStyle>
      <a:lvl1pPr marL="311861" indent="-311861" algn="l" defTabSz="801929" rtl="0" eaLnBrk="1" latinLnBrk="0" hangingPunct="1">
        <a:lnSpc>
          <a:spcPct val="90000"/>
        </a:lnSpc>
        <a:spcBef>
          <a:spcPts val="877"/>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1pPr>
      <a:lvl2pPr marL="712826" indent="-311861"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2pPr>
      <a:lvl3pPr marL="1102652" indent="-300723"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3pPr>
      <a:lvl4pPr marL="1492479"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4pPr>
      <a:lvl5pPr marL="1893443"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umwelt-online.de/regelwerk/index.htm" TargetMode="External"/><Relationship Id="rId2" Type="http://schemas.openxmlformats.org/officeDocument/2006/relationships/hyperlink" Target="https://www.leuphana.de/intranet/verwaltung/arbeitsschutz"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jpeg"/><Relationship Id="rId7" Type="http://schemas.openxmlformats.org/officeDocument/2006/relationships/image" Target="../media/image34.emf"/><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5.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912970"/>
            <a:ext cx="10691813" cy="5626099"/>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8177213" y="1852612"/>
            <a:ext cx="1842514" cy="9048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167688" y="6207125"/>
            <a:ext cx="1842514"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439" y="6519298"/>
            <a:ext cx="1411012" cy="491425"/>
          </a:xfrm>
          <a:prstGeom prst="rect">
            <a:avLst/>
          </a:prstGeom>
        </p:spPr>
      </p:pic>
      <p:sp>
        <p:nvSpPr>
          <p:cNvPr id="9" name="Textfeld 8"/>
          <p:cNvSpPr txBox="1"/>
          <p:nvPr/>
        </p:nvSpPr>
        <p:spPr>
          <a:xfrm>
            <a:off x="652702" y="470867"/>
            <a:ext cx="9430146" cy="1384995"/>
          </a:xfrm>
          <a:prstGeom prst="rect">
            <a:avLst/>
          </a:prstGeom>
          <a:noFill/>
        </p:spPr>
        <p:txBody>
          <a:bodyPr wrap="none" lIns="0" tIns="0" rIns="0" bIns="0" rtlCol="0">
            <a:spAutoFit/>
          </a:bodyPr>
          <a:lstStyle/>
          <a:p>
            <a:pPr>
              <a:lnSpc>
                <a:spcPts val="3600"/>
              </a:lnSpc>
            </a:pPr>
            <a:r>
              <a:rPr lang="de-DE" sz="3600" b="1" cap="all" dirty="0">
                <a:latin typeface="Arial" panose="020B0604020202020204" pitchFamily="34" charset="0"/>
                <a:cs typeface="Arial" panose="020B0604020202020204" pitchFamily="34" charset="0"/>
              </a:rPr>
              <a:t>(MUSTER-</a:t>
            </a:r>
            <a:r>
              <a:rPr lang="de-DE" sz="3600" b="1" cap="all" dirty="0" smtClean="0">
                <a:latin typeface="Arial" panose="020B0604020202020204" pitchFamily="34" charset="0"/>
                <a:cs typeface="Arial" panose="020B0604020202020204" pitchFamily="34" charset="0"/>
              </a:rPr>
              <a:t>)Sicherheitsunterweisung</a:t>
            </a:r>
            <a:endParaRPr lang="de-DE" sz="3600" b="1" cap="all" dirty="0">
              <a:latin typeface="Arial" panose="020B0604020202020204" pitchFamily="34" charset="0"/>
              <a:cs typeface="Arial" panose="020B0604020202020204" pitchFamily="34" charset="0"/>
            </a:endParaRPr>
          </a:p>
          <a:p>
            <a:pPr>
              <a:lnSpc>
                <a:spcPts val="3600"/>
              </a:lnSpc>
            </a:pPr>
            <a:r>
              <a:rPr lang="de-DE" sz="3600" cap="all" dirty="0" err="1" smtClean="0">
                <a:latin typeface="Arial" panose="020B0604020202020204" pitchFamily="34" charset="0"/>
                <a:cs typeface="Arial" panose="020B0604020202020204" pitchFamily="34" charset="0"/>
              </a:rPr>
              <a:t>tätigkeiten</a:t>
            </a:r>
            <a:r>
              <a:rPr lang="de-DE" sz="3600" cap="all" dirty="0" smtClean="0">
                <a:latin typeface="Arial" panose="020B0604020202020204" pitchFamily="34" charset="0"/>
                <a:cs typeface="Arial" panose="020B0604020202020204" pitchFamily="34" charset="0"/>
              </a:rPr>
              <a:t> in chemischen </a:t>
            </a:r>
          </a:p>
          <a:p>
            <a:pPr>
              <a:lnSpc>
                <a:spcPts val="3600"/>
              </a:lnSpc>
            </a:pPr>
            <a:r>
              <a:rPr lang="de-DE" sz="3600" cap="all" dirty="0" smtClean="0">
                <a:latin typeface="Arial" panose="020B0604020202020204" pitchFamily="34" charset="0"/>
                <a:cs typeface="Arial" panose="020B0604020202020204" pitchFamily="34" charset="0"/>
              </a:rPr>
              <a:t>und biologischen </a:t>
            </a:r>
            <a:r>
              <a:rPr lang="de-DE" sz="3600" cap="all" dirty="0" err="1" smtClean="0">
                <a:latin typeface="Arial" panose="020B0604020202020204" pitchFamily="34" charset="0"/>
                <a:cs typeface="Arial" panose="020B0604020202020204" pitchFamily="34" charset="0"/>
              </a:rPr>
              <a:t>laboratorien</a:t>
            </a:r>
            <a:r>
              <a:rPr lang="de-DE" sz="3600" cap="all" dirty="0">
                <a:latin typeface="Arial" panose="020B0604020202020204" pitchFamily="34" charset="0"/>
                <a:cs typeface="Arial" panose="020B0604020202020204" pitchFamily="34" charset="0"/>
              </a:rPr>
              <a:t> </a:t>
            </a:r>
          </a:p>
        </p:txBody>
      </p:sp>
      <p:sp>
        <p:nvSpPr>
          <p:cNvPr id="11" name="Textfeld 10"/>
          <p:cNvSpPr txBox="1"/>
          <p:nvPr/>
        </p:nvSpPr>
        <p:spPr>
          <a:xfrm>
            <a:off x="776526" y="6705149"/>
            <a:ext cx="6709551" cy="461665"/>
          </a:xfrm>
          <a:prstGeom prst="rect">
            <a:avLst/>
          </a:prstGeom>
          <a:noFill/>
        </p:spPr>
        <p:txBody>
          <a:bodyPr wrap="square" rtlCol="0">
            <a:spAutoFit/>
          </a:bodyPr>
          <a:lstStyle/>
          <a:p>
            <a:r>
              <a:rPr lang="de-DE" sz="1200" b="1" dirty="0">
                <a:solidFill>
                  <a:schemeClr val="bg1"/>
                </a:solidFill>
                <a:latin typeface="Arial" panose="020B0604020202020204" pitchFamily="34" charset="0"/>
                <a:cs typeface="Arial" panose="020B0604020202020204" pitchFamily="34" charset="0"/>
              </a:rPr>
              <a:t>Sicherheitsunterweisung </a:t>
            </a:r>
            <a:r>
              <a:rPr lang="de-DE" sz="1200" b="1" dirty="0" smtClean="0">
                <a:solidFill>
                  <a:schemeClr val="bg1"/>
                </a:solidFill>
                <a:latin typeface="Arial" panose="020B0604020202020204" pitchFamily="34" charset="0"/>
                <a:cs typeface="Arial" panose="020B0604020202020204" pitchFamily="34" charset="0"/>
              </a:rPr>
              <a:t>Tätigkeiten in chemischen und biologischen Laboratorien</a:t>
            </a:r>
          </a:p>
          <a:p>
            <a:r>
              <a:rPr lang="de-DE" sz="1200" b="1" dirty="0" smtClean="0">
                <a:solidFill>
                  <a:schemeClr val="bg1"/>
                </a:solidFill>
                <a:latin typeface="Arial" panose="020B0604020202020204" pitchFamily="34" charset="0"/>
                <a:cs typeface="Arial" panose="020B0604020202020204" pitchFamily="34" charset="0"/>
              </a:rPr>
              <a:t>Lüneburg, den … … ….</a:t>
            </a:r>
            <a:endParaRPr lang="de-DE" sz="1200" b="1" dirty="0">
              <a:solidFill>
                <a:schemeClr val="bg1"/>
              </a:solidFill>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27" y="6764935"/>
            <a:ext cx="144000" cy="134498"/>
          </a:xfrm>
          <a:prstGeom prst="rect">
            <a:avLst/>
          </a:prstGeom>
        </p:spPr>
      </p:pic>
    </p:spTree>
    <p:extLst>
      <p:ext uri="{BB962C8B-B14F-4D97-AF65-F5344CB8AC3E}">
        <p14:creationId xmlns:p14="http://schemas.microsoft.com/office/powerpoint/2010/main" val="38505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591632"/>
            <a:ext cx="9442655" cy="3323987"/>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a:t>
            </a:r>
            <a:r>
              <a:rPr lang="de-DE" sz="1600" b="1" cap="all" dirty="0">
                <a:latin typeface="Arial Narrow" panose="020B0606020202030204" pitchFamily="34" charset="0"/>
              </a:rPr>
              <a:t>Gefährliche Eigenschaften und Aufnahmewege</a:t>
            </a:r>
          </a:p>
          <a:p>
            <a:pPr algn="just">
              <a:lnSpc>
                <a:spcPct val="150000"/>
              </a:lnSpc>
            </a:pPr>
            <a:endParaRPr lang="de-DE" sz="12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über die Haut, die Schleimhaut, den Verdauungstrakt (Verschlucken) oder die Atmung in den Körper gelangen bzw. auf ihn einwirken und ihn dann unmittelbar (z. B. Vergiftungen, Verätzungen, Reizungen) schädigen oder Langzeitschäden (z. B. Krebs, Allergien, Chromosomenschädigungen) verursachen.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Von Gefahrstoffen können weiter Brand- und Explosionsgefahren ausgehen. Zündquellen können offenes Feuer, Hitze, chemische Reaktionen (z. B. bei der Verbindung von brandfördernden und brennbaren Substanzen) oder mechanische Einwirkungen sein.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die Umwelt schädigen und dürfen daher nicht als Hausmüll oder mit dem Abwasser entsorgt werden.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71831"/>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spTree>
    <p:extLst>
      <p:ext uri="{BB962C8B-B14F-4D97-AF65-F5344CB8AC3E}">
        <p14:creationId xmlns:p14="http://schemas.microsoft.com/office/powerpoint/2010/main" val="395336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594356"/>
            <a:ext cx="9442655" cy="2585323"/>
          </a:xfrm>
          <a:prstGeom prst="rect">
            <a:avLst/>
          </a:prstGeom>
          <a:noFill/>
        </p:spPr>
        <p:txBody>
          <a:bodyPr wrap="square" rtlCol="0">
            <a:spAutoFit/>
          </a:bodyPr>
          <a:lstStyle/>
          <a:p>
            <a:pPr defTabSz="801929">
              <a:lnSpc>
                <a:spcPct val="150000"/>
              </a:lnSpc>
              <a:buSzPct val="90000"/>
            </a:pPr>
            <a:r>
              <a:rPr lang="de-DE" sz="1600" b="1" cap="all" dirty="0" err="1" smtClean="0">
                <a:latin typeface="Arial Narrow" panose="020B0604020202020204" pitchFamily="34" charset="0"/>
                <a:cs typeface="Arial Narrow" panose="020B0604020202020204" pitchFamily="34" charset="0"/>
              </a:rPr>
              <a:t>biostoffe</a:t>
            </a:r>
            <a:endParaRPr lang="de-DE" sz="1600" b="1" cap="all" dirty="0" smtClean="0">
              <a:latin typeface="Arial Narrow" panose="020B0604020202020204" pitchFamily="34" charset="0"/>
              <a:cs typeface="Arial Narrow" panose="020B0604020202020204" pitchFamily="34" charset="0"/>
            </a:endParaRPr>
          </a:p>
          <a:p>
            <a:pPr algn="just">
              <a:lnSpc>
                <a:spcPct val="150000"/>
              </a:lnSpc>
            </a:pPr>
            <a:endParaRPr lang="de-DE" sz="1200"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Biostoffe sind u. </a:t>
            </a:r>
            <a:r>
              <a:rPr lang="de-DE" sz="1600" dirty="0" smtClean="0">
                <a:latin typeface="Arial Narrow" panose="020B0606020202030204" pitchFamily="34" charset="0"/>
              </a:rPr>
              <a:t>a. Mikroorganismen</a:t>
            </a:r>
            <a:r>
              <a:rPr lang="de-DE" sz="1600" dirty="0">
                <a:latin typeface="Arial Narrow" panose="020B0606020202030204" pitchFamily="34" charset="0"/>
              </a:rPr>
              <a:t>, Zellkulturen und Endoparasiten einschließlich </a:t>
            </a:r>
            <a:r>
              <a:rPr lang="de-DE" sz="1600" dirty="0" smtClean="0">
                <a:latin typeface="Arial Narrow" panose="020B0606020202030204" pitchFamily="34" charset="0"/>
              </a:rPr>
              <a:t>gentechnisch veränderter Formen.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Den </a:t>
            </a:r>
            <a:r>
              <a:rPr lang="de-DE" sz="1600" dirty="0">
                <a:latin typeface="Arial Narrow" panose="020B0606020202030204" pitchFamily="34" charset="0"/>
              </a:rPr>
              <a:t>Biostoffen gleichgestellt sind u. </a:t>
            </a:r>
            <a:r>
              <a:rPr lang="de-DE" sz="1600" dirty="0" smtClean="0">
                <a:latin typeface="Arial Narrow" panose="020B0606020202030204" pitchFamily="34" charset="0"/>
              </a:rPr>
              <a:t>a. Ektoparasiten</a:t>
            </a:r>
            <a:r>
              <a:rPr lang="de-DE" sz="1600" dirty="0">
                <a:latin typeface="Arial Narrow" panose="020B0606020202030204" pitchFamily="34" charset="0"/>
              </a:rPr>
              <a:t>, die beim Menschen eigenständige Erkrankungen verursachen oder sensibilisierende oder toxische Wirkungen hervorrufen </a:t>
            </a:r>
            <a:r>
              <a:rPr lang="de-DE" sz="1600" dirty="0" smtClean="0">
                <a:latin typeface="Arial Narrow" panose="020B0606020202030204" pitchFamily="34" charset="0"/>
              </a:rPr>
              <a:t>können.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Biostoffe </a:t>
            </a:r>
            <a:r>
              <a:rPr lang="de-DE" sz="1600" dirty="0">
                <a:latin typeface="Arial Narrow" panose="020B0606020202030204" pitchFamily="34" charset="0"/>
              </a:rPr>
              <a:t>können über </a:t>
            </a:r>
            <a:r>
              <a:rPr lang="de-DE" sz="1600" dirty="0" smtClean="0">
                <a:latin typeface="Arial Narrow" panose="020B0606020202030204" pitchFamily="34" charset="0"/>
              </a:rPr>
              <a:t>die </a:t>
            </a:r>
            <a:r>
              <a:rPr lang="de-DE" sz="1600" dirty="0">
                <a:latin typeface="Arial Narrow" panose="020B0606020202030204" pitchFamily="34" charset="0"/>
              </a:rPr>
              <a:t>Haut (insbesondere über Verletzungen der Haut</a:t>
            </a:r>
            <a:r>
              <a:rPr lang="de-DE" sz="1600" dirty="0" smtClean="0">
                <a:latin typeface="Arial Narrow" panose="020B0606020202030204" pitchFamily="34" charset="0"/>
              </a:rPr>
              <a:t>), Schleimhaut, Atmung oder den Verdauungstrakt in </a:t>
            </a:r>
            <a:r>
              <a:rPr lang="de-DE" sz="1600" dirty="0">
                <a:latin typeface="Arial Narrow" panose="020B0606020202030204" pitchFamily="34" charset="0"/>
              </a:rPr>
              <a:t>den Körper gelangen und zu Infektionen, </a:t>
            </a:r>
            <a:r>
              <a:rPr lang="de-DE" sz="1600" dirty="0" smtClean="0">
                <a:latin typeface="Arial Narrow" panose="020B0606020202030204" pitchFamily="34" charset="0"/>
              </a:rPr>
              <a:t>Allergien, Vergiftungen </a:t>
            </a:r>
            <a:r>
              <a:rPr lang="de-DE" sz="1600" dirty="0">
                <a:latin typeface="Arial Narrow" panose="020B0606020202030204" pitchFamily="34" charset="0"/>
              </a:rPr>
              <a:t>führen oder sensibilisierend wirken.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71831"/>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15" y="4516059"/>
            <a:ext cx="3626535" cy="2323048"/>
          </a:xfrm>
          <a:prstGeom prst="rect">
            <a:avLst/>
          </a:prstGeom>
        </p:spPr>
      </p:pic>
    </p:spTree>
    <p:extLst>
      <p:ext uri="{BB962C8B-B14F-4D97-AF65-F5344CB8AC3E}">
        <p14:creationId xmlns:p14="http://schemas.microsoft.com/office/powerpoint/2010/main" val="270387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67715"/>
            <a:ext cx="9442655" cy="5416868"/>
          </a:xfrm>
          <a:prstGeom prst="rect">
            <a:avLst/>
          </a:prstGeom>
          <a:noFill/>
        </p:spPr>
        <p:txBody>
          <a:bodyPr wrap="square" rtlCol="0">
            <a:spAutoFit/>
          </a:bodyPr>
          <a:lstStyle/>
          <a:p>
            <a:r>
              <a:rPr lang="de-DE" sz="1600" b="1" cap="all" dirty="0" smtClean="0">
                <a:latin typeface="Arial Narrow" panose="020B0606020202030204" pitchFamily="34" charset="0"/>
              </a:rPr>
              <a:t>Arbeitsmittel (Geräte</a:t>
            </a:r>
            <a:r>
              <a:rPr lang="de-DE" sz="1600" b="1" cap="all" dirty="0">
                <a:latin typeface="Arial Narrow" panose="020B0606020202030204" pitchFamily="34" charset="0"/>
              </a:rPr>
              <a:t>, Maschinen, Anlagen, </a:t>
            </a:r>
            <a:r>
              <a:rPr lang="de-DE" sz="1600" b="1" cap="all" dirty="0" smtClean="0">
                <a:latin typeface="Arial Narrow" panose="020B0606020202030204" pitchFamily="34" charset="0"/>
              </a:rPr>
              <a:t>Werkzeuge)</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Die von Geräten, Maschinen und Anlagen sowie Werkzeugen und auch Werkstücken ausgehenden Gefahren bzw. deren Gefahrenpunkte sind: </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Mechanische Gefahren (z. B. Stoß, Schnitt, Stich, Druck, Vakuum)</a:t>
            </a:r>
          </a:p>
          <a:p>
            <a:pPr marL="742950" lvl="1" indent="-285750" algn="just">
              <a:lnSpc>
                <a:spcPct val="150000"/>
              </a:lnSpc>
              <a:buFont typeface="Symbol" panose="05050102010706020507" pitchFamily="18" charset="2"/>
              <a:buChar char="¾"/>
            </a:pPr>
            <a:r>
              <a:rPr lang="de-DE" sz="1600" dirty="0" smtClean="0">
                <a:latin typeface="Arial Narrow" panose="020B0606020202030204" pitchFamily="34" charset="0"/>
              </a:rPr>
              <a:t>Hitze</a:t>
            </a:r>
            <a:r>
              <a:rPr lang="de-DE" sz="1600" dirty="0">
                <a:latin typeface="Arial Narrow" panose="020B0606020202030204" pitchFamily="34" charset="0"/>
              </a:rPr>
              <a:t>, Entzündung explosionsfähiger/brennbarer Stoffe</a:t>
            </a:r>
          </a:p>
          <a:p>
            <a:pPr marL="742950" lvl="1" indent="-285750" algn="just">
              <a:lnSpc>
                <a:spcPct val="150000"/>
              </a:lnSpc>
              <a:buFont typeface="Symbol" panose="05050102010706020507" pitchFamily="18" charset="2"/>
              <a:buChar char="¾"/>
            </a:pPr>
            <a:r>
              <a:rPr lang="de-DE" sz="1600" dirty="0" smtClean="0">
                <a:latin typeface="Arial Narrow" panose="020B0606020202030204" pitchFamily="34" charset="0"/>
              </a:rPr>
              <a:t>Elektrizität</a:t>
            </a:r>
          </a:p>
          <a:p>
            <a:pPr marL="742950" lvl="1" indent="-285750" algn="just">
              <a:lnSpc>
                <a:spcPct val="150000"/>
              </a:lnSpc>
              <a:buFont typeface="Symbol" panose="05050102010706020507" pitchFamily="18" charset="2"/>
              <a:buChar char="¾"/>
            </a:pPr>
            <a:r>
              <a:rPr lang="de-DE" sz="1600" dirty="0" smtClean="0">
                <a:latin typeface="Arial Narrow" panose="020B0606020202030204" pitchFamily="34" charset="0"/>
              </a:rPr>
              <a:t>Lärm</a:t>
            </a:r>
            <a:endParaRPr lang="de-DE" sz="1600" dirty="0">
              <a:latin typeface="Arial Narrow" panose="020B0606020202030204" pitchFamily="34" charset="0"/>
            </a:endParaRPr>
          </a:p>
          <a:p>
            <a:pPr marL="180975">
              <a:lnSpc>
                <a:spcPct val="150000"/>
              </a:lnSpc>
            </a:pPr>
            <a:r>
              <a:rPr lang="de-DE" sz="1600" dirty="0" smtClean="0">
                <a:latin typeface="Arial Narrow" panose="020B0606020202030204" pitchFamily="34" charset="0"/>
              </a:rPr>
              <a:t>Stolper- </a:t>
            </a:r>
            <a:r>
              <a:rPr lang="de-DE" sz="1600" dirty="0">
                <a:latin typeface="Arial Narrow" panose="020B0606020202030204" pitchFamily="34" charset="0"/>
              </a:rPr>
              <a:t>und Sturzgefahren</a:t>
            </a:r>
          </a:p>
          <a:p>
            <a:pPr algn="just">
              <a:lnSpc>
                <a:spcPct val="150000"/>
              </a:lnSpc>
            </a:pPr>
            <a:r>
              <a:rPr lang="de-DE" sz="1600" dirty="0">
                <a:latin typeface="Arial Narrow" panose="020B0606020202030204" pitchFamily="34" charset="0"/>
              </a:rPr>
              <a:t>durch z. B.:</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Ungesicherte Kabel auf Verkehrswegen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Nicht standsicher aufgestellte </a:t>
            </a:r>
            <a:r>
              <a:rPr lang="de-DE" sz="1600" dirty="0" smtClean="0">
                <a:latin typeface="Arial Narrow" panose="020B0606020202030204" pitchFamily="34" charset="0"/>
              </a:rPr>
              <a:t>Leitern</a:t>
            </a:r>
          </a:p>
          <a:p>
            <a:pPr marL="285750" indent="-285750">
              <a:lnSpc>
                <a:spcPct val="150000"/>
              </a:lnSpc>
              <a:buFont typeface="Symbol" panose="05050102010706020507" pitchFamily="18" charset="2"/>
              <a:buChar char="¾"/>
            </a:pPr>
            <a:endParaRPr lang="de-DE" sz="800" dirty="0">
              <a:latin typeface="Arial Narrow" panose="020B0606020202030204" pitchFamily="34" charset="0"/>
            </a:endParaRPr>
          </a:p>
          <a:p>
            <a:pPr>
              <a:lnSpc>
                <a:spcPct val="150000"/>
              </a:lnSpc>
            </a:pPr>
            <a:r>
              <a:rPr lang="de-DE" sz="1600" dirty="0">
                <a:latin typeface="Arial Narrow" panose="020B0606020202030204" pitchFamily="34" charset="0"/>
              </a:rPr>
              <a:t>Verletzungen entstehen durch Einwirkung von Energie auf den menschlichen Körper. Ein Grundsatz zur Vermeidung von Verletzungen ist daher die räumliche Trennung oder Abschirmung der Energie vom menschlichen Körper.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30939" y="686370"/>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835" y="2768072"/>
            <a:ext cx="3610045" cy="2842911"/>
          </a:xfrm>
          <a:prstGeom prst="rect">
            <a:avLst/>
          </a:prstGeom>
        </p:spPr>
      </p:pic>
    </p:spTree>
    <p:extLst>
      <p:ext uri="{BB962C8B-B14F-4D97-AF65-F5344CB8AC3E}">
        <p14:creationId xmlns:p14="http://schemas.microsoft.com/office/powerpoint/2010/main" val="413867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70674"/>
            <a:ext cx="9442655" cy="2462213"/>
          </a:xfrm>
          <a:prstGeom prst="rect">
            <a:avLst/>
          </a:prstGeom>
          <a:noFill/>
        </p:spPr>
        <p:txBody>
          <a:bodyPr wrap="square" rtlCol="0">
            <a:spAutoFit/>
          </a:bodyPr>
          <a:lstStyle/>
          <a:p>
            <a:r>
              <a:rPr lang="de-DE" sz="1600" b="1" cap="all" dirty="0" smtClean="0">
                <a:latin typeface="Arial Narrow" panose="020B0606020202030204" pitchFamily="34" charset="0"/>
              </a:rPr>
              <a:t>Schutzprinzip</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algn="just">
              <a:lnSpc>
                <a:spcPct val="150000"/>
              </a:lnSpc>
            </a:pPr>
            <a:r>
              <a:rPr lang="de-DE" sz="1600" dirty="0">
                <a:latin typeface="Arial Narrow" panose="020B0606020202030204" pitchFamily="34" charset="0"/>
              </a:rPr>
              <a:t>Die Sicherheit in Laboratorien wird durch den Bau, die Einrichtung, die Verfahren, den Betrieb, den Geräten sowie die Qualifikation des Laborpersonals bestimmt. Durch die Kombination von Maßnahmen technischer, organisatorischer und persönlicher Art wird die Gefährdung bei Tätigkeiten in Laboratorien minimiert. Bau und Ausrüstung von Laboratorien bestimmen daher wesentlich die Tätigkeiten, die darin ausgeführt werden können. Bei Überschreitung des laborüblichen Rahmens sind zusätzlich erforderliche Maßnahmen zu ermitteln und zu treffen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80070"/>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41" y="4182315"/>
            <a:ext cx="4051738" cy="2704535"/>
          </a:xfrm>
          <a:prstGeom prst="rect">
            <a:avLst/>
          </a:prstGeom>
        </p:spPr>
      </p:pic>
    </p:spTree>
    <p:extLst>
      <p:ext uri="{BB962C8B-B14F-4D97-AF65-F5344CB8AC3E}">
        <p14:creationId xmlns:p14="http://schemas.microsoft.com/office/powerpoint/2010/main" val="204396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73396"/>
            <a:ext cx="9442655" cy="4770537"/>
          </a:xfrm>
          <a:prstGeom prst="rect">
            <a:avLst/>
          </a:prstGeom>
          <a:noFill/>
        </p:spPr>
        <p:txBody>
          <a:bodyPr wrap="square" rtlCol="0">
            <a:spAutoFit/>
          </a:bodyPr>
          <a:lstStyle/>
          <a:p>
            <a:r>
              <a:rPr lang="de-DE" sz="1600" b="1" cap="all" dirty="0">
                <a:latin typeface="Arial Narrow" panose="020B0606020202030204" pitchFamily="34" charset="0"/>
              </a:rPr>
              <a:t>Allgemeine </a:t>
            </a:r>
            <a:r>
              <a:rPr lang="de-DE" sz="1600" b="1" cap="all" dirty="0" err="1">
                <a:latin typeface="Arial Narrow" panose="020B0606020202030204" pitchFamily="34" charset="0"/>
              </a:rPr>
              <a:t>verhaltensregeln</a:t>
            </a:r>
            <a:endParaRPr lang="de-DE" sz="1600" b="1" cap="all" dirty="0">
              <a:latin typeface="Arial Narrow" panose="020B0606020202030204" pitchFamily="34" charset="0"/>
            </a:endParaRPr>
          </a:p>
          <a:p>
            <a:pPr algn="just">
              <a:lnSpc>
                <a:spcPct val="150000"/>
              </a:lnSpc>
            </a:pPr>
            <a:endParaRPr lang="de-DE" sz="1600" b="1" cap="all"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Anweisungen (z. B. in </a:t>
            </a:r>
            <a:r>
              <a:rPr lang="de-DE" sz="1600" dirty="0" smtClean="0">
                <a:latin typeface="Arial Narrow" panose="020B0606020202030204" pitchFamily="34" charset="0"/>
              </a:rPr>
              <a:t>Laborordnungen </a:t>
            </a:r>
            <a:r>
              <a:rPr lang="de-DE" sz="1600" dirty="0">
                <a:latin typeface="Arial Narrow" panose="020B0606020202030204" pitchFamily="34" charset="0"/>
              </a:rPr>
              <a:t>und anderen Betriebsanweisungen, Unterweisungen) befolgen.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Gefährliche Eigenschaften und erforderliche Schutzmaßnahmen ermitteln und beachten. Informationsquellen:  Sicherheitsdatenblätter, Betriebsanleitungen, Arbeits- und </a:t>
            </a:r>
            <a:r>
              <a:rPr lang="de-DE" sz="1600" dirty="0" smtClean="0">
                <a:latin typeface="Arial Narrow" panose="020B0606020202030204" pitchFamily="34" charset="0"/>
              </a:rPr>
              <a:t>Betriebsanweisungen</a:t>
            </a:r>
            <a:r>
              <a:rPr lang="de-DE" sz="1600" dirty="0">
                <a:latin typeface="Arial Narrow" panose="020B0606020202030204" pitchFamily="34" charset="0"/>
              </a:rPr>
              <a:t>, Kennzeichnungen (z. B. </a:t>
            </a:r>
            <a:r>
              <a:rPr lang="de-DE" sz="1600" dirty="0" smtClean="0">
                <a:latin typeface="Arial Narrow" panose="020B0606020202030204" pitchFamily="34" charset="0"/>
              </a:rPr>
              <a:t>Gefahren-symbole</a:t>
            </a:r>
            <a:r>
              <a:rPr lang="de-DE" sz="1600" dirty="0">
                <a:latin typeface="Arial Narrow" panose="020B0606020202030204" pitchFamily="34" charset="0"/>
              </a:rPr>
              <a:t>, H- und P-Sätze</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Informationen über Standorte/Funktion von Sicherheitseinrichtungen einholen (z. B. Augen- und Körperduschen, Not-Aus-Einrichtungen, Medienabsperrungen, Brandmeldeanlage, Fluchtwege, Hinweise zur Alarmierung von Rettungskräften und zur Ersten Hilfe, Säuren-/Laugen-/F90-Schränke, Handfeuerlöscher, Lüftungsanlage</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Entsprechend der beruflichen Kenntnisse für die eigene Sicherheit und Gesundheit Sorge tragen, keine Personen (z. B. am Nachbararbeitsplatz) durch Handeln oder Unterlassen </a:t>
            </a:r>
            <a:r>
              <a:rPr lang="de-DE" sz="1600" dirty="0" smtClean="0">
                <a:latin typeface="Arial Narrow" panose="020B0606020202030204" pitchFamily="34" charset="0"/>
              </a:rPr>
              <a:t>gefährden.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Nur </a:t>
            </a:r>
            <a:r>
              <a:rPr lang="de-DE" sz="1600" dirty="0">
                <a:latin typeface="Arial Narrow" panose="020B0606020202030204" pitchFamily="34" charset="0"/>
              </a:rPr>
              <a:t>Tätigkeiten ausführen, für die die Kenntnisse ausreichend </a:t>
            </a:r>
            <a:r>
              <a:rPr lang="de-DE" sz="1600" dirty="0" smtClean="0">
                <a:latin typeface="Arial Narrow" panose="020B0606020202030204" pitchFamily="34" charset="0"/>
              </a:rPr>
              <a:t>sind, </a:t>
            </a:r>
            <a:r>
              <a:rPr lang="de-DE" sz="1600" dirty="0">
                <a:latin typeface="Arial Narrow" panose="020B0606020202030204" pitchFamily="34" charset="0"/>
              </a:rPr>
              <a:t>oder unter fachkundiger Anleitung </a:t>
            </a:r>
            <a:r>
              <a:rPr lang="de-DE" sz="1600" dirty="0" smtClean="0">
                <a:latin typeface="Arial Narrow" panose="020B0606020202030204" pitchFamily="34" charset="0"/>
              </a:rPr>
              <a:t>arbeiten.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Zutrittsbeschränkungen </a:t>
            </a:r>
            <a:r>
              <a:rPr lang="de-DE" sz="1600" dirty="0" smtClean="0">
                <a:latin typeface="Arial Narrow" panose="020B0606020202030204" pitchFamily="34" charset="0"/>
              </a:rPr>
              <a:t>beachten</a:t>
            </a:r>
            <a:endParaRPr lang="de-DE" sz="1600" b="1"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1832"/>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080" y="1059108"/>
            <a:ext cx="1021397" cy="1306873"/>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967" y="1059108"/>
            <a:ext cx="1025364" cy="1306873"/>
          </a:xfrm>
          <a:prstGeom prst="rect">
            <a:avLst/>
          </a:prstGeom>
        </p:spPr>
      </p:pic>
      <p:pic>
        <p:nvPicPr>
          <p:cNvPr id="11" name="Grafik 10"/>
          <p:cNvPicPr>
            <a:picLocks noChangeAspect="1"/>
          </p:cNvPicPr>
          <p:nvPr/>
        </p:nvPicPr>
        <p:blipFill>
          <a:blip r:embed="rId4"/>
          <a:stretch>
            <a:fillRect/>
          </a:stretch>
        </p:blipFill>
        <p:spPr>
          <a:xfrm>
            <a:off x="6478821" y="1059107"/>
            <a:ext cx="1024909" cy="1306873"/>
          </a:xfrm>
          <a:prstGeom prst="rect">
            <a:avLst/>
          </a:prstGeom>
        </p:spPr>
      </p:pic>
    </p:spTree>
    <p:extLst>
      <p:ext uri="{BB962C8B-B14F-4D97-AF65-F5344CB8AC3E}">
        <p14:creationId xmlns:p14="http://schemas.microsoft.com/office/powerpoint/2010/main" val="154407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9921" y="1672717"/>
            <a:ext cx="9442655" cy="5509200"/>
          </a:xfrm>
          <a:prstGeom prst="rect">
            <a:avLst/>
          </a:prstGeom>
          <a:noFill/>
        </p:spPr>
        <p:txBody>
          <a:bodyPr wrap="square" rtlCol="0">
            <a:spAutoFit/>
          </a:bodyPr>
          <a:lstStyle/>
          <a:p>
            <a:r>
              <a:rPr lang="de-DE" sz="1600" b="1" cap="all" dirty="0">
                <a:latin typeface="Arial Narrow" panose="020B0606020202030204" pitchFamily="34" charset="0"/>
              </a:rPr>
              <a:t>Allgemeine </a:t>
            </a:r>
            <a:r>
              <a:rPr lang="de-DE" sz="1600" b="1" cap="all" dirty="0" err="1">
                <a:latin typeface="Arial Narrow" panose="020B0606020202030204" pitchFamily="34" charset="0"/>
              </a:rPr>
              <a:t>verhaltensregeln</a:t>
            </a:r>
            <a:endParaRPr lang="de-DE" sz="1600" b="1" cap="all" dirty="0">
              <a:latin typeface="Arial Narrow" panose="020B0606020202030204" pitchFamily="34" charset="0"/>
            </a:endParaRPr>
          </a:p>
          <a:p>
            <a:pPr algn="just">
              <a:lnSpc>
                <a:spcPct val="150000"/>
              </a:lnSpc>
            </a:pPr>
            <a:endParaRPr lang="de-DE" sz="1600" b="1" cap="all"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Sicherheitseinrichtungen </a:t>
            </a:r>
            <a:r>
              <a:rPr lang="de-DE" sz="1600" dirty="0">
                <a:latin typeface="Arial Narrow" panose="020B0606020202030204" pitchFamily="34" charset="0"/>
              </a:rPr>
              <a:t>nutzbar halten, nicht verdecken, nicht unwirksam machen.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Arbeitsmittel und persönliche Schutzausrüstungen bestimmungsgemäß verwenden.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Alleinarbeit bei erhöhtem </a:t>
            </a:r>
            <a:r>
              <a:rPr lang="de-DE" sz="1600" dirty="0" smtClean="0">
                <a:latin typeface="Arial Narrow" panose="020B0606020202030204" pitchFamily="34" charset="0"/>
              </a:rPr>
              <a:t>Gefährdungspotenzial</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An </a:t>
            </a:r>
            <a:r>
              <a:rPr lang="de-DE" sz="1600" dirty="0">
                <a:latin typeface="Arial Narrow" panose="020B0606020202030204" pitchFamily="34" charset="0"/>
              </a:rPr>
              <a:t>arbeitsmedizinischen Vorsorgen </a:t>
            </a:r>
            <a:r>
              <a:rPr lang="de-DE" sz="1600" dirty="0" smtClean="0">
                <a:latin typeface="Arial Narrow" panose="020B0606020202030204" pitchFamily="34" charset="0"/>
              </a:rPr>
              <a:t>teilnehmen.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Arbeitsvorgänge sorgfältig planen und vorbereiten, </a:t>
            </a:r>
            <a:r>
              <a:rPr lang="de-DE" sz="1600" dirty="0" smtClean="0">
                <a:latin typeface="Arial Narrow" panose="020B0606020202030204" pitchFamily="34" charset="0"/>
              </a:rPr>
              <a:t>umsichtig arbeiten.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Nahrungs- </a:t>
            </a:r>
            <a:r>
              <a:rPr lang="de-DE" sz="1600" dirty="0">
                <a:latin typeface="Arial Narrow" panose="020B0606020202030204" pitchFamily="34" charset="0"/>
              </a:rPr>
              <a:t>und Genussmittel nicht mit ins Laboratorium nehmen, keine Kosmetika </a:t>
            </a:r>
            <a:r>
              <a:rPr lang="de-DE" sz="1600" dirty="0" smtClean="0">
                <a:latin typeface="Arial Narrow" panose="020B0606020202030204" pitchFamily="34" charset="0"/>
              </a:rPr>
              <a:t>verwenden.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In Laboratorien mindestens eine Schutzbrille (mit Seitenschutz und Augenbrauenabdeckung), einen vollständig geschlossenen Labormantel (knielang, lange Ärmel, eng anliegend, Baumwolle) sowie geschlossene und trittsichere Schuhe </a:t>
            </a:r>
            <a:r>
              <a:rPr lang="de-DE" sz="1600" dirty="0" smtClean="0">
                <a:latin typeface="Arial Narrow" panose="020B0606020202030204" pitchFamily="34" charset="0"/>
              </a:rPr>
              <a:t>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Zusätzlich erforderliche Schutzausrüstung ermitteln und tragen (z. B. </a:t>
            </a:r>
            <a:r>
              <a:rPr lang="de-DE" sz="1600" dirty="0" smtClean="0">
                <a:latin typeface="Arial Narrow" panose="020B0606020202030204" pitchFamily="34" charset="0"/>
              </a:rPr>
              <a:t>Gesichtsschutzschild, resistente Schutzhandschuhe, flüssigkeitsundurchlässige Kleidung (Schürze), </a:t>
            </a:r>
            <a:r>
              <a:rPr lang="de-DE" sz="1600" dirty="0">
                <a:latin typeface="Arial Narrow" panose="020B0606020202030204" pitchFamily="34" charset="0"/>
              </a:rPr>
              <a:t>Schutzstiefel</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71832"/>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71" y="3113494"/>
            <a:ext cx="2184802" cy="1420121"/>
          </a:xfrm>
          <a:prstGeom prst="rect">
            <a:avLst/>
          </a:prstGeom>
        </p:spPr>
      </p:pic>
    </p:spTree>
    <p:extLst>
      <p:ext uri="{BB962C8B-B14F-4D97-AF65-F5344CB8AC3E}">
        <p14:creationId xmlns:p14="http://schemas.microsoft.com/office/powerpoint/2010/main" val="257212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3470" y="1599189"/>
            <a:ext cx="9442655" cy="4893647"/>
          </a:xfrm>
          <a:prstGeom prst="rect">
            <a:avLst/>
          </a:prstGeom>
          <a:noFill/>
        </p:spPr>
        <p:txBody>
          <a:bodyPr wrap="square" rtlCol="0">
            <a:spAutoFit/>
          </a:bodyPr>
          <a:lstStyle/>
          <a:p>
            <a:pPr algn="just">
              <a:lnSpc>
                <a:spcPct val="150000"/>
              </a:lnSpc>
            </a:pPr>
            <a:r>
              <a:rPr lang="de-DE" sz="1600" b="1" cap="all" dirty="0" smtClean="0">
                <a:latin typeface="Arial Narrow" panose="020B0606020202030204" pitchFamily="34" charset="0"/>
              </a:rPr>
              <a:t>Gefahrstoffe</a:t>
            </a:r>
          </a:p>
          <a:p>
            <a:pPr algn="just">
              <a:lnSpc>
                <a:spcPct val="150000"/>
              </a:lnSpc>
            </a:pPr>
            <a:endParaRPr lang="de-DE" sz="16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Wesentliche </a:t>
            </a:r>
            <a:r>
              <a:rPr lang="de-DE" sz="1600" dirty="0">
                <a:latin typeface="Arial Narrow" panose="020B0606020202030204" pitchFamily="34" charset="0"/>
              </a:rPr>
              <a:t>Schutzmaßnahmen sind:</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Sicherheitsdatenblätter </a:t>
            </a:r>
            <a:r>
              <a:rPr lang="de-DE" sz="1600" dirty="0">
                <a:latin typeface="Arial Narrow" panose="020B0606020202030204" pitchFamily="34" charset="0"/>
              </a:rPr>
              <a:t>aller verwendeten Stoffe und Zubereitungen verfügbar </a:t>
            </a:r>
            <a:r>
              <a:rPr lang="de-DE" sz="1600" dirty="0" smtClean="0">
                <a:latin typeface="Arial Narrow" panose="020B0606020202030204" pitchFamily="34" charset="0"/>
              </a:rPr>
              <a:t>und aktuell halten.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Gefahrstoffbehälter immer </a:t>
            </a:r>
            <a:r>
              <a:rPr lang="de-DE" sz="1600" dirty="0" smtClean="0">
                <a:latin typeface="Arial Narrow" panose="020B0606020202030204" pitchFamily="34" charset="0"/>
              </a:rPr>
              <a:t>kennzeichnen. Vereinfachte </a:t>
            </a:r>
            <a:r>
              <a:rPr lang="de-DE" sz="1600" dirty="0">
                <a:latin typeface="Arial Narrow" panose="020B0606020202030204" pitchFamily="34" charset="0"/>
              </a:rPr>
              <a:t>Kennzeichnung von Gefahrstoffbehältern im Gebrauch mindestens </a:t>
            </a:r>
            <a:r>
              <a:rPr lang="de-DE" sz="1600" dirty="0" smtClean="0">
                <a:latin typeface="Arial Narrow" panose="020B0606020202030204" pitchFamily="34" charset="0"/>
              </a:rPr>
              <a:t>mit „</a:t>
            </a:r>
            <a:r>
              <a:rPr lang="de-DE" sz="1600" dirty="0">
                <a:latin typeface="Arial Narrow" panose="020B0606020202030204" pitchFamily="34" charset="0"/>
              </a:rPr>
              <a:t>c</a:t>
            </a:r>
            <a:r>
              <a:rPr lang="de-DE" sz="1600" dirty="0" smtClean="0">
                <a:latin typeface="Arial Narrow" panose="020B0606020202030204" pitchFamily="34" charset="0"/>
              </a:rPr>
              <a:t>hemischer </a:t>
            </a:r>
            <a:r>
              <a:rPr lang="de-DE" sz="1600" dirty="0">
                <a:latin typeface="Arial Narrow" panose="020B0606020202030204" pitchFamily="34" charset="0"/>
              </a:rPr>
              <a:t>Bezeichnung des </a:t>
            </a:r>
            <a:r>
              <a:rPr lang="de-DE" sz="1600" dirty="0" smtClean="0">
                <a:latin typeface="Arial Narrow" panose="020B0606020202030204" pitchFamily="34" charset="0"/>
              </a:rPr>
              <a:t>Stoffes/der Inhaltsstoffe“ sowie „GHS-Piktogramm </a:t>
            </a:r>
            <a:r>
              <a:rPr lang="de-DE" sz="1600" dirty="0">
                <a:latin typeface="Arial Narrow" panose="020B0606020202030204" pitchFamily="34" charset="0"/>
              </a:rPr>
              <a:t>und </a:t>
            </a:r>
            <a:r>
              <a:rPr lang="de-DE" sz="1600" dirty="0" smtClean="0">
                <a:latin typeface="Arial Narrow" panose="020B0606020202030204" pitchFamily="34" charset="0"/>
              </a:rPr>
              <a:t>Signalwort“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am Arbeitsplatz in möglichst geringen Mengen verwenden und aufbewahren (Mengenbegrenzungen siehe DGUV I 213-026</a:t>
            </a:r>
            <a:r>
              <a:rPr lang="de-DE" sz="1600" dirty="0" smtClean="0">
                <a:latin typeface="Arial Narrow" panose="020B0606020202030204" pitchFamily="34" charset="0"/>
              </a:rPr>
              <a:t>). </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Aufsicht oder technische Sicherung bei/von Versuchen, bei denen gefährliche Verläufe möglich sind</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Anweisungen zur Brandbekämpfung </a:t>
            </a:r>
            <a:r>
              <a:rPr lang="de-DE" sz="1600" dirty="0" smtClean="0">
                <a:latin typeface="Arial Narrow" panose="020B0606020202030204" pitchFamily="34" charset="0"/>
              </a:rPr>
              <a:t>erstellen. </a:t>
            </a:r>
            <a:r>
              <a:rPr lang="de-DE" sz="1600" dirty="0">
                <a:latin typeface="Arial Narrow" panose="020B0606020202030204" pitchFamily="34" charset="0"/>
              </a:rPr>
              <a:t>Bereithaltung geeigneter Löschmittel, </a:t>
            </a:r>
            <a:r>
              <a:rPr lang="de-DE" sz="1600" dirty="0" smtClean="0">
                <a:latin typeface="Arial Narrow" panose="020B0606020202030204" pitchFamily="34" charset="0"/>
              </a:rPr>
              <a:t>z. B. Löschsand </a:t>
            </a:r>
            <a:r>
              <a:rPr lang="de-DE" sz="1600" dirty="0">
                <a:latin typeface="Arial Narrow" panose="020B0606020202030204" pitchFamily="34" charset="0"/>
              </a:rPr>
              <a:t>für </a:t>
            </a:r>
            <a:r>
              <a:rPr lang="de-DE" sz="1600" dirty="0" smtClean="0">
                <a:latin typeface="Arial Narrow" panose="020B0606020202030204" pitchFamily="34" charset="0"/>
              </a:rPr>
              <a:t>Alkalimetalle</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Arbeiten</a:t>
            </a:r>
            <a:r>
              <a:rPr lang="de-DE" sz="1600" dirty="0">
                <a:latin typeface="Arial Narrow" panose="020B0606020202030204" pitchFamily="34" charset="0"/>
              </a:rPr>
              <a:t>, bei denen Gase, Dämpfe oder Schwebstoffe in gefährlicher Konzentration oder Menge auftreten </a:t>
            </a:r>
            <a:r>
              <a:rPr lang="de-DE" sz="1600" dirty="0" smtClean="0">
                <a:latin typeface="Arial Narrow" panose="020B0606020202030204" pitchFamily="34" charset="0"/>
              </a:rPr>
              <a:t>können, </a:t>
            </a:r>
            <a:r>
              <a:rPr lang="de-DE" sz="1600" dirty="0">
                <a:latin typeface="Arial Narrow" panose="020B0606020202030204" pitchFamily="34" charset="0"/>
              </a:rPr>
              <a:t>und </a:t>
            </a:r>
            <a:r>
              <a:rPr lang="de-DE" sz="1600" dirty="0" smtClean="0">
                <a:latin typeface="Arial Narrow" panose="020B0606020202030204" pitchFamily="34" charset="0"/>
              </a:rPr>
              <a:t>Destillationen </a:t>
            </a:r>
            <a:r>
              <a:rPr lang="de-DE" sz="1600" dirty="0">
                <a:latin typeface="Arial Narrow" panose="020B0606020202030204" pitchFamily="34" charset="0"/>
              </a:rPr>
              <a:t>nur in Abzügen </a:t>
            </a:r>
            <a:r>
              <a:rPr lang="de-DE" sz="1600" dirty="0" smtClean="0">
                <a:latin typeface="Arial Narrow" panose="020B0606020202030204" pitchFamily="34" charset="0"/>
              </a:rPr>
              <a:t>ausführen. Frontschieber/Scheiben dabei schließen, um einen Stoffaustritt </a:t>
            </a:r>
            <a:r>
              <a:rPr lang="de-DE" sz="1600" dirty="0">
                <a:latin typeface="Arial Narrow" panose="020B0606020202030204" pitchFamily="34" charset="0"/>
              </a:rPr>
              <a:t>in den Raum </a:t>
            </a:r>
            <a:r>
              <a:rPr lang="de-DE" sz="1600" dirty="0" smtClean="0">
                <a:latin typeface="Arial Narrow" panose="020B0606020202030204" pitchFamily="34" charset="0"/>
              </a:rPr>
              <a:t>zu vermeiden.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9374" y="671652"/>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stretch>
            <a:fillRect/>
          </a:stretch>
        </p:blipFill>
        <p:spPr>
          <a:xfrm>
            <a:off x="8638162" y="1380740"/>
            <a:ext cx="1075951" cy="1460219"/>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81" y="1380741"/>
            <a:ext cx="2430728" cy="1460218"/>
          </a:xfrm>
          <a:prstGeom prst="rect">
            <a:avLst/>
          </a:prstGeom>
        </p:spPr>
      </p:pic>
    </p:spTree>
    <p:extLst>
      <p:ext uri="{BB962C8B-B14F-4D97-AF65-F5344CB8AC3E}">
        <p14:creationId xmlns:p14="http://schemas.microsoft.com/office/powerpoint/2010/main" val="230772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04703"/>
            <a:ext cx="9442655" cy="4893647"/>
          </a:xfrm>
          <a:prstGeom prst="rect">
            <a:avLst/>
          </a:prstGeom>
          <a:noFill/>
        </p:spPr>
        <p:txBody>
          <a:bodyPr wrap="square" rtlCol="0">
            <a:spAutoFit/>
          </a:bodyPr>
          <a:lstStyle/>
          <a:p>
            <a:pPr algn="just">
              <a:lnSpc>
                <a:spcPct val="150000"/>
              </a:lnSpc>
            </a:pPr>
            <a:r>
              <a:rPr lang="de-DE" sz="1600" b="1" cap="all" dirty="0" smtClean="0">
                <a:latin typeface="Arial Narrow" panose="020B0606020202030204" pitchFamily="34" charset="0"/>
              </a:rPr>
              <a:t>Gefahrstoffe</a:t>
            </a:r>
          </a:p>
          <a:p>
            <a:pPr algn="just">
              <a:lnSpc>
                <a:spcPct val="150000"/>
              </a:lnSpc>
            </a:pPr>
            <a:endParaRPr lang="de-DE" sz="1600" dirty="0" smtClean="0">
              <a:latin typeface="Arial Narrow" panose="020B0606020202030204" pitchFamily="34" charset="0"/>
            </a:endParaRPr>
          </a:p>
          <a:p>
            <a:pPr algn="just">
              <a:lnSpc>
                <a:spcPct val="150000"/>
              </a:lnSpc>
            </a:pPr>
            <a:r>
              <a:rPr lang="de-DE" sz="1600" dirty="0">
                <a:latin typeface="Arial Narrow" panose="020B0606020202030204" pitchFamily="34" charset="0"/>
              </a:rPr>
              <a:t>Wesentliche Schutzmaßnahmen sind</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Während der Labornutzung Lüftungsanlage einschalten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Hautkontakt mit Gefahrstoffen vermeiden: Ggf</a:t>
            </a:r>
            <a:r>
              <a:rPr lang="de-DE" sz="1600" dirty="0">
                <a:latin typeface="Arial Narrow" panose="020B0606020202030204" pitchFamily="34" charset="0"/>
              </a:rPr>
              <a:t>. Schutzhandschuhe tragen, </a:t>
            </a:r>
            <a:endParaRPr lang="de-DE" sz="1600" dirty="0" smtClean="0">
              <a:latin typeface="Arial Narrow" panose="020B0606020202030204" pitchFamily="34" charset="0"/>
            </a:endParaRPr>
          </a:p>
          <a:p>
            <a:pPr marL="271463" algn="just">
              <a:lnSpc>
                <a:spcPct val="150000"/>
              </a:lnSpc>
            </a:pPr>
            <a:r>
              <a:rPr lang="de-DE" sz="1600" dirty="0" smtClean="0">
                <a:latin typeface="Arial Narrow" panose="020B0606020202030204" pitchFamily="34" charset="0"/>
              </a:rPr>
              <a:t>Reinigung </a:t>
            </a:r>
            <a:r>
              <a:rPr lang="de-DE" sz="1600" dirty="0">
                <a:latin typeface="Arial Narrow" panose="020B0606020202030204" pitchFamily="34" charset="0"/>
              </a:rPr>
              <a:t>der Hände und Unterarme nach jedem Arbeitsende, Haut pflegen (siehe Hautschutzplan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Gefahrstoffe </a:t>
            </a:r>
            <a:r>
              <a:rPr lang="de-DE" sz="1600" dirty="0">
                <a:latin typeface="Arial Narrow" panose="020B0606020202030204" pitchFamily="34" charset="0"/>
              </a:rPr>
              <a:t>an geeigneten, erforderlichenfalls brandsicheren und entlüfteten Orten aber nicht im Abzug </a:t>
            </a:r>
            <a:r>
              <a:rPr lang="de-DE" sz="1600" dirty="0" smtClean="0">
                <a:latin typeface="Arial Narrow" panose="020B0606020202030204" pitchFamily="34" charset="0"/>
              </a:rPr>
              <a:t>lagern.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Giftige, sehr giftige, KMR-Stoffe Kat. 1 oder 2 </a:t>
            </a:r>
            <a:r>
              <a:rPr lang="de-DE" sz="1600" dirty="0" smtClean="0">
                <a:latin typeface="Arial Narrow" panose="020B0606020202030204" pitchFamily="34" charset="0"/>
              </a:rPr>
              <a:t>dürfen nur ausreichend fachkundigen und befugten Personen zugänglich sein.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nicht in Lebensmittelbehältern oder damit verwechselbaren </a:t>
            </a:r>
            <a:r>
              <a:rPr lang="de-DE" sz="1600" dirty="0" smtClean="0">
                <a:latin typeface="Arial Narrow" panose="020B0606020202030204" pitchFamily="34" charset="0"/>
              </a:rPr>
              <a:t>Gefäßen aufbewahren.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Nur resistente und dicht verschließbare Behälter </a:t>
            </a:r>
            <a:r>
              <a:rPr lang="de-DE" sz="1600" dirty="0" smtClean="0">
                <a:latin typeface="Arial Narrow" panose="020B0606020202030204" pitchFamily="34" charset="0"/>
              </a:rPr>
              <a:t>benutzen.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Verschmutzte Gefäße, Gegenstände, Arbeitsflächen und –mittel sofort nach Tätigkeitsende </a:t>
            </a:r>
            <a:r>
              <a:rPr lang="de-DE" sz="1600" dirty="0" smtClean="0">
                <a:latin typeface="Arial Narrow" panose="020B0606020202030204" pitchFamily="34" charset="0"/>
              </a:rPr>
              <a:t>säubern. </a:t>
            </a:r>
            <a:r>
              <a:rPr lang="de-DE" sz="1600" dirty="0">
                <a:latin typeface="Arial Narrow" panose="020B0606020202030204" pitchFamily="34" charset="0"/>
              </a:rPr>
              <a:t>Substanzreste nie in Gefäßen stehen lassen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3492"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466" y="4619574"/>
            <a:ext cx="1728829" cy="1153993"/>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994" y="1222269"/>
            <a:ext cx="2905665" cy="2277315"/>
          </a:xfrm>
          <a:prstGeom prst="rect">
            <a:avLst/>
          </a:prstGeom>
        </p:spPr>
      </p:pic>
    </p:spTree>
    <p:extLst>
      <p:ext uri="{BB962C8B-B14F-4D97-AF65-F5344CB8AC3E}">
        <p14:creationId xmlns:p14="http://schemas.microsoft.com/office/powerpoint/2010/main" val="176684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151" y="1590951"/>
            <a:ext cx="9442655" cy="4524315"/>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Gefahrstoffe</a:t>
            </a:r>
          </a:p>
          <a:p>
            <a:pPr algn="just">
              <a:lnSpc>
                <a:spcPct val="150000"/>
              </a:lnSpc>
            </a:pPr>
            <a:endParaRPr lang="de-DE" sz="1600" dirty="0" smtClean="0">
              <a:latin typeface="Arial Narrow" panose="020B0606020202030204" pitchFamily="34" charset="0"/>
            </a:endParaRPr>
          </a:p>
          <a:p>
            <a:pPr algn="just">
              <a:lnSpc>
                <a:spcPct val="150000"/>
              </a:lnSpc>
            </a:pPr>
            <a:r>
              <a:rPr lang="de-DE" sz="1600" dirty="0">
                <a:latin typeface="Arial Narrow" panose="020B0606020202030204" pitchFamily="34" charset="0"/>
              </a:rPr>
              <a:t>Wesentliche Schutzmaßnahmen sind</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Verwendung explosiver oder KMR-Stoffe nur nach besonderer Gefährdungsbeurteilung und Zustimmung der verantwortlichen Person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Flüssigkeiten</a:t>
            </a:r>
            <a:r>
              <a:rPr lang="de-DE" sz="1600" dirty="0">
                <a:latin typeface="Arial Narrow" panose="020B0606020202030204" pitchFamily="34" charset="0"/>
              </a:rPr>
              <a:t>, die zur Bildung von Peroxiden neigen, vor Licht </a:t>
            </a:r>
            <a:r>
              <a:rPr lang="de-DE" sz="1600" dirty="0" smtClean="0">
                <a:latin typeface="Arial Narrow" panose="020B0606020202030204" pitchFamily="34" charset="0"/>
              </a:rPr>
              <a:t>schützen und ggf. Peroxide vor </a:t>
            </a:r>
            <a:r>
              <a:rPr lang="de-DE" sz="1600" dirty="0">
                <a:latin typeface="Arial Narrow" panose="020B0606020202030204" pitchFamily="34" charset="0"/>
              </a:rPr>
              <a:t>der Destillation/dem Verdampfen </a:t>
            </a:r>
            <a:r>
              <a:rPr lang="de-DE" sz="1600" dirty="0" smtClean="0">
                <a:latin typeface="Arial Narrow" panose="020B0606020202030204" pitchFamily="34" charset="0"/>
              </a:rPr>
              <a:t>entfernen.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Lagerbestand mind. jährlich auf Zersetzung und undichte Behälter </a:t>
            </a:r>
            <a:r>
              <a:rPr lang="de-DE" sz="1600" dirty="0" smtClean="0">
                <a:latin typeface="Arial Narrow" panose="020B0606020202030204" pitchFamily="34" charset="0"/>
              </a:rPr>
              <a:t>prüfen.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Druckgasflaschen nicht zusammen mit Personen in Aufzügen, Glasflaschen nur in Eimern, Gestellen o. ä. </a:t>
            </a:r>
            <a:r>
              <a:rPr lang="de-DE" sz="1600" dirty="0" smtClean="0">
                <a:latin typeface="Arial Narrow" panose="020B0606020202030204" pitchFamily="34" charset="0"/>
              </a:rPr>
              <a:t>transportieren.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Sorgsam </a:t>
            </a:r>
            <a:r>
              <a:rPr lang="de-DE" sz="1600" dirty="0">
                <a:latin typeface="Arial Narrow" panose="020B0606020202030204" pitchFamily="34" charset="0"/>
              </a:rPr>
              <a:t>umfüllen: Im Abzug, geeignete Umfüllhilfen und Behälter, Gesichtsschutz, Schutzhandschuhe, Vermeidung elektrostatischer Aufladung, Verschlüsse mit der benetzten Fläche nach oben ablegen, bei brennbaren Flüssigkeiten Abstand zu </a:t>
            </a:r>
            <a:r>
              <a:rPr lang="de-DE" sz="1600" dirty="0" smtClean="0">
                <a:latin typeface="Arial Narrow" panose="020B0606020202030204" pitchFamily="34" charset="0"/>
              </a:rPr>
              <a:t>Zündquellen halten.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71832"/>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70214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597146"/>
            <a:ext cx="9442655" cy="4524315"/>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Gefahrstoffe</a:t>
            </a:r>
          </a:p>
          <a:p>
            <a:pPr marL="285750" indent="-285750" algn="just">
              <a:lnSpc>
                <a:spcPct val="150000"/>
              </a:lnSpc>
              <a:buFont typeface="Symbol" panose="05050102010706020507" pitchFamily="18" charset="2"/>
              <a:buChar char="-"/>
            </a:pPr>
            <a:endParaRPr lang="de-DE" sz="1600" dirty="0" smtClean="0">
              <a:latin typeface="Arial Narrow" panose="020B0606020202030204" pitchFamily="34" charset="0"/>
            </a:endParaRPr>
          </a:p>
          <a:p>
            <a:pPr>
              <a:lnSpc>
                <a:spcPct val="150000"/>
              </a:lnSpc>
            </a:pPr>
            <a:r>
              <a:rPr lang="de-DE" sz="1600" dirty="0">
                <a:latin typeface="Arial Narrow" panose="020B0606020202030204" pitchFamily="34" charset="0"/>
              </a:rPr>
              <a:t>Wesentliche Schutzmaßnahmen sind</a:t>
            </a:r>
            <a:r>
              <a:rPr lang="de-DE" sz="1600" dirty="0" smtClean="0">
                <a:latin typeface="Arial Narrow" panose="020B0606020202030204" pitchFamily="34" charset="0"/>
              </a:rPr>
              <a:t>:</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Siedeverzug </a:t>
            </a:r>
            <a:r>
              <a:rPr lang="de-DE" sz="1600" dirty="0">
                <a:latin typeface="Arial Narrow" panose="020B0606020202030204" pitchFamily="34" charset="0"/>
              </a:rPr>
              <a:t>vermeiden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Niemals mit dem Mund pipettieren oder ansaugen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Entzündliche/thermisch instabile Substanzen in Flüssigkeits-Heizbädern erwärmen, keine </a:t>
            </a:r>
            <a:r>
              <a:rPr lang="de-DE" sz="1600" dirty="0" smtClean="0">
                <a:latin typeface="Arial Narrow" panose="020B0606020202030204" pitchFamily="34" charset="0"/>
              </a:rPr>
              <a:t>offenen Flammen </a:t>
            </a:r>
            <a:r>
              <a:rPr lang="de-DE" sz="1600" dirty="0">
                <a:latin typeface="Arial Narrow" panose="020B0606020202030204" pitchFamily="34" charset="0"/>
              </a:rPr>
              <a:t>oder </a:t>
            </a:r>
            <a:r>
              <a:rPr lang="de-DE" sz="1600" dirty="0" smtClean="0">
                <a:latin typeface="Arial Narrow" panose="020B0606020202030204" pitchFamily="34" charset="0"/>
              </a:rPr>
              <a:t>Heißluftgebläse verwenden.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Bei Verwendung von flüssigem Stickstoff: </a:t>
            </a:r>
            <a:r>
              <a:rPr lang="de-DE" sz="1600" dirty="0" smtClean="0">
                <a:latin typeface="Arial Narrow" panose="020B0606020202030204" pitchFamily="34" charset="0"/>
              </a:rPr>
              <a:t>Gesichtsschutz und </a:t>
            </a:r>
            <a:r>
              <a:rPr lang="de-DE" sz="1600" dirty="0">
                <a:latin typeface="Arial Narrow" panose="020B0606020202030204" pitchFamily="34" charset="0"/>
              </a:rPr>
              <a:t>thermisch wirksame </a:t>
            </a:r>
            <a:r>
              <a:rPr lang="de-DE" sz="1600" dirty="0" smtClean="0">
                <a:latin typeface="Arial Narrow" panose="020B0606020202030204" pitchFamily="34" charset="0"/>
              </a:rPr>
              <a:t>Schutzhandschuhe tragen. Aufgrund der Sauerstoffverdrängung </a:t>
            </a:r>
            <a:r>
              <a:rPr lang="de-DE" sz="1600" dirty="0">
                <a:latin typeface="Arial Narrow" panose="020B0606020202030204" pitchFamily="34" charset="0"/>
              </a:rPr>
              <a:t>beim Verdampfen (1 l Flüssigkeit = 700 l </a:t>
            </a:r>
            <a:r>
              <a:rPr lang="de-DE" sz="1600" dirty="0" smtClean="0">
                <a:latin typeface="Arial Narrow" panose="020B0606020202030204" pitchFamily="34" charset="0"/>
              </a:rPr>
              <a:t>Gas) flüssigen Stickstoff nicht </a:t>
            </a:r>
            <a:r>
              <a:rPr lang="de-DE" sz="1600" dirty="0">
                <a:latin typeface="Arial Narrow" panose="020B0606020202030204" pitchFamily="34" charset="0"/>
              </a:rPr>
              <a:t>zusammen mit Personen im Aufzug transportieren</a:t>
            </a:r>
            <a:r>
              <a:rPr lang="de-DE" sz="1600" dirty="0" smtClean="0">
                <a:latin typeface="Arial Narrow" panose="020B0606020202030204" pitchFamily="34" charset="0"/>
              </a:rPr>
              <a:t>).</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Gefahrstoffreste sammeln, nach Gefahrstoffverordnung kennzeichnen und für Rückfragen mit Erzeuger*</a:t>
            </a:r>
            <a:r>
              <a:rPr lang="de-DE" sz="1600" dirty="0" err="1" smtClean="0">
                <a:latin typeface="Arial Narrow" panose="020B0606020202030204" pitchFamily="34" charset="0"/>
              </a:rPr>
              <a:t>innenname</a:t>
            </a:r>
            <a:r>
              <a:rPr lang="de-DE" sz="1600" dirty="0" smtClean="0">
                <a:latin typeface="Arial Narrow" panose="020B0606020202030204" pitchFamily="34" charset="0"/>
              </a:rPr>
              <a:t> + Einrichtungsname versehen.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4463" y="67735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15906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D7C4DC1-7D02-4994-BD54-74988B047B41}" type="slidenum">
              <a:rPr lang="de-DE" smtClean="0"/>
              <a:pPr/>
              <a:t>2</a:t>
            </a:fld>
            <a:endParaRPr lang="de-DE" dirty="0"/>
          </a:p>
        </p:txBody>
      </p:sp>
      <p:sp>
        <p:nvSpPr>
          <p:cNvPr id="5" name="Fußzeilenplatzhalter 4"/>
          <p:cNvSpPr>
            <a:spLocks noGrp="1"/>
          </p:cNvSpPr>
          <p:nvPr>
            <p:ph type="ftr" sz="quarter" idx="3"/>
          </p:nvPr>
        </p:nvSpPr>
        <p:spPr/>
        <p:txBody>
          <a:bodyPr/>
          <a:lstStyle/>
          <a:p>
            <a:pPr algn="l"/>
            <a:r>
              <a:rPr lang="de-DE" dirty="0"/>
              <a:t>Sicherheitsunterweisung Tätigkeiten in chemischen und biologischen Laboratorien</a:t>
            </a:r>
          </a:p>
        </p:txBody>
      </p:sp>
      <p:sp>
        <p:nvSpPr>
          <p:cNvPr id="8" name="Textfeld 7">
            <a:extLst>
              <a:ext uri="{FF2B5EF4-FFF2-40B4-BE49-F238E27FC236}">
                <a16:creationId xmlns:a16="http://schemas.microsoft.com/office/drawing/2014/main" id="{DB6C20FE-3C23-E840-9DD2-7D467ECB1FB0}"/>
              </a:ext>
            </a:extLst>
          </p:cNvPr>
          <p:cNvSpPr txBox="1"/>
          <p:nvPr/>
        </p:nvSpPr>
        <p:spPr>
          <a:xfrm>
            <a:off x="653326" y="1599107"/>
            <a:ext cx="9560162" cy="4524315"/>
          </a:xfrm>
          <a:prstGeom prst="rect">
            <a:avLst/>
          </a:prstGeom>
          <a:noFill/>
        </p:spPr>
        <p:txBody>
          <a:bodyPr wrap="square" rtlCol="0">
            <a:spAutoFit/>
          </a:bodyPr>
          <a:lstStyle/>
          <a:p>
            <a:pPr>
              <a:lnSpc>
                <a:spcPct val="150000"/>
              </a:lnSpc>
            </a:pPr>
            <a:r>
              <a:rPr lang="de-DE" sz="1600" dirty="0" smtClean="0">
                <a:solidFill>
                  <a:prstClr val="black"/>
                </a:solidFill>
                <a:latin typeface="Arial Narrow" panose="020B0604020202020204" pitchFamily="34" charset="0"/>
                <a:cs typeface="Arial Narrow" panose="020B0604020202020204" pitchFamily="34" charset="0"/>
              </a:rPr>
              <a:t>Gemäß</a:t>
            </a:r>
            <a:r>
              <a:rPr lang="de-DE" sz="1600" dirty="0">
                <a:solidFill>
                  <a:prstClr val="black"/>
                </a:solidFill>
                <a:latin typeface="Arial Narrow" panose="020B0604020202020204" pitchFamily="34" charset="0"/>
                <a:cs typeface="Arial Narrow" panose="020B0604020202020204" pitchFamily="34" charset="0"/>
              </a:rPr>
              <a:t>: 			§ </a:t>
            </a:r>
            <a:r>
              <a:rPr lang="de-DE" sz="1600" dirty="0">
                <a:solidFill>
                  <a:prstClr val="black"/>
                </a:solidFill>
                <a:latin typeface="Arial Narrow" panose="020B0606020202030204" pitchFamily="34" charset="0"/>
                <a:cs typeface="Arial Narrow" panose="020B0604020202020204" pitchFamily="34" charset="0"/>
              </a:rPr>
              <a:t>12 Arbeitsschutzgesetz, § 4 GUV-V A1 DGUV Vorschrift 1 (Grundsätze der Prävention), </a:t>
            </a:r>
            <a:br>
              <a:rPr lang="de-DE" sz="1600" dirty="0">
                <a:solidFill>
                  <a:prstClr val="black"/>
                </a:solidFill>
                <a:latin typeface="Arial Narrow" panose="020B0606020202030204" pitchFamily="34" charset="0"/>
                <a:cs typeface="Arial Narrow" panose="020B0604020202020204" pitchFamily="34" charset="0"/>
              </a:rPr>
            </a:br>
            <a:r>
              <a:rPr lang="de-DE" sz="1600" dirty="0">
                <a:solidFill>
                  <a:prstClr val="black"/>
                </a:solidFill>
                <a:latin typeface="Arial Narrow" panose="020B0606020202030204" pitchFamily="34" charset="0"/>
                <a:cs typeface="Arial Narrow" panose="020B0604020202020204" pitchFamily="34" charset="0"/>
              </a:rPr>
              <a:t>			§ 6 Arbeitsstättenverordnung, § 12 Betriebssicherheitsverordnung, 					</a:t>
            </a:r>
            <a:r>
              <a:rPr lang="de-DE" sz="1600" dirty="0" smtClean="0">
                <a:solidFill>
                  <a:prstClr val="black"/>
                </a:solidFill>
                <a:latin typeface="Arial Narrow" panose="020B0606020202030204" pitchFamily="34" charset="0"/>
                <a:cs typeface="Arial Narrow" panose="020B0604020202020204" pitchFamily="34" charset="0"/>
              </a:rPr>
              <a:t>§§ </a:t>
            </a:r>
            <a:r>
              <a:rPr lang="de-DE" sz="1600" dirty="0">
                <a:solidFill>
                  <a:prstClr val="black"/>
                </a:solidFill>
                <a:latin typeface="Arial Narrow" panose="020B0606020202030204" pitchFamily="34" charset="0"/>
                <a:cs typeface="Arial Narrow" panose="020B0604020202020204" pitchFamily="34" charset="0"/>
              </a:rPr>
              <a:t>14 </a:t>
            </a:r>
            <a:r>
              <a:rPr lang="de-DE" sz="1600" dirty="0" smtClean="0">
                <a:solidFill>
                  <a:prstClr val="black"/>
                </a:solidFill>
                <a:latin typeface="Arial Narrow" panose="020B0606020202030204" pitchFamily="34" charset="0"/>
                <a:cs typeface="Arial Narrow" panose="020B0604020202020204" pitchFamily="34" charset="0"/>
              </a:rPr>
              <a:t>Gefahr- und Biostoffverordnung</a:t>
            </a: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Arbeitsbereich: 		…</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Bereichsverantwortliche*r: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Durchgeführt </a:t>
            </a:r>
            <a:r>
              <a:rPr lang="de-DE" sz="1600" dirty="0">
                <a:latin typeface="Arial Narrow" panose="020B0604020202020204" pitchFamily="34" charset="0"/>
                <a:cs typeface="Arial Narrow" panose="020B0604020202020204" pitchFamily="34" charset="0"/>
              </a:rPr>
              <a:t>von</a:t>
            </a:r>
            <a:r>
              <a:rPr lang="de-DE" sz="1600" dirty="0" smtClean="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Teilnehmende: 		Siehe Anhang</a:t>
            </a:r>
          </a:p>
          <a:p>
            <a:pPr>
              <a:lnSpc>
                <a:spcPct val="150000"/>
              </a:lnSpc>
            </a:pP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Weitere Informationen:		</a:t>
            </a:r>
            <a:r>
              <a:rPr lang="de-DE" sz="1600" u="sng" dirty="0">
                <a:latin typeface="Arial Narrow" panose="020B0604020202020204" pitchFamily="34" charset="0"/>
                <a:cs typeface="Arial Narrow" panose="020B0604020202020204" pitchFamily="34" charset="0"/>
                <a:hlinkClick r:id="rId2"/>
              </a:rPr>
              <a:t>https://www.leuphana.de/intranet/verwaltung/arbeitsschutz</a:t>
            </a:r>
            <a:r>
              <a:rPr lang="de-DE" sz="1600" u="sng" dirty="0">
                <a:latin typeface="Arial Narrow" panose="020B0604020202020204" pitchFamily="34" charset="0"/>
                <a:cs typeface="Arial Narrow" panose="020B0604020202020204" pitchFamily="34" charset="0"/>
              </a:rPr>
              <a:t> </a:t>
            </a: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hlinkClick r:id="rId3"/>
              </a:rPr>
              <a:t>https://www.umwelt-online.de/regelwerk/index.htm</a:t>
            </a:r>
            <a:r>
              <a:rPr lang="de-DE" sz="1600" u="sng" dirty="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p>
          <a:p>
            <a:pPr>
              <a:lnSpc>
                <a:spcPct val="150000"/>
              </a:lnSpc>
            </a:pP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rPr>
              <a:t>https://www.lukn.de/</a:t>
            </a:r>
          </a:p>
          <a:p>
            <a:pPr>
              <a:lnSpc>
                <a:spcPct val="150000"/>
              </a:lnSpc>
            </a:pPr>
            <a:endParaRPr lang="de-DE" sz="1600" dirty="0">
              <a:latin typeface="Arial Narrow" panose="020B0604020202020204" pitchFamily="34" charset="0"/>
              <a:cs typeface="Arial Narrow" panose="020B0604020202020204" pitchFamily="34" charset="0"/>
            </a:endParaRPr>
          </a:p>
        </p:txBody>
      </p:sp>
      <p:sp>
        <p:nvSpPr>
          <p:cNvPr id="6" name="Titel 4"/>
          <p:cNvSpPr>
            <a:spLocks noGrp="1"/>
          </p:cNvSpPr>
          <p:nvPr>
            <p:ph type="title"/>
          </p:nvPr>
        </p:nvSpPr>
        <p:spPr>
          <a:xfrm>
            <a:off x="725779" y="708313"/>
            <a:ext cx="9305041" cy="546900"/>
          </a:xfrm>
        </p:spPr>
        <p:txBody>
          <a:bodyPr/>
          <a:lstStyle/>
          <a:p>
            <a:r>
              <a:rPr lang="de-DE" dirty="0" err="1" smtClean="0"/>
              <a:t>sicherheitsunterweisung</a:t>
            </a:r>
            <a:endParaRPr lang="de-DE" dirty="0"/>
          </a:p>
        </p:txBody>
      </p:sp>
    </p:spTree>
    <p:extLst>
      <p:ext uri="{BB962C8B-B14F-4D97-AF65-F5344CB8AC3E}">
        <p14:creationId xmlns:p14="http://schemas.microsoft.com/office/powerpoint/2010/main" val="72338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5835" y="1679984"/>
            <a:ext cx="9442655" cy="4278094"/>
          </a:xfrm>
          <a:prstGeom prst="rect">
            <a:avLst/>
          </a:prstGeom>
          <a:noFill/>
        </p:spPr>
        <p:txBody>
          <a:bodyPr wrap="square" rtlCol="0">
            <a:spAutoFit/>
          </a:bodyPr>
          <a:lstStyle/>
          <a:p>
            <a:r>
              <a:rPr lang="de-DE" sz="1600" b="1" cap="all" dirty="0">
                <a:latin typeface="Arial Narrow" panose="020B0606020202030204" pitchFamily="34" charset="0"/>
              </a:rPr>
              <a:t>Biostoffe</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Organismen- und laborspezifische Betriebsanweisungen sowie die der Sicherheitswerkbänke und des Atemschutzes </a:t>
            </a:r>
            <a:r>
              <a:rPr lang="de-DE" sz="1600" dirty="0" smtClean="0">
                <a:latin typeface="Arial Narrow" panose="020B0606020202030204" pitchFamily="34" charset="0"/>
              </a:rPr>
              <a:t>beachten.</a:t>
            </a: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Arbeitsplatz </a:t>
            </a:r>
            <a:r>
              <a:rPr lang="de-DE" sz="1600" dirty="0">
                <a:latin typeface="Arial Narrow" panose="020B0606020202030204" pitchFamily="34" charset="0"/>
              </a:rPr>
              <a:t>beim Austritt biologischer </a:t>
            </a:r>
            <a:r>
              <a:rPr lang="de-DE" sz="1600" dirty="0" smtClean="0">
                <a:latin typeface="Arial Narrow" panose="020B0606020202030204" pitchFamily="34" charset="0"/>
              </a:rPr>
              <a:t>Agenzien/bei Arbeitsende reinigen und erforderlichenfalls desinfizieren.</a:t>
            </a: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Arbeitsmittel bei Arbeitsende reinigen, erforderlichenfalls desinfizieren/autoklavieren.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Persönliche </a:t>
            </a:r>
            <a:r>
              <a:rPr lang="de-DE" sz="1600" dirty="0">
                <a:latin typeface="Arial Narrow" panose="020B0606020202030204" pitchFamily="34" charset="0"/>
              </a:rPr>
              <a:t>Schutzausrüstungen und Arbeitskleidung nach Kontamination unverzüglich reinigen, </a:t>
            </a:r>
            <a:r>
              <a:rPr lang="de-DE" sz="1600" dirty="0" smtClean="0">
                <a:latin typeface="Arial Narrow" panose="020B0606020202030204" pitchFamily="34" charset="0"/>
              </a:rPr>
              <a:t>ggf. autoklavieren oder </a:t>
            </a:r>
            <a:r>
              <a:rPr lang="de-DE" sz="1600" dirty="0">
                <a:latin typeface="Arial Narrow" panose="020B0606020202030204" pitchFamily="34" charset="0"/>
              </a:rPr>
              <a:t>getrennt entsorgen, nicht außerhalb der </a:t>
            </a:r>
            <a:r>
              <a:rPr lang="de-DE" sz="1600" dirty="0" smtClean="0">
                <a:latin typeface="Arial Narrow" panose="020B0606020202030204" pitchFamily="34" charset="0"/>
              </a:rPr>
              <a:t>Laboratorien tragen, getrennt </a:t>
            </a:r>
            <a:r>
              <a:rPr lang="de-DE" sz="1600" dirty="0">
                <a:latin typeface="Arial Narrow" panose="020B0606020202030204" pitchFamily="34" charset="0"/>
              </a:rPr>
              <a:t>von Straßenkleidung </a:t>
            </a:r>
            <a:r>
              <a:rPr lang="de-DE" sz="1600" dirty="0" smtClean="0">
                <a:latin typeface="Arial Narrow" panose="020B0606020202030204" pitchFamily="34" charset="0"/>
              </a:rPr>
              <a:t>aufbewahren.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Flüssigkeitsdichte Schutzhandschuhe tragen. Mit ihnen </a:t>
            </a:r>
            <a:r>
              <a:rPr lang="de-DE" sz="1600" dirty="0">
                <a:latin typeface="Arial Narrow" panose="020B0606020202030204" pitchFamily="34" charset="0"/>
              </a:rPr>
              <a:t>keine allgemein genutzten, sondern nur die direkt betroffenen Arbeitsmittel berühren (Verschleppungsgefahr</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Bei Gefahr der Infektion durch Stich, Schnitt, B</a:t>
            </a:r>
            <a:r>
              <a:rPr lang="de-DE" sz="1600" dirty="0" smtClean="0">
                <a:latin typeface="Arial Narrow" panose="020B0606020202030204" pitchFamily="34" charset="0"/>
              </a:rPr>
              <a:t>iss zusätzlich gegen mechanische Gefährdungen wirksame Schutzhandschuhe benutzen.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84695"/>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51503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5947" y="1679303"/>
            <a:ext cx="9442655" cy="3539430"/>
          </a:xfrm>
          <a:prstGeom prst="rect">
            <a:avLst/>
          </a:prstGeom>
          <a:noFill/>
        </p:spPr>
        <p:txBody>
          <a:bodyPr wrap="square" rtlCol="0">
            <a:spAutoFit/>
          </a:bodyPr>
          <a:lstStyle/>
          <a:p>
            <a:r>
              <a:rPr lang="de-DE" sz="1600" b="1" cap="all" dirty="0">
                <a:latin typeface="Arial Narrow" panose="020B0606020202030204" pitchFamily="34" charset="0"/>
              </a:rPr>
              <a:t>Biostoffe</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Aerosolbildung </a:t>
            </a:r>
            <a:r>
              <a:rPr lang="de-DE" sz="1600" dirty="0" smtClean="0">
                <a:latin typeface="Arial Narrow" panose="020B0606020202030204" pitchFamily="34" charset="0"/>
              </a:rPr>
              <a:t>vermeiden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In </a:t>
            </a:r>
            <a:r>
              <a:rPr lang="de-DE" sz="1600" dirty="0">
                <a:latin typeface="Arial Narrow" panose="020B0606020202030204" pitchFamily="34" charset="0"/>
              </a:rPr>
              <a:t>Sicherheitswerkbänken </a:t>
            </a:r>
            <a:r>
              <a:rPr lang="de-DE" sz="1600" dirty="0" smtClean="0">
                <a:latin typeface="Arial Narrow" panose="020B0606020202030204" pitchFamily="34" charset="0"/>
              </a:rPr>
              <a:t>arbeiten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Vor </a:t>
            </a:r>
            <a:r>
              <a:rPr lang="de-DE" sz="1600" dirty="0">
                <a:latin typeface="Arial Narrow" panose="020B0606020202030204" pitchFamily="34" charset="0"/>
              </a:rPr>
              <a:t>der Sicherheitswerkbank keine raschen Bewegungen ausführen oder störende Luftströmungen </a:t>
            </a:r>
            <a:r>
              <a:rPr lang="de-DE" sz="1600" dirty="0" smtClean="0">
                <a:latin typeface="Arial Narrow" panose="020B0606020202030204" pitchFamily="34" charset="0"/>
              </a:rPr>
              <a:t>erzeugen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Lüftungsschlitze der Sicherheitswerkbank nicht </a:t>
            </a:r>
            <a:r>
              <a:rPr lang="de-DE" sz="1600" dirty="0" smtClean="0">
                <a:latin typeface="Arial Narrow" panose="020B0606020202030204" pitchFamily="34" charset="0"/>
              </a:rPr>
              <a:t>verdecken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Verschließbare und gekennzeichnete (Abfall-)Behälter benutzen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Abfälle </a:t>
            </a:r>
            <a:r>
              <a:rPr lang="de-DE" sz="1600" dirty="0">
                <a:latin typeface="Arial Narrow" panose="020B0606020202030204" pitchFamily="34" charset="0"/>
              </a:rPr>
              <a:t>erforderlichenfalls </a:t>
            </a:r>
            <a:r>
              <a:rPr lang="de-DE" sz="1600" dirty="0" smtClean="0">
                <a:latin typeface="Arial Narrow" panose="020B0606020202030204" pitchFamily="34" charset="0"/>
              </a:rPr>
              <a:t>autoklavieren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nicht gezielten Tätigkeiten Identität der benutzen Organismen in regelmäßigen Abständen </a:t>
            </a:r>
            <a:r>
              <a:rPr lang="de-DE" sz="1600" dirty="0" smtClean="0">
                <a:latin typeface="Arial Narrow" panose="020B0606020202030204" pitchFamily="34" charset="0"/>
              </a:rPr>
              <a:t>kontrollieren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Bei Arbeitsende/-unterbrechung Hände und Unterarme waschen, desinfizieren und nachfetten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0089" y="685589"/>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193" y="1172626"/>
            <a:ext cx="3145867" cy="1755833"/>
          </a:xfrm>
          <a:prstGeom prst="rect">
            <a:avLst/>
          </a:prstGeom>
        </p:spPr>
      </p:pic>
    </p:spTree>
    <p:extLst>
      <p:ext uri="{BB962C8B-B14F-4D97-AF65-F5344CB8AC3E}">
        <p14:creationId xmlns:p14="http://schemas.microsoft.com/office/powerpoint/2010/main" val="383417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9921" y="1679303"/>
            <a:ext cx="9442655" cy="3908762"/>
          </a:xfrm>
          <a:prstGeom prst="rect">
            <a:avLst/>
          </a:prstGeom>
          <a:noFill/>
        </p:spPr>
        <p:txBody>
          <a:bodyPr wrap="square" rtlCol="0">
            <a:spAutoFit/>
          </a:bodyPr>
          <a:lstStyle/>
          <a:p>
            <a:r>
              <a:rPr lang="de-DE" sz="1600" b="1" cap="all" dirty="0" smtClean="0">
                <a:latin typeface="Arial Narrow" panose="020B0606020202030204" pitchFamily="34" charset="0"/>
              </a:rPr>
              <a:t>Arbeitsmittel </a:t>
            </a:r>
            <a:endParaRPr lang="de-DE" sz="1600" b="1" cap="all" dirty="0">
              <a:latin typeface="Arial Narrow" panose="020B0606020202030204" pitchFamily="34" charset="0"/>
            </a:endParaRPr>
          </a:p>
          <a:p>
            <a:endParaRPr lang="de-DE" sz="16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Bei </a:t>
            </a:r>
            <a:r>
              <a:rPr lang="de-DE" sz="1600" dirty="0">
                <a:latin typeface="Arial Narrow" panose="020B0606020202030204" pitchFamily="34" charset="0"/>
              </a:rPr>
              <a:t>erhöhtem Gefährdungspotenzial Arbeitsmittelbenutzung erst nach Schulung</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Vor jeder Benutzung (Sicht-)</a:t>
            </a:r>
            <a:r>
              <a:rPr lang="de-DE" sz="1600" dirty="0" smtClean="0">
                <a:latin typeface="Arial Narrow" panose="020B0606020202030204" pitchFamily="34" charset="0"/>
              </a:rPr>
              <a:t>Prüfung: </a:t>
            </a:r>
            <a:endParaRPr lang="de-DE" sz="1600" dirty="0">
              <a:latin typeface="Arial Narrow" panose="020B0606020202030204" pitchFamily="34" charset="0"/>
            </a:endParaRPr>
          </a:p>
          <a:p>
            <a:pPr marL="497845" lvl="1">
              <a:lnSpc>
                <a:spcPct val="150000"/>
              </a:lnSpc>
            </a:pPr>
            <a:r>
              <a:rPr lang="de-DE" sz="1600" dirty="0">
                <a:latin typeface="Arial Narrow" panose="020B0606020202030204" pitchFamily="34" charset="0"/>
              </a:rPr>
              <a:t>auf sicherheitsrelevante Beschädigungen, mechanisch belastete Glasgeräte besonders </a:t>
            </a:r>
            <a:r>
              <a:rPr lang="de-DE" sz="1600" dirty="0" smtClean="0">
                <a:latin typeface="Arial Narrow" panose="020B0606020202030204" pitchFamily="34" charset="0"/>
              </a:rPr>
              <a:t>sorgfältig,</a:t>
            </a:r>
            <a:endParaRPr lang="de-DE" sz="1600" dirty="0">
              <a:latin typeface="Arial Narrow" panose="020B0606020202030204" pitchFamily="34" charset="0"/>
            </a:endParaRPr>
          </a:p>
          <a:p>
            <a:pPr marL="497845" lvl="1">
              <a:lnSpc>
                <a:spcPct val="150000"/>
              </a:lnSpc>
            </a:pPr>
            <a:r>
              <a:rPr lang="de-DE" sz="1600" dirty="0">
                <a:latin typeface="Arial Narrow" panose="020B0606020202030204" pitchFamily="34" charset="0"/>
              </a:rPr>
              <a:t>der Funktionsfähigkeit der Schutzeinrichtungen,</a:t>
            </a:r>
          </a:p>
          <a:p>
            <a:pPr marL="497845" lvl="1">
              <a:lnSpc>
                <a:spcPct val="150000"/>
              </a:lnSpc>
            </a:pPr>
            <a:r>
              <a:rPr lang="de-DE" sz="1600" dirty="0">
                <a:latin typeface="Arial Narrow" panose="020B0606020202030204" pitchFamily="34" charset="0"/>
              </a:rPr>
              <a:t>der Werkzeugmontage und </a:t>
            </a:r>
            <a:r>
              <a:rPr lang="de-DE" sz="1600" dirty="0" smtClean="0">
                <a:latin typeface="Arial Narrow" panose="020B0606020202030204" pitchFamily="34" charset="0"/>
              </a:rPr>
              <a:t>–</a:t>
            </a:r>
            <a:r>
              <a:rPr lang="de-DE" sz="1600" dirty="0" err="1" smtClean="0">
                <a:latin typeface="Arial Narrow" panose="020B0606020202030204" pitchFamily="34" charset="0"/>
              </a:rPr>
              <a:t>einstellung</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Die in Bedienungsanleitungen, staatlichen oder berufsgenossenschaftlichen Vorschriften geforderten sicherheitsrelevanten Prüfungen durch befähigte Personen </a:t>
            </a:r>
            <a:r>
              <a:rPr lang="de-DE" sz="1600" dirty="0" smtClean="0">
                <a:latin typeface="Arial Narrow" panose="020B0606020202030204" pitchFamily="34" charset="0"/>
              </a:rPr>
              <a:t>veranlassen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Arbeitsmittel mit Sicherheitsmängeln nicht </a:t>
            </a:r>
            <a:r>
              <a:rPr lang="de-DE" sz="1600" dirty="0" smtClean="0">
                <a:latin typeface="Arial Narrow" panose="020B0606020202030204" pitchFamily="34" charset="0"/>
              </a:rPr>
              <a:t>verwenden </a:t>
            </a:r>
            <a:r>
              <a:rPr lang="de-DE" sz="1600" dirty="0">
                <a:latin typeface="Arial Narrow" panose="020B0606020202030204" pitchFamily="34" charset="0"/>
              </a:rPr>
              <a:t>und der Benutzung durch andere Personen entziehen, Sicherheitsmängel dem Vorgesetzten </a:t>
            </a:r>
            <a:r>
              <a:rPr lang="de-DE" sz="1600" dirty="0" smtClean="0">
                <a:latin typeface="Arial Narrow" panose="020B0606020202030204" pitchFamily="34" charset="0"/>
              </a:rPr>
              <a:t>melden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4463" y="67735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65145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9921" y="1678622"/>
            <a:ext cx="9442655" cy="3662541"/>
          </a:xfrm>
          <a:prstGeom prst="rect">
            <a:avLst/>
          </a:prstGeom>
          <a:noFill/>
        </p:spPr>
        <p:txBody>
          <a:bodyPr wrap="square" rtlCol="0">
            <a:spAutoFit/>
          </a:bodyPr>
          <a:lstStyle/>
          <a:p>
            <a:r>
              <a:rPr lang="de-DE" sz="1600" b="1" cap="all" dirty="0" smtClean="0">
                <a:latin typeface="Arial Narrow" panose="020B0606020202030204" pitchFamily="34" charset="0"/>
              </a:rPr>
              <a:t>Arbeitsmittel </a:t>
            </a:r>
            <a:endParaRPr lang="de-DE" sz="1600" b="1" cap="all" dirty="0">
              <a:latin typeface="Arial Narrow" panose="020B0606020202030204" pitchFamily="34" charset="0"/>
            </a:endParaRPr>
          </a:p>
          <a:p>
            <a:endParaRPr lang="de-DE" sz="1600" dirty="0" smtClean="0">
              <a:latin typeface="Arial Narrow" panose="020B0606020202030204" pitchFamily="34" charset="0"/>
            </a:endParaRPr>
          </a:p>
          <a:p>
            <a:pPr marL="285750" indent="-285750">
              <a:buFont typeface="Symbol" panose="05050102010706020507" pitchFamily="18" charset="2"/>
              <a:buChar char="¾"/>
            </a:pPr>
            <a:r>
              <a:rPr lang="de-DE" sz="1600" dirty="0">
                <a:latin typeface="Arial Narrow" panose="020B0606020202030204" pitchFamily="34" charset="0"/>
              </a:rPr>
              <a:t>Arbeitsmittel vor allen Nebentätigkeiten wie Putzen, Schmieren, Einstellen, Prüfen oder Instandsetzungsarbeiten ausschalten und gegen ungewolltes Einschalten </a:t>
            </a:r>
            <a:r>
              <a:rPr lang="de-DE" sz="1600" dirty="0" smtClean="0">
                <a:latin typeface="Arial Narrow" panose="020B0606020202030204" pitchFamily="34" charset="0"/>
              </a:rPr>
              <a:t>sichern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Glasbruch in die dafür vorgesehenen Behälter </a:t>
            </a:r>
            <a:r>
              <a:rPr lang="de-DE" sz="1600" dirty="0" smtClean="0">
                <a:latin typeface="Arial Narrow" panose="020B0606020202030204" pitchFamily="34" charset="0"/>
              </a:rPr>
              <a:t>entsorgen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Festsitzende Glasschliffstopfen vorsichtig entfernen, z. B. durch vorsichtiges Erhitzen aber nur bei nicht brennbaren Inhalten, ggf. schnittsichere Handschuhe </a:t>
            </a:r>
            <a:r>
              <a:rPr lang="de-DE" sz="1600" dirty="0" smtClean="0">
                <a:latin typeface="Arial Narrow" panose="020B0606020202030204" pitchFamily="34" charset="0"/>
              </a:rPr>
              <a:t>verwenden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Auf Glasgeräten fest sitzende Schläuche durch Zerschneiden entfernen, Glasoberfläche dabei nicht </a:t>
            </a:r>
            <a:r>
              <a:rPr lang="de-DE" sz="1600" dirty="0" smtClean="0">
                <a:latin typeface="Arial Narrow" panose="020B0606020202030204" pitchFamily="34" charset="0"/>
              </a:rPr>
              <a:t>beschädigen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Versuchsaufbauten standfest, spannungsfrei und an sicheren Standorten </a:t>
            </a:r>
            <a:r>
              <a:rPr lang="de-DE" sz="1600" dirty="0" smtClean="0">
                <a:latin typeface="Arial Narrow" panose="020B0606020202030204" pitchFamily="34" charset="0"/>
              </a:rPr>
              <a:t>aufbauen/betreiben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Arbeiten an offen rotierenden Teilen eng anliegende Kleidung, ein Haarnetz aber keine Handschuhe </a:t>
            </a:r>
            <a:r>
              <a:rPr lang="de-DE" sz="1600" dirty="0" smtClean="0">
                <a:latin typeface="Arial Narrow" panose="020B0606020202030204" pitchFamily="34" charset="0"/>
              </a:rPr>
              <a:t>tragen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mehr als 80 dB(A) sollte bei mehr als 85 dB(A) muss ein Gehörschutz getragen </a:t>
            </a:r>
            <a:r>
              <a:rPr lang="de-DE" sz="1600" dirty="0" smtClean="0">
                <a:latin typeface="Arial Narrow" panose="020B0606020202030204" pitchFamily="34" charset="0"/>
              </a:rPr>
              <a:t>werden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85589"/>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63368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0602" y="1677941"/>
            <a:ext cx="9442655" cy="3785652"/>
          </a:xfrm>
          <a:prstGeom prst="rect">
            <a:avLst/>
          </a:prstGeom>
          <a:noFill/>
        </p:spPr>
        <p:txBody>
          <a:bodyPr wrap="square" rtlCol="0">
            <a:spAutoFit/>
          </a:bodyPr>
          <a:lstStyle/>
          <a:p>
            <a:r>
              <a:rPr lang="de-DE" sz="1600" b="1" cap="all" dirty="0">
                <a:latin typeface="Arial Narrow" panose="020B0606020202030204" pitchFamily="34" charset="0"/>
              </a:rPr>
              <a:t>Arbeitsmittel </a:t>
            </a:r>
          </a:p>
          <a:p>
            <a:endParaRPr lang="de-DE" sz="1600" dirty="0" smtClean="0">
              <a:latin typeface="Arial Narrow" panose="020B0606020202030204" pitchFamily="34" charset="0"/>
            </a:endParaRPr>
          </a:p>
          <a:p>
            <a:pPr marL="342900" indent="-342900" algn="just">
              <a:lnSpc>
                <a:spcPct val="150000"/>
              </a:lnSpc>
              <a:buFont typeface="Symbol" panose="05050102010706020507" pitchFamily="18" charset="2"/>
              <a:buChar char="¾"/>
            </a:pPr>
            <a:r>
              <a:rPr lang="de-DE" sz="1600" dirty="0" smtClean="0">
                <a:latin typeface="Arial Narrow" panose="020B0606020202030204" pitchFamily="34" charset="0"/>
              </a:rPr>
              <a:t>Spitze </a:t>
            </a:r>
            <a:r>
              <a:rPr lang="de-DE" sz="1600" dirty="0">
                <a:latin typeface="Arial Narrow" panose="020B0606020202030204" pitchFamily="34" charset="0"/>
              </a:rPr>
              <a:t>oder scharfe Werkzeuge (z. B. Schraubendreher) nicht in den Taschen der Kleidung </a:t>
            </a:r>
            <a:r>
              <a:rPr lang="de-DE" sz="1600" dirty="0" smtClean="0">
                <a:latin typeface="Arial Narrow" panose="020B0606020202030204" pitchFamily="34" charset="0"/>
              </a:rPr>
              <a:t>tragen</a:t>
            </a:r>
            <a:endParaRPr lang="de-DE" sz="1600" dirty="0">
              <a:latin typeface="Arial Narrow" panose="020B0606020202030204" pitchFamily="34" charset="0"/>
            </a:endParaRPr>
          </a:p>
          <a:p>
            <a:pPr marL="342900" indent="-342900" algn="just">
              <a:lnSpc>
                <a:spcPct val="150000"/>
              </a:lnSpc>
              <a:buFont typeface="Symbol" panose="05050102010706020507" pitchFamily="18" charset="2"/>
              <a:buChar char="¾"/>
            </a:pPr>
            <a:r>
              <a:rPr lang="de-DE" sz="1600" dirty="0" smtClean="0">
                <a:latin typeface="Arial Narrow" panose="020B0606020202030204" pitchFamily="34" charset="0"/>
              </a:rPr>
              <a:t>Materialien</a:t>
            </a:r>
            <a:r>
              <a:rPr lang="de-DE" sz="1600" dirty="0">
                <a:latin typeface="Arial Narrow" panose="020B0606020202030204" pitchFamily="34" charset="0"/>
              </a:rPr>
              <a:t>, Schläuche, Kabel, Werkzeuge etc. so verwenden bzw. ablegen, dass sie keine Stolperstellen </a:t>
            </a:r>
            <a:r>
              <a:rPr lang="de-DE" sz="1600" dirty="0" smtClean="0">
                <a:latin typeface="Arial Narrow" panose="020B0606020202030204" pitchFamily="34" charset="0"/>
              </a:rPr>
              <a:t>darstellen</a:t>
            </a:r>
            <a:endParaRPr lang="de-DE" sz="1600" dirty="0">
              <a:latin typeface="Arial Narrow" panose="020B0606020202030204" pitchFamily="34" charset="0"/>
            </a:endParaRPr>
          </a:p>
          <a:p>
            <a:pPr marL="342900" indent="-342900" algn="just">
              <a:lnSpc>
                <a:spcPct val="150000"/>
              </a:lnSpc>
              <a:buFont typeface="Symbol" panose="05050102010706020507" pitchFamily="18" charset="2"/>
              <a:buChar char="¾"/>
            </a:pPr>
            <a:r>
              <a:rPr lang="de-DE" sz="1600" dirty="0">
                <a:latin typeface="Arial Narrow" panose="020B0606020202030204" pitchFamily="34" charset="0"/>
              </a:rPr>
              <a:t>Bei angelegtem Vakuum: Ausreichend stabile Geräte, fehlerfreie Glasgeräte, Splitterschutz (z. B. Scheiben, Netze, Körbe</a:t>
            </a:r>
            <a:r>
              <a:rPr lang="de-DE" sz="1600" dirty="0" smtClean="0">
                <a:latin typeface="Arial Narrow" panose="020B0606020202030204" pitchFamily="34" charset="0"/>
              </a:rPr>
              <a:t>) verwenden</a:t>
            </a:r>
            <a:endParaRPr lang="de-DE" sz="1600" dirty="0">
              <a:latin typeface="Arial Narrow" panose="020B0606020202030204" pitchFamily="34" charset="0"/>
            </a:endParaRPr>
          </a:p>
          <a:p>
            <a:pPr marL="342900" indent="-342900" algn="just">
              <a:lnSpc>
                <a:spcPct val="150000"/>
              </a:lnSpc>
              <a:buFont typeface="Symbol" panose="05050102010706020507" pitchFamily="18" charset="2"/>
              <a:buChar char="¾"/>
            </a:pPr>
            <a:r>
              <a:rPr lang="de-DE" sz="1600" dirty="0">
                <a:latin typeface="Arial Narrow" panose="020B0606020202030204" pitchFamily="34" charset="0"/>
              </a:rPr>
              <a:t>Druckgasflaschen gegen Umstürzen sichern, nur mit Schutzkappe und nicht zusammen mit Personen im Aufzug transportieren, </a:t>
            </a:r>
            <a:r>
              <a:rPr lang="de-DE" sz="1600" dirty="0" smtClean="0">
                <a:latin typeface="Arial Narrow" panose="020B0606020202030204" pitchFamily="34" charset="0"/>
              </a:rPr>
              <a:t>innerhalb der Fristen prüfen lassen.</a:t>
            </a:r>
            <a:endParaRPr lang="de-DE" sz="1600" dirty="0">
              <a:latin typeface="Arial Narrow" panose="020B0606020202030204" pitchFamily="34" charset="0"/>
            </a:endParaRPr>
          </a:p>
          <a:p>
            <a:pPr marL="342900" indent="-342900" algn="just">
              <a:lnSpc>
                <a:spcPct val="150000"/>
              </a:lnSpc>
              <a:buFont typeface="Symbol" panose="05050102010706020507" pitchFamily="18" charset="2"/>
              <a:buChar char="¾"/>
            </a:pPr>
            <a:r>
              <a:rPr lang="de-DE" sz="1600" dirty="0">
                <a:latin typeface="Arial Narrow" panose="020B0606020202030204" pitchFamily="34" charset="0"/>
              </a:rPr>
              <a:t>Druckgasflaschen nur in den dafür vorgesehenen Gasflaschenschränken </a:t>
            </a:r>
            <a:r>
              <a:rPr lang="de-DE" sz="1600" dirty="0" smtClean="0">
                <a:latin typeface="Arial Narrow" panose="020B0606020202030204" pitchFamily="34" charset="0"/>
              </a:rPr>
              <a:t>betreiben und am dafür vorgesehenen Ort (Gasflaschenlager) lagern.</a:t>
            </a:r>
            <a:endParaRPr lang="de-DE" sz="1600" dirty="0">
              <a:latin typeface="Arial Narrow" panose="020B0606020202030204" pitchFamily="34" charset="0"/>
            </a:endParaRPr>
          </a:p>
          <a:p>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701" y="67735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850" y="5218468"/>
            <a:ext cx="1394894" cy="210153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796" y="572239"/>
            <a:ext cx="1514021" cy="2042524"/>
          </a:xfrm>
          <a:prstGeom prst="rect">
            <a:avLst/>
          </a:prstGeom>
        </p:spPr>
      </p:pic>
    </p:spTree>
    <p:extLst>
      <p:ext uri="{BB962C8B-B14F-4D97-AF65-F5344CB8AC3E}">
        <p14:creationId xmlns:p14="http://schemas.microsoft.com/office/powerpoint/2010/main" val="209039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71065"/>
            <a:ext cx="9442655" cy="5016758"/>
          </a:xfrm>
          <a:prstGeom prst="rect">
            <a:avLst/>
          </a:prstGeom>
          <a:noFill/>
        </p:spPr>
        <p:txBody>
          <a:bodyPr wrap="square" rtlCol="0">
            <a:spAutoFit/>
          </a:bodyPr>
          <a:lstStyle/>
          <a:p>
            <a:r>
              <a:rPr lang="de-DE" sz="1600" b="1" cap="all" dirty="0" smtClean="0">
                <a:latin typeface="Arial Narrow" panose="020B0606020202030204" pitchFamily="34" charset="0"/>
              </a:rPr>
              <a:t>Arbeitsmittel </a:t>
            </a:r>
            <a:endParaRPr lang="de-DE" sz="1600" b="1" cap="all" dirty="0">
              <a:latin typeface="Arial Narrow" panose="020B0606020202030204" pitchFamily="34" charset="0"/>
            </a:endParaRPr>
          </a:p>
          <a:p>
            <a:endParaRPr lang="de-DE" sz="1600" cap="all" dirty="0" smtClean="0">
              <a:latin typeface="Arial Narrow" panose="020B0606020202030204" pitchFamily="34" charset="0"/>
            </a:endParaRPr>
          </a:p>
          <a:p>
            <a:pPr algn="just">
              <a:lnSpc>
                <a:spcPct val="150000"/>
              </a:lnSpc>
            </a:pPr>
            <a:r>
              <a:rPr lang="de-DE" sz="1600" b="1" dirty="0" smtClean="0">
                <a:latin typeface="Arial Narrow" panose="020B0606020202030204" pitchFamily="34" charset="0"/>
              </a:rPr>
              <a:t>Leitern </a:t>
            </a:r>
            <a:r>
              <a:rPr lang="de-DE" sz="1600" b="1" dirty="0">
                <a:latin typeface="Arial Narrow" panose="020B0606020202030204" pitchFamily="34" charset="0"/>
              </a:rPr>
              <a:t>und Tritte</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Nur für Arbeiten geringen </a:t>
            </a:r>
            <a:r>
              <a:rPr lang="de-DE" sz="1600" dirty="0" smtClean="0">
                <a:latin typeface="Arial Narrow" panose="020B0606020202030204" pitchFamily="34" charset="0"/>
              </a:rPr>
              <a:t>Umfangs, ansonsten</a:t>
            </a:r>
            <a:r>
              <a:rPr lang="de-DE" sz="1600" dirty="0">
                <a:latin typeface="Arial Narrow" panose="020B0606020202030204" pitchFamily="34" charset="0"/>
              </a:rPr>
              <a:t>: Gerüst</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Jährliche Prüfung</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Betriebsanweisung beachten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Anlegewinkel: 65° bis 75° bei Sprossenanlegeleitern; 60° bis 70° bei Stufenanlegeleitern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Gegen Abrutschen sichern: </a:t>
            </a:r>
          </a:p>
          <a:p>
            <a:pPr marL="995690" lvl="2" algn="just">
              <a:lnSpc>
                <a:spcPct val="150000"/>
              </a:lnSpc>
            </a:pPr>
            <a:r>
              <a:rPr lang="de-DE" sz="1600" dirty="0">
                <a:latin typeface="Arial Narrow" panose="020B0606020202030204" pitchFamily="34" charset="0"/>
              </a:rPr>
              <a:t>Sichere Stützpunkte, rutschhemmende Füße (Gummi, Kunststoff oder Metallspitzen)</a:t>
            </a:r>
          </a:p>
          <a:p>
            <a:pPr marL="995690" lvl="2" algn="just">
              <a:lnSpc>
                <a:spcPct val="150000"/>
              </a:lnSpc>
            </a:pPr>
            <a:r>
              <a:rPr lang="de-DE" sz="1600" dirty="0">
                <a:latin typeface="Arial Narrow" panose="020B0606020202030204" pitchFamily="34" charset="0"/>
              </a:rPr>
              <a:t>Stufenanlegeleitern mit der Einhak- bzw. Einhängevorrichtung sichern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Verstrebungsbefestigungen bei Stehleitern arretieren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Stehleitern nicht als Anlegeleitern benutzen</a:t>
            </a:r>
          </a:p>
          <a:p>
            <a:pPr marL="285750" indent="-285750">
              <a:buFont typeface="Symbol" panose="05050102010706020507" pitchFamily="18" charset="2"/>
              <a:buChar char="-"/>
            </a:pPr>
            <a:endParaRPr lang="de-DE" sz="1600" dirty="0">
              <a:latin typeface="Arial Narrow" panose="020B0606020202030204" pitchFamily="34" charset="0"/>
            </a:endParaRPr>
          </a:p>
          <a:p>
            <a:endParaRPr lang="de-DE" sz="1600" cap="all" dirty="0">
              <a:latin typeface="Arial Narrow" panose="020B0606020202030204" pitchFamily="34" charset="0"/>
            </a:endParaRPr>
          </a:p>
          <a:p>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735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142" y="1194837"/>
            <a:ext cx="2581738" cy="2597151"/>
          </a:xfrm>
          <a:prstGeom prst="rect">
            <a:avLst/>
          </a:prstGeom>
        </p:spPr>
      </p:pic>
    </p:spTree>
    <p:extLst>
      <p:ext uri="{BB962C8B-B14F-4D97-AF65-F5344CB8AC3E}">
        <p14:creationId xmlns:p14="http://schemas.microsoft.com/office/powerpoint/2010/main" val="316958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0602" y="1671065"/>
            <a:ext cx="9442655" cy="4247317"/>
          </a:xfrm>
          <a:prstGeom prst="rect">
            <a:avLst/>
          </a:prstGeom>
          <a:noFill/>
        </p:spPr>
        <p:txBody>
          <a:bodyPr wrap="square" rtlCol="0">
            <a:spAutoFit/>
          </a:bodyPr>
          <a:lstStyle/>
          <a:p>
            <a:r>
              <a:rPr lang="de-DE" sz="1600" b="1" cap="all" dirty="0">
                <a:latin typeface="Arial Narrow" panose="020B0606020202030204" pitchFamily="34" charset="0"/>
              </a:rPr>
              <a:t>Arbeitsmittel </a:t>
            </a:r>
          </a:p>
          <a:p>
            <a:pPr algn="just">
              <a:lnSpc>
                <a:spcPct val="150000"/>
              </a:lnSpc>
            </a:pPr>
            <a:endParaRPr lang="de-DE" sz="1600" dirty="0">
              <a:latin typeface="Arial Narrow" panose="020B0606020202030204" pitchFamily="34" charset="0"/>
            </a:endParaRPr>
          </a:p>
          <a:p>
            <a:pPr algn="just">
              <a:lnSpc>
                <a:spcPct val="150000"/>
              </a:lnSpc>
            </a:pPr>
            <a:r>
              <a:rPr lang="de-DE" sz="1600" b="1" dirty="0" smtClean="0">
                <a:latin typeface="Arial Narrow" panose="020B0606020202030204" pitchFamily="34" charset="0"/>
              </a:rPr>
              <a:t>Verhütung von Stromunfällen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Informieren Sie sich vor der Benutzung von Elektrohandwerkzeugen und anderen transportablen elektrischen Geräten über die Sicherheitsanforderungen bei Verwendung unter besonderen Umgebungsverhältnissen, wie zum Beispiel Hitze, Kälte, Nässe, chemischen Einflüssen oder auch in feuer- bzw. explosionsgefährdeten Bereichen.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Reparaturen und „Bastelarbeiten“ – auch scheinbar noch so einfacher Art – an elektrischen Geräten und Anlagen durchführen, wenn keine ausreichenden Kenntnisse über die damit verbundenen Gefahren und die sichere Arbeitsweise vorhanden sind.</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Schutzabdeckungen elektrischer Anlagen nur bei sicher gestellter Spannungsfreiheit öffnen, auf Kennzeichnungen oder Absperrungen achten, die vor einer Berührung stromführender Leitungen oder Teile warnen/schützen.</a:t>
            </a:r>
          </a:p>
          <a:p>
            <a:endParaRPr lang="de-DE" sz="14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9408" y="675758"/>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89770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1964" y="1677260"/>
            <a:ext cx="9442655" cy="2554545"/>
          </a:xfrm>
          <a:prstGeom prst="rect">
            <a:avLst/>
          </a:prstGeom>
          <a:noFill/>
        </p:spPr>
        <p:txBody>
          <a:bodyPr wrap="square" rtlCol="0">
            <a:spAutoFit/>
          </a:bodyPr>
          <a:lstStyle/>
          <a:p>
            <a:r>
              <a:rPr lang="de-DE" sz="1600" b="1" cap="all" dirty="0" smtClean="0">
                <a:latin typeface="Arial Narrow" panose="020B0606020202030204" pitchFamily="34" charset="0"/>
              </a:rPr>
              <a:t>Arbeitsmittel </a:t>
            </a:r>
            <a:endParaRPr lang="de-DE" sz="1600" b="1" cap="all" dirty="0">
              <a:latin typeface="Arial Narrow" panose="020B0606020202030204" pitchFamily="34" charset="0"/>
            </a:endParaRPr>
          </a:p>
          <a:p>
            <a:pPr algn="just">
              <a:lnSpc>
                <a:spcPct val="150000"/>
              </a:lnSpc>
            </a:pPr>
            <a:endParaRPr lang="de-DE" sz="1600" dirty="0">
              <a:latin typeface="Arial Narrow" panose="020B0606020202030204" pitchFamily="34" charset="0"/>
            </a:endParaRPr>
          </a:p>
          <a:p>
            <a:pPr algn="just">
              <a:lnSpc>
                <a:spcPct val="150000"/>
              </a:lnSpc>
            </a:pPr>
            <a:r>
              <a:rPr lang="de-DE" sz="1600" b="1" dirty="0">
                <a:latin typeface="Arial Narrow" panose="020B0606020202030204" pitchFamily="34" charset="0"/>
              </a:rPr>
              <a:t>Verhütung von Stromunfällen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Bedienung </a:t>
            </a:r>
            <a:r>
              <a:rPr lang="de-DE" sz="1600" dirty="0">
                <a:latin typeface="Arial Narrow" panose="020B0606020202030204" pitchFamily="34" charset="0"/>
              </a:rPr>
              <a:t>eines Geräts oder einer Maschine nur mittels der dafür vorgesehenen </a:t>
            </a:r>
            <a:r>
              <a:rPr lang="de-DE" sz="1600" dirty="0" smtClean="0">
                <a:latin typeface="Arial Narrow" panose="020B0606020202030204" pitchFamily="34" charset="0"/>
              </a:rPr>
              <a:t>Schalter/Stelleinrichtungen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Arbeiten in gefährlicher Nähe elektrischer Anlagen nur nach Anweisung einer Elektrofachkraft </a:t>
            </a:r>
            <a:r>
              <a:rPr lang="de-DE" sz="1600" dirty="0" smtClean="0">
                <a:latin typeface="Arial Narrow" panose="020B0606020202030204" pitchFamily="34" charset="0"/>
              </a:rPr>
              <a:t>durchführen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Störungen Spannungsversorgung unterbrechen (Netzstecker ziehen/Not-Aus betätigen</a:t>
            </a:r>
            <a:r>
              <a:rPr lang="de-DE" sz="1600" dirty="0" smtClean="0">
                <a:latin typeface="Arial Narrow" panose="020B0606020202030204" pitchFamily="34" charset="0"/>
              </a:rPr>
              <a: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Zu </a:t>
            </a:r>
            <a:r>
              <a:rPr lang="de-DE" sz="1600" dirty="0">
                <a:latin typeface="Arial Narrow" panose="020B0606020202030204" pitchFamily="34" charset="0"/>
              </a:rPr>
              <a:t>kühlende brennbare Flüssigkeiten nur in Kühlschränken mit zündquellenfreien Innenräumen </a:t>
            </a:r>
            <a:r>
              <a:rPr lang="de-DE" sz="1600" dirty="0" smtClean="0">
                <a:latin typeface="Arial Narrow" panose="020B0606020202030204" pitchFamily="34" charset="0"/>
              </a:rPr>
              <a:t>lagern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2532" y="67735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stretch>
            <a:fillRect/>
          </a:stretch>
        </p:blipFill>
        <p:spPr>
          <a:xfrm>
            <a:off x="7858193" y="4357484"/>
            <a:ext cx="1634192" cy="2280551"/>
          </a:xfrm>
          <a:prstGeom prst="rect">
            <a:avLst/>
          </a:prstGeom>
        </p:spPr>
      </p:pic>
    </p:spTree>
    <p:extLst>
      <p:ext uri="{BB962C8B-B14F-4D97-AF65-F5344CB8AC3E}">
        <p14:creationId xmlns:p14="http://schemas.microsoft.com/office/powerpoint/2010/main" val="226427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10" name="Titel 1">
            <a:extLst>
              <a:ext uri="{FF2B5EF4-FFF2-40B4-BE49-F238E27FC236}">
                <a16:creationId xmlns:a16="http://schemas.microsoft.com/office/drawing/2014/main" id="{049109B1-6C4D-B04A-B449-F1EA4354C4B0}"/>
              </a:ext>
            </a:extLst>
          </p:cNvPr>
          <p:cNvSpPr>
            <a:spLocks noGrp="1"/>
          </p:cNvSpPr>
          <p:nvPr>
            <p:ph type="title"/>
          </p:nvPr>
        </p:nvSpPr>
        <p:spPr>
          <a:xfrm>
            <a:off x="722701" y="571762"/>
            <a:ext cx="9305041" cy="1216204"/>
          </a:xfrm>
        </p:spPr>
        <p:txBody>
          <a:bodyPr/>
          <a:lstStyle/>
          <a:p>
            <a:pPr>
              <a:lnSpc>
                <a:spcPct val="150000"/>
              </a:lnSpc>
              <a:spcBef>
                <a:spcPts val="0"/>
              </a:spcBef>
            </a:pPr>
            <a:r>
              <a:rPr lang="de-DE" dirty="0"/>
              <a:t>Schutzmaßnahmen und </a:t>
            </a:r>
            <a:r>
              <a:rPr lang="de-DE" dirty="0" err="1"/>
              <a:t>verhaltensregeln</a:t>
            </a:r>
            <a:endParaRPr lang="de-DE" dirty="0"/>
          </a:p>
        </p:txBody>
      </p:sp>
      <p:sp>
        <p:nvSpPr>
          <p:cNvPr id="5" name="Textfeld 4">
            <a:extLst>
              <a:ext uri="{FF2B5EF4-FFF2-40B4-BE49-F238E27FC236}">
                <a16:creationId xmlns:a16="http://schemas.microsoft.com/office/drawing/2014/main" id="{F487C8A3-752E-7B48-B258-59F334228082}"/>
              </a:ext>
            </a:extLst>
          </p:cNvPr>
          <p:cNvSpPr txBox="1"/>
          <p:nvPr/>
        </p:nvSpPr>
        <p:spPr>
          <a:xfrm>
            <a:off x="648559" y="1671284"/>
            <a:ext cx="9305040" cy="5139869"/>
          </a:xfrm>
          <a:prstGeom prst="rect">
            <a:avLst/>
          </a:prstGeom>
          <a:noFill/>
        </p:spPr>
        <p:txBody>
          <a:bodyPr wrap="square" rtlCol="0">
            <a:spAutoFit/>
          </a:bodyPr>
          <a:lstStyle/>
          <a:p>
            <a:pPr algn="just"/>
            <a:r>
              <a:rPr lang="de-DE" sz="1600" b="1" cap="all" dirty="0" err="1" smtClean="0">
                <a:latin typeface="Arial Narrow" panose="020B0604020202020204" pitchFamily="34" charset="0"/>
                <a:cs typeface="Arial Narrow" panose="020B0604020202020204" pitchFamily="34" charset="0"/>
              </a:rPr>
              <a:t>mutterschutz</a:t>
            </a:r>
            <a:endParaRPr lang="de-DE" sz="1600" b="1" cap="all" dirty="0" smtClean="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Frauen werden gebeten, dem Personal- bzw. Studierendenservice bestehende Schwangerschaften möglichst frühzeitig mitzuteilen. Der Bereich Arbeitsschutz veranlasst darauf die erforderliche Meldung an das Staatliche Gewerbeaufsichtsamt und stellt die Beurteilung der Arbeitsbedingungen sicher.</a:t>
            </a:r>
          </a:p>
          <a:p>
            <a:pPr marL="285750" indent="-285750" algn="just">
              <a:buFont typeface="Symbol" panose="05050102010706020507" pitchFamily="18" charset="2"/>
              <a:buChar char="¾"/>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Gefährdungen schwangerer/stillender Frauen entstehen u. a. bei:</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Gefahrstoffen unter bestimmten Bedingungen. Besondere Vorsicht ist bei reproduktionstoxischen, keimzellmutagenen, karzinogenen, spezifisch zielorgantoxischen (nach einmaliger Exposition) und akut toxischen Stoffen geboten.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Biostoffen unter bestimmten Bedingungen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Erhöhte körperliche Beanspruchungen wie das Befördern von Lasten (regelmäßig ab 5 kg, gelegentlich ab 10 kg), häufiges Strecken, Beugen, Bücken etc., Druck im Bauchraum</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Gefährdende klimatische Bedingungen (große Hitze („Grenzwert“ &gt; 26°C), Kälte („Grenzwert in Gebäuden“ &lt; 15°C), Nässe) </a:t>
            </a:r>
            <a:endParaRPr lang="de-DE" sz="1600" dirty="0" smtClean="0">
              <a:latin typeface="Arial Narrow" panose="020B0604020202020204" pitchFamily="34" charset="0"/>
              <a:cs typeface="Arial Narrow" panose="020B0604020202020204" pitchFamily="34" charset="0"/>
            </a:endParaRPr>
          </a:p>
          <a:p>
            <a:pPr marL="742950" lvl="1" indent="-285750" algn="just">
              <a:lnSpc>
                <a:spcPct val="150000"/>
              </a:lnSpc>
              <a:buFont typeface="Symbol" panose="05050102010706020507" pitchFamily="18" charset="2"/>
              <a:buChar char="¾"/>
            </a:pPr>
            <a:r>
              <a:rPr lang="de-DE" sz="1600" dirty="0" smtClean="0">
                <a:latin typeface="Arial Narrow" panose="020B0604020202020204" pitchFamily="34" charset="0"/>
                <a:cs typeface="Arial Narrow" panose="020B0604020202020204" pitchFamily="34" charset="0"/>
              </a:rPr>
              <a:t>Nacht- </a:t>
            </a:r>
            <a:r>
              <a:rPr lang="de-DE" sz="1600" dirty="0">
                <a:latin typeface="Arial Narrow" panose="020B0604020202020204" pitchFamily="34" charset="0"/>
                <a:cs typeface="Arial Narrow" panose="020B0604020202020204" pitchFamily="34" charset="0"/>
              </a:rPr>
              <a:t>und Wochenendarbeit, Arbeit &gt; 8,5 h/d</a:t>
            </a:r>
          </a:p>
        </p:txBody>
      </p:sp>
    </p:spTree>
    <p:extLst>
      <p:ext uri="{BB962C8B-B14F-4D97-AF65-F5344CB8AC3E}">
        <p14:creationId xmlns:p14="http://schemas.microsoft.com/office/powerpoint/2010/main" val="243453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2823" y="1678008"/>
            <a:ext cx="9442655" cy="5016758"/>
          </a:xfrm>
          <a:prstGeom prst="rect">
            <a:avLst/>
          </a:prstGeom>
          <a:noFill/>
        </p:spPr>
        <p:txBody>
          <a:bodyPr wrap="square" rtlCol="0">
            <a:spAutoFit/>
          </a:bodyPr>
          <a:lstStyle/>
          <a:p>
            <a:pPr algn="just"/>
            <a:r>
              <a:rPr lang="de-DE" sz="1600" b="1" cap="all" dirty="0">
                <a:latin typeface="Arial Narrow" panose="020B0606020202030204" pitchFamily="34" charset="0"/>
              </a:rPr>
              <a:t>Grundsätze </a:t>
            </a:r>
            <a:r>
              <a:rPr lang="de-DE" sz="1600" b="1" cap="all" dirty="0" smtClean="0">
                <a:latin typeface="Arial Narrow" panose="020B0606020202030204" pitchFamily="34" charset="0"/>
              </a:rPr>
              <a:t>zum Verhalten bei Störfällen</a:t>
            </a:r>
            <a:endParaRPr lang="de-DE" sz="1600" dirty="0" smtClean="0">
              <a:latin typeface="Arial Narrow" panose="020B0606020202030204" pitchFamily="34" charset="0"/>
            </a:endParaRPr>
          </a:p>
          <a:p>
            <a:pPr algn="just"/>
            <a:endParaRPr lang="de-DE" sz="1600" dirty="0" smtClean="0">
              <a:latin typeface="Arial Narrow" panose="020B0606020202030204" pitchFamily="34" charset="0"/>
            </a:endParaRPr>
          </a:p>
          <a:p>
            <a:pPr algn="just"/>
            <a:r>
              <a:rPr lang="de-DE" sz="1600" dirty="0" smtClean="0">
                <a:latin typeface="Arial Narrow" panose="020B0606020202030204" pitchFamily="34" charset="0"/>
              </a:rPr>
              <a:t>Grundsätzlich </a:t>
            </a:r>
            <a:r>
              <a:rPr lang="de-DE" sz="1600" dirty="0">
                <a:latin typeface="Arial Narrow" panose="020B0606020202030204" pitchFamily="34" charset="0"/>
              </a:rPr>
              <a:t>geht Personenschutz vor Sachwerteschutz, Maßnahmen zur Störungsbeseitigung dürfen nur durchgeführt werden, wenn dies </a:t>
            </a:r>
            <a:r>
              <a:rPr lang="de-DE" sz="1600" b="1" dirty="0">
                <a:latin typeface="Arial Narrow" panose="020B0606020202030204" pitchFamily="34" charset="0"/>
              </a:rPr>
              <a:t>ohne Eigengefährdung </a:t>
            </a:r>
            <a:r>
              <a:rPr lang="de-DE" sz="1600" dirty="0">
                <a:latin typeface="Arial Narrow" panose="020B0606020202030204" pitchFamily="34" charset="0"/>
              </a:rPr>
              <a:t>möglich ist.</a:t>
            </a:r>
          </a:p>
          <a:p>
            <a:pPr marL="285750" indent="-285750" algn="just">
              <a:buFont typeface="Symbol" panose="05050102010706020507" pitchFamily="18" charset="2"/>
              <a:buChar char="¾"/>
            </a:pPr>
            <a:endParaRPr lang="de-DE" sz="1600" dirty="0">
              <a:latin typeface="Arial Narrow" panose="020B0606020202030204" pitchFamily="34" charset="0"/>
            </a:endParaRPr>
          </a:p>
          <a:p>
            <a:pPr algn="just"/>
            <a:r>
              <a:rPr lang="de-DE" sz="1600" dirty="0">
                <a:latin typeface="Arial Narrow" panose="020B0606020202030204" pitchFamily="34" charset="0"/>
              </a:rPr>
              <a:t>Störungen dürfen nur durch dafür qualifizierte Personen beseitigt werden.</a:t>
            </a:r>
          </a:p>
          <a:p>
            <a:pPr algn="just"/>
            <a:endParaRPr lang="de-DE" sz="1600" dirty="0" smtClean="0">
              <a:latin typeface="Arial Narrow" panose="020B0606020202030204" pitchFamily="34" charset="0"/>
            </a:endParaRPr>
          </a:p>
          <a:p>
            <a:pPr algn="just"/>
            <a:endParaRPr lang="de-DE" sz="1600" dirty="0">
              <a:latin typeface="Arial Narrow" panose="020B0606020202030204" pitchFamily="34" charset="0"/>
            </a:endParaRPr>
          </a:p>
          <a:p>
            <a:pPr algn="just"/>
            <a:r>
              <a:rPr lang="de-DE" sz="1600" b="1" cap="all" dirty="0">
                <a:latin typeface="Arial Narrow" panose="020B0606020202030204" pitchFamily="34" charset="0"/>
              </a:rPr>
              <a:t>Verhalten beim Auslaufen oder Verschütten gefährlicher </a:t>
            </a:r>
            <a:r>
              <a:rPr lang="de-DE" sz="1600" b="1" cap="all" dirty="0" smtClean="0">
                <a:latin typeface="Arial Narrow" panose="020B0606020202030204" pitchFamily="34" charset="0"/>
              </a:rPr>
              <a:t>Flüssigkeiten</a:t>
            </a:r>
            <a:endParaRPr lang="de-DE" sz="1600" b="1" cap="all" dirty="0">
              <a:latin typeface="Arial Narrow" panose="020B0606020202030204" pitchFamily="34" charset="0"/>
            </a:endParaRPr>
          </a:p>
          <a:p>
            <a:r>
              <a:rPr lang="de-DE" sz="1600" dirty="0">
                <a:latin typeface="Arial Narrow" panose="020B0606020202030204" pitchFamily="34" charset="0"/>
              </a:rPr>
              <a:t> </a:t>
            </a:r>
          </a:p>
          <a:p>
            <a:r>
              <a:rPr lang="de-DE" sz="1600" dirty="0">
                <a:latin typeface="Arial Narrow" panose="020B0606020202030204" pitchFamily="34" charset="0"/>
              </a:rPr>
              <a:t>Bei ausgelaufenen Gefahrstoffen ist für eine gute Raumbelüftung zu sorgen (Fenster und Türen öffnen; Betriebszustand der Lüftungsanlage </a:t>
            </a:r>
            <a:r>
              <a:rPr lang="de-DE" sz="1600" dirty="0" smtClean="0">
                <a:latin typeface="Arial Narrow" panose="020B0606020202030204" pitchFamily="34" charset="0"/>
              </a:rPr>
              <a:t>kontrollieren und diese </a:t>
            </a:r>
            <a:r>
              <a:rPr lang="de-DE" sz="1600" dirty="0">
                <a:latin typeface="Arial Narrow" panose="020B0606020202030204" pitchFamily="34" charset="0"/>
              </a:rPr>
              <a:t>ggf. einschalten).</a:t>
            </a:r>
          </a:p>
          <a:p>
            <a:endParaRPr lang="de-DE" sz="1600" dirty="0">
              <a:latin typeface="Arial Narrow" panose="020B0606020202030204" pitchFamily="34" charset="0"/>
            </a:endParaRPr>
          </a:p>
          <a:p>
            <a:r>
              <a:rPr lang="de-DE" sz="1600" dirty="0">
                <a:latin typeface="Arial Narrow" panose="020B0606020202030204" pitchFamily="34" charset="0"/>
              </a:rPr>
              <a:t>Bei ausgelaufenen brennbaren Flüssigkeiten sind Zündquellen zu </a:t>
            </a:r>
            <a:r>
              <a:rPr lang="de-DE" sz="1600" dirty="0" smtClean="0">
                <a:latin typeface="Arial Narrow" panose="020B0606020202030204" pitchFamily="34" charset="0"/>
              </a:rPr>
              <a:t>vermeiden: Laborzeilen durch Betätigung des Not-Aus-Schalters strom- und brenngaslos machen. Bei aus anderen Stromquellen versorgten Geräten im Gefahrenbereich Stecker ziehen. Heiße Oberflächen </a:t>
            </a:r>
            <a:r>
              <a:rPr lang="de-DE" sz="1600" dirty="0">
                <a:latin typeface="Arial Narrow" panose="020B0606020202030204" pitchFamily="34" charset="0"/>
              </a:rPr>
              <a:t>entfernen/abkühlen. Keine Elektroschalter betätigen.</a:t>
            </a:r>
          </a:p>
          <a:p>
            <a:endParaRPr lang="de-DE" sz="1600" dirty="0">
              <a:latin typeface="Arial Narrow" panose="020B0606020202030204" pitchFamily="34" charset="0"/>
            </a:endParaRPr>
          </a:p>
          <a:p>
            <a:r>
              <a:rPr lang="de-DE" sz="1600" dirty="0">
                <a:latin typeface="Arial Narrow" panose="020B0606020202030204" pitchFamily="34" charset="0"/>
              </a:rPr>
              <a:t>Der kontaminierte Bereich ist unverzüglich </a:t>
            </a:r>
            <a:r>
              <a:rPr lang="de-DE" sz="1600" dirty="0" smtClean="0">
                <a:latin typeface="Arial Narrow" panose="020B0606020202030204" pitchFamily="34" charset="0"/>
              </a:rPr>
              <a:t>abzusperren und die Flüssigkeit ist unter Beachtung der erforderlichen Schutzmaßnahmen (PSA: Schutzhandschuhe, -brille, -schirm, ggf. Atemschutz) aufzunehmen. </a:t>
            </a:r>
            <a:r>
              <a:rPr lang="de-DE" sz="1600" dirty="0">
                <a:latin typeface="Arial Narrow" panose="020B0606020202030204" pitchFamily="34" charset="0"/>
              </a:rPr>
              <a:t>Bei schwer einzuschätzenden Freisetzungen von erheblichen </a:t>
            </a:r>
            <a:r>
              <a:rPr lang="de-DE" sz="1600" dirty="0" smtClean="0">
                <a:latin typeface="Arial Narrow" panose="020B0606020202030204" pitchFamily="34" charset="0"/>
              </a:rPr>
              <a:t>Gefahrstoffmengen Laborleiter*in informieren, ggf. auch die Feuerwehr zu alarmieren.</a:t>
            </a:r>
            <a:endParaRPr lang="de-DE" sz="1600" dirty="0">
              <a:highlight>
                <a:srgbClr val="FFFF00"/>
              </a:highlight>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35203" y="676738"/>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318232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39177" y="1636318"/>
            <a:ext cx="8459040" cy="5367987"/>
          </a:xfrm>
        </p:spPr>
        <p:txBody>
          <a:bodyPr>
            <a:noAutofit/>
          </a:bodyPr>
          <a:lstStyle/>
          <a:p>
            <a:pPr>
              <a:lnSpc>
                <a:spcPct val="150000"/>
              </a:lnSpc>
              <a:spcBef>
                <a:spcPts val="0"/>
              </a:spcBef>
            </a:pPr>
            <a:r>
              <a:rPr lang="de-DE" dirty="0">
                <a:cs typeface="Arial Narrow" panose="020B0604020202020204" pitchFamily="34" charset="0"/>
              </a:rPr>
              <a:t>Rollen im Arbeits- und Brandschutz</a:t>
            </a:r>
          </a:p>
          <a:p>
            <a:pPr>
              <a:lnSpc>
                <a:spcPct val="150000"/>
              </a:lnSpc>
              <a:spcBef>
                <a:spcPts val="0"/>
              </a:spcBef>
            </a:pPr>
            <a:r>
              <a:rPr lang="de-DE" dirty="0">
                <a:cs typeface="Arial Narrow" panose="020B0604020202020204" pitchFamily="34" charset="0"/>
              </a:rPr>
              <a:t>Der Versicherungsschutz</a:t>
            </a:r>
          </a:p>
          <a:p>
            <a:pPr>
              <a:lnSpc>
                <a:spcPct val="150000"/>
              </a:lnSpc>
              <a:spcBef>
                <a:spcPts val="0"/>
              </a:spcBef>
            </a:pPr>
            <a:r>
              <a:rPr lang="de-DE" dirty="0">
                <a:cs typeface="Arial Narrow" panose="020B0604020202020204" pitchFamily="34" charset="0"/>
              </a:rPr>
              <a:t>Schutzziele, Rechte und Pflichten im Arbeitsschutz</a:t>
            </a:r>
          </a:p>
          <a:p>
            <a:pPr>
              <a:lnSpc>
                <a:spcPct val="150000"/>
              </a:lnSpc>
              <a:spcBef>
                <a:spcPts val="0"/>
              </a:spcBef>
            </a:pPr>
            <a:r>
              <a:rPr lang="de-DE" dirty="0"/>
              <a:t>Gefahren für Mensch und Umwelt</a:t>
            </a:r>
          </a:p>
          <a:p>
            <a:pPr marL="342900" indent="-342900">
              <a:lnSpc>
                <a:spcPct val="120000"/>
              </a:lnSpc>
              <a:spcBef>
                <a:spcPts val="0"/>
              </a:spcBef>
              <a:buFont typeface="Wingdings" panose="05000000000000000000" pitchFamily="2" charset="2"/>
              <a:buChar char="Ø"/>
            </a:pPr>
            <a:r>
              <a:rPr lang="de-DE" dirty="0" smtClean="0"/>
              <a:t>Gefahrstoffe</a:t>
            </a:r>
          </a:p>
          <a:p>
            <a:pPr marL="342900" indent="-342900">
              <a:lnSpc>
                <a:spcPct val="120000"/>
              </a:lnSpc>
              <a:spcBef>
                <a:spcPts val="0"/>
              </a:spcBef>
              <a:buFont typeface="Wingdings" panose="05000000000000000000" pitchFamily="2" charset="2"/>
              <a:buChar char="Ø"/>
            </a:pPr>
            <a:r>
              <a:rPr lang="de-DE" dirty="0" smtClean="0"/>
              <a:t>Biostoffe</a:t>
            </a:r>
          </a:p>
          <a:p>
            <a:pPr marL="342900" indent="-342900">
              <a:lnSpc>
                <a:spcPct val="120000"/>
              </a:lnSpc>
              <a:spcBef>
                <a:spcPts val="0"/>
              </a:spcBef>
              <a:buFont typeface="Wingdings" panose="05000000000000000000" pitchFamily="2" charset="2"/>
              <a:buChar char="Ø"/>
            </a:pPr>
            <a:r>
              <a:rPr lang="de-DE" dirty="0" smtClean="0"/>
              <a:t>Arbeitsmittel (Geräte</a:t>
            </a:r>
            <a:r>
              <a:rPr lang="de-DE" dirty="0"/>
              <a:t>, Maschine, Anlagen, </a:t>
            </a:r>
            <a:r>
              <a:rPr lang="de-DE" dirty="0" smtClean="0"/>
              <a:t>Werkzeuge)</a:t>
            </a:r>
          </a:p>
        </p:txBody>
      </p:sp>
      <p:sp>
        <p:nvSpPr>
          <p:cNvPr id="7" name="Foliennummernplatzhalter 6"/>
          <p:cNvSpPr>
            <a:spLocks noGrp="1"/>
          </p:cNvSpPr>
          <p:nvPr>
            <p:ph type="sldNum" sz="quarter" idx="12"/>
          </p:nvPr>
        </p:nvSpPr>
        <p:spPr/>
        <p:txBody>
          <a:bodyPr/>
          <a:lstStyle/>
          <a:p>
            <a:fld id="{DD7C4DC1-7D02-4994-BD54-74988B047B41}" type="slidenum">
              <a:rPr lang="de-DE" smtClean="0"/>
              <a:pPr/>
              <a:t>3</a:t>
            </a:fld>
            <a:endParaRPr lang="de-DE" dirty="0"/>
          </a:p>
        </p:txBody>
      </p:sp>
      <p:sp>
        <p:nvSpPr>
          <p:cNvPr id="2" name="Titel 1"/>
          <p:cNvSpPr>
            <a:spLocks noGrp="1"/>
          </p:cNvSpPr>
          <p:nvPr>
            <p:ph type="title"/>
          </p:nvPr>
        </p:nvSpPr>
        <p:spPr>
          <a:xfrm>
            <a:off x="739177" y="713022"/>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a:t>
            </a:r>
            <a:r>
              <a:rPr lang="de-DE" dirty="0" smtClean="0"/>
              <a:t>Tätigkeiten in chemischen und biologischen Laboratorien</a:t>
            </a:r>
            <a:endParaRPr lang="de-DE" b="0" dirty="0"/>
          </a:p>
        </p:txBody>
      </p:sp>
    </p:spTree>
    <p:extLst>
      <p:ext uri="{BB962C8B-B14F-4D97-AF65-F5344CB8AC3E}">
        <p14:creationId xmlns:p14="http://schemas.microsoft.com/office/powerpoint/2010/main" val="736609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7622" y="1598147"/>
            <a:ext cx="9442655" cy="4647426"/>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Verhalten bei gefährlichem </a:t>
            </a:r>
            <a:r>
              <a:rPr lang="de-DE" sz="1600" b="1" cap="all" dirty="0" smtClean="0">
                <a:latin typeface="Arial Narrow" panose="020B0606020202030204" pitchFamily="34" charset="0"/>
              </a:rPr>
              <a:t>Gasaustritt</a:t>
            </a:r>
            <a:endParaRPr lang="de-DE" sz="1600" b="1" cap="all" dirty="0">
              <a:latin typeface="Arial Narrow" panose="020B0606020202030204" pitchFamily="34" charset="0"/>
            </a:endParaRPr>
          </a:p>
          <a:p>
            <a:r>
              <a:rPr lang="de-DE" sz="1600" dirty="0">
                <a:latin typeface="Arial Narrow" panose="020B0606020202030204" pitchFamily="34" charset="0"/>
              </a:rPr>
              <a:t> </a:t>
            </a:r>
          </a:p>
          <a:p>
            <a:r>
              <a:rPr lang="de-DE" sz="1600" b="1" dirty="0">
                <a:latin typeface="Arial Narrow" panose="020B0606020202030204" pitchFamily="34" charset="0"/>
              </a:rPr>
              <a:t>Bei Gasaustritt oder Auslösung der </a:t>
            </a:r>
            <a:r>
              <a:rPr lang="de-DE" sz="1600" b="1" dirty="0" smtClean="0">
                <a:latin typeface="Arial Narrow" panose="020B0606020202030204" pitchFamily="34" charset="0"/>
              </a:rPr>
              <a:t>Gaswarnanlage:</a:t>
            </a:r>
          </a:p>
          <a:p>
            <a:endParaRPr lang="de-DE" sz="1600" dirty="0">
              <a:latin typeface="Arial Narrow" panose="020B0606020202030204" pitchFamily="34" charset="0"/>
            </a:endParaRPr>
          </a:p>
          <a:p>
            <a:r>
              <a:rPr lang="de-DE" sz="1600" dirty="0" smtClean="0">
                <a:latin typeface="Arial Narrow" panose="020B0606020202030204" pitchFamily="34" charset="0"/>
              </a:rPr>
              <a:t>Prüfen, ob die </a:t>
            </a:r>
            <a:r>
              <a:rPr lang="de-DE" sz="1600" dirty="0">
                <a:latin typeface="Arial Narrow" panose="020B0606020202030204" pitchFamily="34" charset="0"/>
              </a:rPr>
              <a:t>Brenngaszufuhr </a:t>
            </a:r>
            <a:r>
              <a:rPr lang="de-DE" sz="1600" dirty="0" smtClean="0">
                <a:latin typeface="Arial Narrow" panose="020B0606020202030204" pitchFamily="34" charset="0"/>
              </a:rPr>
              <a:t>in dem betroffenen Raum unterbrochen ist. Falls nicht, Not-Aus-Taster betätigen.</a:t>
            </a:r>
          </a:p>
          <a:p>
            <a:endParaRPr lang="de-DE" sz="1600" dirty="0">
              <a:latin typeface="Arial Narrow" panose="020B0606020202030204" pitchFamily="34" charset="0"/>
            </a:endParaRPr>
          </a:p>
          <a:p>
            <a:r>
              <a:rPr lang="de-DE" sz="1600" dirty="0" smtClean="0">
                <a:latin typeface="Arial Narrow" panose="020B0606020202030204" pitchFamily="34" charset="0"/>
              </a:rPr>
              <a:t>Bei </a:t>
            </a:r>
            <a:r>
              <a:rPr lang="de-DE" sz="1600" dirty="0">
                <a:latin typeface="Arial Narrow" panose="020B0606020202030204" pitchFamily="34" charset="0"/>
              </a:rPr>
              <a:t>anderen Gasen sind die Flaschenventile in der Versorgungszentrale (Räume C13.211 und C13.212) bzw. am Flüssigstickstofftank zu schließen.</a:t>
            </a:r>
          </a:p>
          <a:p>
            <a:endParaRPr lang="de-DE" sz="1600" dirty="0">
              <a:latin typeface="Arial Narrow" panose="020B0606020202030204" pitchFamily="34" charset="0"/>
            </a:endParaRPr>
          </a:p>
          <a:p>
            <a:r>
              <a:rPr lang="de-DE" sz="1600" dirty="0">
                <a:latin typeface="Arial Narrow" panose="020B0606020202030204" pitchFamily="34" charset="0"/>
              </a:rPr>
              <a:t>Bei </a:t>
            </a:r>
            <a:r>
              <a:rPr lang="de-DE" sz="1600" dirty="0" smtClean="0">
                <a:latin typeface="Arial Narrow" panose="020B0606020202030204" pitchFamily="34" charset="0"/>
              </a:rPr>
              <a:t>ausströmenden </a:t>
            </a:r>
            <a:r>
              <a:rPr lang="de-DE" sz="1600" dirty="0">
                <a:latin typeface="Arial Narrow" panose="020B0606020202030204" pitchFamily="34" charset="0"/>
              </a:rPr>
              <a:t>b</a:t>
            </a:r>
            <a:r>
              <a:rPr lang="de-DE" sz="1600" dirty="0" smtClean="0">
                <a:latin typeface="Arial Narrow" panose="020B0606020202030204" pitchFamily="34" charset="0"/>
              </a:rPr>
              <a:t>rennbaren Gasen </a:t>
            </a:r>
            <a:r>
              <a:rPr lang="de-DE" sz="1600" dirty="0">
                <a:latin typeface="Arial Narrow" panose="020B0606020202030204" pitchFamily="34" charset="0"/>
              </a:rPr>
              <a:t>sind Zündquellen zu vermeiden: Laborzeilen durch Betätigung des Not-Aus-Schalters strom- und brenngaslos machen. Bei aus anderen Stromquellen versorgten Geräten im Gefahrenbereich Stecker ziehen. Heiße Oberflächen </a:t>
            </a:r>
            <a:r>
              <a:rPr lang="de-DE" sz="1600" dirty="0" smtClean="0">
                <a:latin typeface="Arial Narrow" panose="020B0606020202030204" pitchFamily="34" charset="0"/>
              </a:rPr>
              <a:t>entfernen/abkühlen. </a:t>
            </a:r>
            <a:r>
              <a:rPr lang="de-DE" sz="1600" dirty="0">
                <a:latin typeface="Arial Narrow" panose="020B0606020202030204" pitchFamily="34" charset="0"/>
              </a:rPr>
              <a:t>K</a:t>
            </a:r>
            <a:r>
              <a:rPr lang="de-DE" sz="1600" dirty="0" smtClean="0">
                <a:latin typeface="Arial Narrow" panose="020B0606020202030204" pitchFamily="34" charset="0"/>
              </a:rPr>
              <a:t>eine </a:t>
            </a:r>
            <a:r>
              <a:rPr lang="de-DE" sz="1600" dirty="0">
                <a:latin typeface="Arial Narrow" panose="020B0606020202030204" pitchFamily="34" charset="0"/>
              </a:rPr>
              <a:t>Elektroschalter </a:t>
            </a:r>
            <a:r>
              <a:rPr lang="de-DE" sz="1600" dirty="0" smtClean="0">
                <a:latin typeface="Arial Narrow" panose="020B0606020202030204" pitchFamily="34" charset="0"/>
              </a:rPr>
              <a:t>betätigen.</a:t>
            </a:r>
            <a:endParaRPr lang="de-DE" sz="1600" dirty="0">
              <a:latin typeface="Arial Narrow" panose="020B0606020202030204" pitchFamily="34" charset="0"/>
            </a:endParaRPr>
          </a:p>
          <a:p>
            <a:endParaRPr lang="de-DE" sz="1600" dirty="0">
              <a:latin typeface="Arial Narrow" panose="020B0606020202030204" pitchFamily="34" charset="0"/>
            </a:endParaRPr>
          </a:p>
          <a:p>
            <a:r>
              <a:rPr lang="de-DE" sz="1600" dirty="0">
                <a:latin typeface="Arial Narrow" panose="020B0606020202030204" pitchFamily="34" charset="0"/>
              </a:rPr>
              <a:t>Es ist für eine gute Durchlüftung zu sorgen (Fenster und Türen </a:t>
            </a:r>
            <a:r>
              <a:rPr lang="de-DE" sz="1600" dirty="0" smtClean="0">
                <a:latin typeface="Arial Narrow" panose="020B0606020202030204" pitchFamily="34" charset="0"/>
              </a:rPr>
              <a:t>öffnen; Betriebszustand der Lüftungsanlage kontrollieren, ggf. einschalten).</a:t>
            </a:r>
          </a:p>
          <a:p>
            <a:endParaRPr lang="de-DE" sz="1600" dirty="0">
              <a:latin typeface="Arial Narrow" panose="020B0606020202030204" pitchFamily="34" charset="0"/>
            </a:endParaRPr>
          </a:p>
          <a:p>
            <a:r>
              <a:rPr lang="de-DE" sz="1600" dirty="0" smtClean="0">
                <a:latin typeface="Arial Narrow" panose="020B0606020202030204" pitchFamily="34" charset="0"/>
              </a:rPr>
              <a:t>Laborleiter*in und technisches Gebäudemanagement für die Störungsbeseitigung und Wiederinbetriebnahme informieren.</a:t>
            </a:r>
            <a:endParaRPr lang="de-DE" sz="1600" dirty="0">
              <a:latin typeface="Arial Narrow" panose="020B0606020202030204" pitchFamily="34" charset="0"/>
            </a:endParaRPr>
          </a:p>
          <a:p>
            <a:pPr marL="355600"/>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0002" y="675375"/>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64759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7622" y="1598147"/>
            <a:ext cx="9442655" cy="3662541"/>
          </a:xfrm>
          <a:prstGeom prst="rect">
            <a:avLst/>
          </a:prstGeom>
          <a:noFill/>
        </p:spPr>
        <p:txBody>
          <a:bodyPr wrap="square" rtlCol="0">
            <a:spAutoFit/>
          </a:bodyPr>
          <a:lstStyle/>
          <a:p>
            <a:pPr algn="just">
              <a:lnSpc>
                <a:spcPct val="150000"/>
              </a:lnSpc>
            </a:pPr>
            <a:r>
              <a:rPr lang="de-DE" sz="1600" b="1" cap="all" dirty="0">
                <a:latin typeface="Arial Narrow" panose="020B0606020202030204" pitchFamily="34" charset="0"/>
              </a:rPr>
              <a:t>Verhalten bei unkontrolliert verlaufenden </a:t>
            </a:r>
            <a:r>
              <a:rPr lang="de-DE" sz="1600" b="1" cap="all" dirty="0" smtClean="0">
                <a:latin typeface="Arial Narrow" panose="020B0606020202030204" pitchFamily="34" charset="0"/>
              </a:rPr>
              <a:t>Versuchen</a:t>
            </a:r>
            <a:endParaRPr lang="de-DE" sz="1600" b="1" cap="all" dirty="0">
              <a:latin typeface="Arial Narrow" panose="020B0606020202030204" pitchFamily="34" charset="0"/>
            </a:endParaRPr>
          </a:p>
          <a:p>
            <a:r>
              <a:rPr lang="de-DE" sz="1600" dirty="0">
                <a:latin typeface="Arial Narrow" panose="020B0606020202030204" pitchFamily="34" charset="0"/>
              </a:rPr>
              <a:t> </a:t>
            </a:r>
          </a:p>
          <a:p>
            <a:pPr algn="just"/>
            <a:r>
              <a:rPr lang="de-DE" sz="1600" dirty="0">
                <a:latin typeface="Arial Narrow" panose="020B0606020202030204" pitchFamily="34" charset="0"/>
              </a:rPr>
              <a:t>Zum Abschalten der Brenngas- und Stromzufuhr ist ein neben den Türen befindlicher Notaus-Taster zu betätigen. Bei anderen Gasen sind die Flaschenventile in der Versorgungszentrale (Räume C13.211 und C13.212) bzw. am Flüssigstickstofftank zu schließen.</a:t>
            </a:r>
          </a:p>
          <a:p>
            <a:endParaRPr lang="de-DE" sz="1600" dirty="0">
              <a:latin typeface="Arial Narrow" panose="020B0606020202030204" pitchFamily="34" charset="0"/>
            </a:endParaRPr>
          </a:p>
          <a:p>
            <a:r>
              <a:rPr lang="de-DE" sz="1600" dirty="0" smtClean="0">
                <a:latin typeface="Arial Narrow" panose="020B0606020202030204" pitchFamily="34" charset="0"/>
              </a:rPr>
              <a:t>Versuchsaufbau abkühlen lassen und anschließend unter Beachtung der Schutzmaßnahmen </a:t>
            </a:r>
            <a:r>
              <a:rPr lang="de-DE" sz="1600" dirty="0">
                <a:latin typeface="Arial Narrow" panose="020B0606020202030204" pitchFamily="34" charset="0"/>
              </a:rPr>
              <a:t>(PSA: Schutzhandschuhe, -brille, -schirm, ggf. Atemschutz</a:t>
            </a:r>
            <a:r>
              <a:rPr lang="de-DE" sz="1600" dirty="0" smtClean="0">
                <a:latin typeface="Arial Narrow" panose="020B0606020202030204" pitchFamily="34" charset="0"/>
              </a:rPr>
              <a:t>) abbauen; Gefahrstoffe als Sonderabfall entsorgen. </a:t>
            </a:r>
          </a:p>
          <a:p>
            <a:endParaRPr lang="de-DE" sz="1600" dirty="0" smtClean="0">
              <a:latin typeface="Arial Narrow" panose="020B0606020202030204" pitchFamily="34" charset="0"/>
            </a:endParaRPr>
          </a:p>
          <a:p>
            <a:r>
              <a:rPr lang="de-DE" sz="1600" dirty="0" smtClean="0">
                <a:latin typeface="Arial Narrow" panose="020B0606020202030204" pitchFamily="34" charset="0"/>
              </a:rPr>
              <a:t>Laborleiter*in </a:t>
            </a:r>
            <a:r>
              <a:rPr lang="de-DE" sz="1600" dirty="0">
                <a:latin typeface="Arial Narrow" panose="020B0606020202030204" pitchFamily="34" charset="0"/>
              </a:rPr>
              <a:t>und </a:t>
            </a:r>
            <a:r>
              <a:rPr lang="de-DE" sz="1600" dirty="0" smtClean="0">
                <a:latin typeface="Arial Narrow" panose="020B0606020202030204" pitchFamily="34" charset="0"/>
              </a:rPr>
              <a:t>ggf. technisches </a:t>
            </a:r>
            <a:r>
              <a:rPr lang="de-DE" sz="1600" dirty="0">
                <a:latin typeface="Arial Narrow" panose="020B0606020202030204" pitchFamily="34" charset="0"/>
              </a:rPr>
              <a:t>Gebäudemanagement für die </a:t>
            </a:r>
            <a:r>
              <a:rPr lang="de-DE" sz="1600" dirty="0" smtClean="0">
                <a:latin typeface="Arial Narrow" panose="020B0606020202030204" pitchFamily="34" charset="0"/>
              </a:rPr>
              <a:t>Feststellung evtl. Schäden an der Haustechnik und Freigabe des Arbeitsplatzes informieren.</a:t>
            </a:r>
            <a:endParaRPr lang="de-DE" sz="1600" dirty="0">
              <a:latin typeface="Arial Narrow" panose="020B0606020202030204" pitchFamily="34" charset="0"/>
            </a:endParaRPr>
          </a:p>
          <a:p>
            <a:endParaRPr lang="de-DE" sz="1600" dirty="0">
              <a:latin typeface="Arial Narrow" panose="020B0606020202030204" pitchFamily="34" charset="0"/>
            </a:endParaRPr>
          </a:p>
          <a:p>
            <a:r>
              <a:rPr lang="de-DE" sz="1600" dirty="0">
                <a:latin typeface="Arial Narrow" panose="020B0606020202030204" pitchFamily="34" charset="0"/>
              </a:rPr>
              <a:t>Bei Bränden ist die Feuerwehr zu verständigen. </a:t>
            </a:r>
            <a:r>
              <a:rPr lang="de-DE" sz="1600" dirty="0" smtClean="0">
                <a:latin typeface="Arial Narrow" panose="020B0606020202030204" pitchFamily="34" charset="0"/>
              </a:rPr>
              <a:t>Sofern gefahrlos möglich, Entstehungsbrände bekämpfen. </a:t>
            </a:r>
          </a:p>
          <a:p>
            <a:pPr marL="627063" indent="-285750">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0002" y="675376"/>
            <a:ext cx="9305041" cy="1216204"/>
          </a:xfrm>
        </p:spPr>
        <p:txBody>
          <a:bodyPr/>
          <a:lstStyle/>
          <a:p>
            <a:pPr>
              <a:lnSpc>
                <a:spcPct val="100000"/>
              </a:lnSpc>
              <a:spcBef>
                <a:spcPts val="0"/>
              </a:spcBef>
            </a:pPr>
            <a:r>
              <a:rPr lang="de-DE" dirty="0"/>
              <a:t>Verhalten bei Störfällen</a:t>
            </a:r>
          </a:p>
        </p:txBody>
      </p:sp>
    </p:spTree>
    <p:extLst>
      <p:ext uri="{BB962C8B-B14F-4D97-AF65-F5344CB8AC3E}">
        <p14:creationId xmlns:p14="http://schemas.microsoft.com/office/powerpoint/2010/main" val="167993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9699" y="1675812"/>
            <a:ext cx="9442655" cy="4031873"/>
          </a:xfrm>
          <a:prstGeom prst="rect">
            <a:avLst/>
          </a:prstGeom>
          <a:noFill/>
        </p:spPr>
        <p:txBody>
          <a:bodyPr wrap="square" rtlCol="0">
            <a:spAutoFit/>
          </a:bodyPr>
          <a:lstStyle/>
          <a:p>
            <a:r>
              <a:rPr lang="de-DE" sz="1600" b="1" cap="all" dirty="0">
                <a:latin typeface="Arial Narrow" panose="020B0606020202030204" pitchFamily="34" charset="0"/>
              </a:rPr>
              <a:t>Verhalten bei Kontakt mit </a:t>
            </a:r>
            <a:r>
              <a:rPr lang="de-DE" sz="1600" b="1" cap="all" dirty="0" smtClean="0">
                <a:latin typeface="Arial Narrow" panose="020B0606020202030204" pitchFamily="34" charset="0"/>
              </a:rPr>
              <a:t>Gefahrstoffen</a:t>
            </a:r>
          </a:p>
          <a:p>
            <a:endParaRPr lang="de-DE" sz="1600" dirty="0" smtClean="0">
              <a:latin typeface="Arial Narrow" panose="020B0606020202030204" pitchFamily="34" charset="0"/>
            </a:endParaRPr>
          </a:p>
          <a:p>
            <a:pPr marL="180975" indent="-180975" algn="just"/>
            <a:r>
              <a:rPr lang="de-DE" sz="1600" dirty="0" smtClean="0">
                <a:latin typeface="Arial Narrow" panose="020B0606020202030204" pitchFamily="34" charset="0"/>
              </a:rPr>
              <a:t>Bei Hautkontakt: 	Die betroffenen Hautstellen mit reichlich Wasser und evtl. mit Seife reinigen. 				Bei Hautreaktionen, Unwohlsein </a:t>
            </a:r>
            <a:r>
              <a:rPr lang="de-DE" sz="1600" dirty="0" err="1" smtClean="0">
                <a:latin typeface="Arial Narrow" panose="020B0606020202030204" pitchFamily="34" charset="0"/>
              </a:rPr>
              <a:t>Ärzt</a:t>
            </a:r>
            <a:r>
              <a:rPr lang="de-DE" sz="1600" dirty="0" smtClean="0">
                <a:latin typeface="Arial Narrow" panose="020B0606020202030204" pitchFamily="34" charset="0"/>
              </a:rPr>
              <a:t>*in aufsuchen</a:t>
            </a:r>
          </a:p>
          <a:p>
            <a:pPr marL="180975" indent="-180975" algn="just"/>
            <a:endParaRPr lang="de-DE" sz="1600" dirty="0" smtClean="0">
              <a:latin typeface="Arial Narrow" panose="020B0606020202030204" pitchFamily="34" charset="0"/>
            </a:endParaRPr>
          </a:p>
          <a:p>
            <a:pPr marL="180975" indent="-180975" algn="just"/>
            <a:r>
              <a:rPr lang="de-DE" sz="1600" dirty="0" smtClean="0">
                <a:latin typeface="Arial Narrow" panose="020B0606020202030204" pitchFamily="34" charset="0"/>
              </a:rPr>
              <a:t>Benetzte </a:t>
            </a:r>
            <a:r>
              <a:rPr lang="de-DE" sz="1600" dirty="0">
                <a:latin typeface="Arial Narrow" panose="020B0606020202030204" pitchFamily="34" charset="0"/>
              </a:rPr>
              <a:t>Kleidung: 	Aufgrund der Resorptionsgefahr sofort </a:t>
            </a:r>
            <a:r>
              <a:rPr lang="de-DE" sz="1600" dirty="0" smtClean="0">
                <a:latin typeface="Arial Narrow" panose="020B0606020202030204" pitchFamily="34" charset="0"/>
              </a:rPr>
              <a:t>entfernen</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 Augenkontakt: 	</a:t>
            </a:r>
            <a:r>
              <a:rPr lang="de-DE" sz="1600" dirty="0" smtClean="0">
                <a:latin typeface="Arial Narrow" panose="020B0606020202030204" pitchFamily="34" charset="0"/>
              </a:rPr>
              <a:t>10 </a:t>
            </a:r>
            <a:r>
              <a:rPr lang="de-DE" sz="1600" dirty="0">
                <a:latin typeface="Arial Narrow" panose="020B0606020202030204" pitchFamily="34" charset="0"/>
              </a:rPr>
              <a:t>Min. unter fließendem Wasser spülen. </a:t>
            </a:r>
            <a:r>
              <a:rPr lang="de-DE" sz="1600" dirty="0" err="1">
                <a:latin typeface="Arial Narrow" panose="020B0606020202030204" pitchFamily="34" charset="0"/>
              </a:rPr>
              <a:t>Augenärzt</a:t>
            </a:r>
            <a:r>
              <a:rPr lang="de-DE" sz="1600" dirty="0">
                <a:latin typeface="Arial Narrow" panose="020B0606020202030204" pitchFamily="34" charset="0"/>
              </a:rPr>
              <a:t>*in 						aufsuchen/Rettungswagen </a:t>
            </a:r>
            <a:r>
              <a:rPr lang="de-DE" sz="1600" dirty="0" smtClean="0">
                <a:latin typeface="Arial Narrow" panose="020B0606020202030204" pitchFamily="34" charset="0"/>
              </a:rPr>
              <a:t>alarmieren</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Beim Einatmen: 	Frischluft, ggf. Rettungswagen alarmieren: Tel.: </a:t>
            </a:r>
            <a:r>
              <a:rPr lang="de-DE" sz="1600" dirty="0" smtClean="0">
                <a:latin typeface="Arial Narrow" panose="020B0606020202030204" pitchFamily="34" charset="0"/>
              </a:rPr>
              <a:t>112</a:t>
            </a:r>
          </a:p>
          <a:p>
            <a:pPr marL="180975" indent="-180975" algn="just"/>
            <a:endParaRPr lang="de-DE" sz="1600" dirty="0">
              <a:latin typeface="Arial Narrow" panose="020B0606020202030204" pitchFamily="34" charset="0"/>
            </a:endParaRPr>
          </a:p>
          <a:p>
            <a:pPr marL="180975" indent="-180975" algn="just"/>
            <a:r>
              <a:rPr lang="de-DE" sz="1600" dirty="0">
                <a:latin typeface="Arial Narrow" panose="020B0606020202030204" pitchFamily="34" charset="0"/>
              </a:rPr>
              <a:t>Beim Verschlucken: 	</a:t>
            </a:r>
            <a:r>
              <a:rPr lang="de-DE" sz="1600" dirty="0" smtClean="0">
                <a:latin typeface="Arial Narrow" panose="020B0606020202030204" pitchFamily="34" charset="0"/>
              </a:rPr>
              <a:t>Rettungswagen </a:t>
            </a:r>
            <a:r>
              <a:rPr lang="de-DE" sz="1600" dirty="0">
                <a:latin typeface="Arial Narrow" panose="020B0606020202030204" pitchFamily="34" charset="0"/>
              </a:rPr>
              <a:t>alarmieren: Tel.: 112</a:t>
            </a:r>
          </a:p>
          <a:p>
            <a:pPr marL="40645" algn="just"/>
            <a:endParaRPr lang="de-DE" sz="1600" dirty="0" smtClean="0">
              <a:latin typeface="Arial Narrow" panose="020B0606020202030204" pitchFamily="34" charset="0"/>
            </a:endParaRPr>
          </a:p>
          <a:p>
            <a:pPr marL="40645" algn="just"/>
            <a:endParaRPr lang="de-DE" sz="1600" dirty="0" smtClean="0">
              <a:latin typeface="Arial Narrow" panose="020B0606020202030204" pitchFamily="34" charset="0"/>
            </a:endParaRPr>
          </a:p>
          <a:p>
            <a:pPr marL="40645" algn="just"/>
            <a:r>
              <a:rPr lang="de-DE" sz="1600" dirty="0" smtClean="0">
                <a:latin typeface="Arial Narrow" panose="020B0606020202030204" pitchFamily="34" charset="0"/>
              </a:rPr>
              <a:t>Ärzten </a:t>
            </a:r>
            <a:r>
              <a:rPr lang="de-DE" sz="1600" dirty="0">
                <a:latin typeface="Arial Narrow" panose="020B0606020202030204" pitchFamily="34" charset="0"/>
              </a:rPr>
              <a:t>das Gefahrstoffetikett vorzeigen.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42079" y="672482"/>
            <a:ext cx="9305041" cy="1216204"/>
          </a:xfrm>
        </p:spPr>
        <p:txBody>
          <a:bodyPr/>
          <a:lstStyle/>
          <a:p>
            <a:pPr>
              <a:lnSpc>
                <a:spcPct val="100000"/>
              </a:lnSpc>
              <a:spcBef>
                <a:spcPts val="0"/>
              </a:spcBef>
            </a:pPr>
            <a:r>
              <a:rPr lang="de-DE" dirty="0"/>
              <a:t>Verhalten bei Störfällen</a:t>
            </a:r>
          </a:p>
        </p:txBody>
      </p:sp>
      <p:pic>
        <p:nvPicPr>
          <p:cNvPr id="9" name="Grafik 8"/>
          <p:cNvPicPr>
            <a:picLocks noChangeAspect="1"/>
          </p:cNvPicPr>
          <p:nvPr/>
        </p:nvPicPr>
        <p:blipFill>
          <a:blip r:embed="rId2"/>
          <a:stretch>
            <a:fillRect/>
          </a:stretch>
        </p:blipFill>
        <p:spPr>
          <a:xfrm>
            <a:off x="7063168" y="2718113"/>
            <a:ext cx="1422025" cy="2438774"/>
          </a:xfrm>
          <a:prstGeom prst="rect">
            <a:avLst/>
          </a:prstGeom>
        </p:spPr>
      </p:pic>
    </p:spTree>
    <p:extLst>
      <p:ext uri="{BB962C8B-B14F-4D97-AF65-F5344CB8AC3E}">
        <p14:creationId xmlns:p14="http://schemas.microsoft.com/office/powerpoint/2010/main" val="524975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33</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43984" y="1593376"/>
            <a:ext cx="9163249" cy="3893374"/>
          </a:xfrm>
          <a:prstGeom prst="rect">
            <a:avLst/>
          </a:prstGeom>
          <a:noFill/>
        </p:spPr>
        <p:txBody>
          <a:bodyPr wrap="square" rtlCol="0">
            <a:spAutoFit/>
          </a:bodyPr>
          <a:lstStyle/>
          <a:p>
            <a:pPr>
              <a:lnSpc>
                <a:spcPct val="150000"/>
              </a:lnSpc>
              <a:spcBef>
                <a:spcPts val="0"/>
              </a:spcBef>
            </a:pPr>
            <a:r>
              <a:rPr lang="de-DE" sz="1600" b="1" cap="all" dirty="0">
                <a:latin typeface="Arial Narrow" panose="020B0606020202030204" pitchFamily="34" charset="0"/>
                <a:cs typeface="Arial Narrow" panose="020B0604020202020204" pitchFamily="34" charset="0"/>
              </a:rPr>
              <a:t>Bitte die Brandschutzordnung, Teile A, B und C, beachten! </a:t>
            </a:r>
            <a:r>
              <a:rPr lang="de-DE" sz="1400" dirty="0">
                <a:latin typeface="Arial Narrow" panose="020B0606020202030204" pitchFamily="34" charset="0"/>
                <a:cs typeface="Arial Narrow" panose="020B0604020202020204" pitchFamily="34" charset="0"/>
              </a:rPr>
              <a:t>(https://www.leuphana.de/intranet/verwaltung/arbeitsschutz/schutzhinweise-fuer-konkrete-vorsorgesituationen/brandschutz.html)</a:t>
            </a:r>
          </a:p>
          <a:p>
            <a:endParaRPr lang="de-DE" sz="1600" dirty="0" smtClean="0">
              <a:latin typeface="Arial Narrow" panose="020B0606020202030204" pitchFamily="34" charset="0"/>
            </a:endParaRPr>
          </a:p>
          <a:p>
            <a:endParaRPr lang="de-DE" sz="1600" dirty="0">
              <a:latin typeface="Arial Narrow" panose="020B0606020202030204" pitchFamily="34" charset="0"/>
            </a:endParaRPr>
          </a:p>
          <a:p>
            <a:pPr>
              <a:lnSpc>
                <a:spcPct val="150000"/>
              </a:lnSpc>
              <a:spcBef>
                <a:spcPts val="0"/>
              </a:spcBef>
            </a:pPr>
            <a:r>
              <a:rPr lang="de-DE" sz="1600" b="1" cap="all" dirty="0">
                <a:latin typeface="Arial Narrow" panose="020B0606020202030204" pitchFamily="34" charset="0"/>
                <a:cs typeface="Arial Narrow" panose="020B0604020202020204" pitchFamily="34" charset="0"/>
              </a:rPr>
              <a:t>Brand- und </a:t>
            </a:r>
            <a:r>
              <a:rPr lang="de-DE" sz="1600" b="1" cap="all" dirty="0" smtClean="0">
                <a:latin typeface="Arial Narrow" panose="020B0606020202030204" pitchFamily="34" charset="0"/>
                <a:cs typeface="Arial Narrow" panose="020B0604020202020204" pitchFamily="34" charset="0"/>
              </a:rPr>
              <a:t>Explosionsverhütung</a:t>
            </a:r>
          </a:p>
          <a:p>
            <a:pPr marL="355600">
              <a:spcBef>
                <a:spcPts val="0"/>
              </a:spcBef>
            </a:pPr>
            <a:endParaRPr lang="de-DE" sz="1600" dirty="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Heizgeräte oder Wärme erzeugende Geräte dürfen nur an brandsicheren </a:t>
            </a:r>
          </a:p>
          <a:p>
            <a:pPr>
              <a:spcBef>
                <a:spcPts val="0"/>
              </a:spcBef>
            </a:pPr>
            <a:r>
              <a:rPr lang="de-DE" sz="1600" dirty="0" smtClean="0">
                <a:latin typeface="Arial Narrow" panose="020B0606020202030204" pitchFamily="34" charset="0"/>
                <a:cs typeface="Arial Narrow" panose="020B0604020202020204" pitchFamily="34" charset="0"/>
              </a:rPr>
              <a:t>Orten betrieben werden.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Brennbare </a:t>
            </a:r>
            <a:r>
              <a:rPr lang="de-DE" sz="1600" dirty="0">
                <a:latin typeface="Arial Narrow" panose="020B0606020202030204" pitchFamily="34" charset="0"/>
                <a:cs typeface="Arial Narrow" panose="020B0604020202020204" pitchFamily="34" charset="0"/>
              </a:rPr>
              <a:t>Abfälle </a:t>
            </a:r>
            <a:r>
              <a:rPr lang="de-DE" sz="1600" dirty="0" smtClean="0">
                <a:latin typeface="Arial Narrow" panose="020B0606020202030204" pitchFamily="34" charset="0"/>
                <a:cs typeface="Arial Narrow" panose="020B0604020202020204" pitchFamily="34" charset="0"/>
              </a:rPr>
              <a:t>bitte </a:t>
            </a:r>
            <a:r>
              <a:rPr lang="de-DE" sz="1600" dirty="0">
                <a:latin typeface="Arial Narrow" panose="020B0606020202030204" pitchFamily="34" charset="0"/>
                <a:cs typeface="Arial Narrow" panose="020B0604020202020204" pitchFamily="34" charset="0"/>
              </a:rPr>
              <a:t>(regelmäßig) aus Arbeitsbereichen zu entfernen.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Nur </a:t>
            </a:r>
            <a:r>
              <a:rPr lang="de-DE" sz="1600" dirty="0">
                <a:latin typeface="Arial Narrow" panose="020B0606020202030204" pitchFamily="34" charset="0"/>
                <a:cs typeface="Arial Narrow" panose="020B0604020202020204" pitchFamily="34" charset="0"/>
              </a:rPr>
              <a:t>auf elektrische Sicherheit geprüfte Geräte benutzen.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Anlagen </a:t>
            </a:r>
            <a:r>
              <a:rPr lang="de-DE" sz="1600" dirty="0">
                <a:latin typeface="Arial Narrow" panose="020B0606020202030204" pitchFamily="34" charset="0"/>
                <a:cs typeface="Arial Narrow" panose="020B0604020202020204" pitchFamily="34" charset="0"/>
              </a:rPr>
              <a:t>und Geräte nur entsprechend der </a:t>
            </a:r>
            <a:r>
              <a:rPr lang="de-DE" sz="1600" dirty="0" smtClean="0">
                <a:latin typeface="Arial Narrow" panose="020B0606020202030204" pitchFamily="34" charset="0"/>
                <a:cs typeface="Arial Narrow" panose="020B0604020202020204" pitchFamily="34" charset="0"/>
              </a:rPr>
              <a:t>Betriebsanleitungen/–</a:t>
            </a:r>
            <a:r>
              <a:rPr lang="de-DE" sz="1600" dirty="0" err="1" smtClean="0">
                <a:latin typeface="Arial Narrow" panose="020B0606020202030204" pitchFamily="34" charset="0"/>
                <a:cs typeface="Arial Narrow" panose="020B0604020202020204" pitchFamily="34" charset="0"/>
              </a:rPr>
              <a:t>anweisungen</a:t>
            </a:r>
            <a:r>
              <a:rPr lang="de-DE" sz="1600" dirty="0" smtClean="0">
                <a:latin typeface="Arial Narrow" panose="020B0606020202030204" pitchFamily="34" charset="0"/>
                <a:cs typeface="Arial Narrow" panose="020B0604020202020204" pitchFamily="34" charset="0"/>
              </a:rPr>
              <a:t> </a:t>
            </a:r>
            <a:r>
              <a:rPr lang="de-DE" sz="1600" dirty="0">
                <a:latin typeface="Arial Narrow" panose="020B0606020202030204" pitchFamily="34" charset="0"/>
                <a:cs typeface="Arial Narrow" panose="020B0604020202020204" pitchFamily="34" charset="0"/>
              </a:rPr>
              <a:t>verwenden</a:t>
            </a:r>
            <a:r>
              <a:rPr lang="de-DE" sz="1600" dirty="0" smtClean="0">
                <a:latin typeface="Arial Narrow" panose="020B0606020202030204" pitchFamily="34" charset="0"/>
                <a:cs typeface="Arial Narrow" panose="020B0604020202020204" pitchFamily="34" charset="0"/>
              </a:rPr>
              <a:t>.</a:t>
            </a:r>
          </a:p>
        </p:txBody>
      </p:sp>
      <p:pic>
        <p:nvPicPr>
          <p:cNvPr id="9" name="Grafik 8"/>
          <p:cNvPicPr>
            <a:picLocks noChangeAspect="1"/>
          </p:cNvPicPr>
          <p:nvPr/>
        </p:nvPicPr>
        <p:blipFill>
          <a:blip r:embed="rId2"/>
          <a:stretch>
            <a:fillRect/>
          </a:stretch>
        </p:blipFill>
        <p:spPr>
          <a:xfrm>
            <a:off x="7727092" y="2497345"/>
            <a:ext cx="2195471" cy="3067201"/>
          </a:xfrm>
          <a:prstGeom prst="rect">
            <a:avLst/>
          </a:prstGeom>
        </p:spPr>
      </p:pic>
    </p:spTree>
    <p:extLst>
      <p:ext uri="{BB962C8B-B14F-4D97-AF65-F5344CB8AC3E}">
        <p14:creationId xmlns:p14="http://schemas.microsoft.com/office/powerpoint/2010/main" val="122339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34</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43984" y="1593377"/>
            <a:ext cx="9163249" cy="4278094"/>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6020202030204" pitchFamily="34" charset="0"/>
                <a:cs typeface="Arial Narrow" panose="020B0604020202020204" pitchFamily="34" charset="0"/>
              </a:rPr>
              <a:t>Brand- und Explosionsverhütung</a:t>
            </a:r>
          </a:p>
          <a:p>
            <a:pPr marL="355600">
              <a:spcBef>
                <a:spcPts val="0"/>
              </a:spcBef>
            </a:pPr>
            <a:endParaRPr lang="de-DE" sz="1600" dirty="0" smtClean="0">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cs typeface="Arial Narrow" panose="020B0604020202020204" pitchFamily="34" charset="0"/>
              </a:rPr>
              <a:t>Das</a:t>
            </a:r>
            <a:r>
              <a:rPr lang="de-DE" sz="1600" dirty="0" smtClean="0">
                <a:latin typeface="Arial Narrow" panose="020B0606020202030204" pitchFamily="34" charset="0"/>
              </a:rPr>
              <a:t> </a:t>
            </a:r>
            <a:r>
              <a:rPr lang="de-DE" sz="1600" dirty="0">
                <a:latin typeface="Arial Narrow" panose="020B0606020202030204" pitchFamily="34" charset="0"/>
              </a:rPr>
              <a:t>Innere der F-90-Lagerschränke für brennbare Flüssigkeiten, das Innere der F-90-Gasflaschenschränke sowie die Räume U07 (Lager für brennbare Flüssigkeiten), U08 (Umfüllraum/Sonderabfalllager) und 211 (Zentrale </a:t>
            </a:r>
            <a:r>
              <a:rPr lang="de-DE" sz="1600" dirty="0" smtClean="0">
                <a:latin typeface="Arial Narrow" panose="020B0606020202030204" pitchFamily="34" charset="0"/>
              </a:rPr>
              <a:t>Brenngas-versorgung</a:t>
            </a:r>
            <a:r>
              <a:rPr lang="de-DE" sz="1600" dirty="0">
                <a:latin typeface="Arial Narrow" panose="020B0606020202030204" pitchFamily="34" charset="0"/>
              </a:rPr>
              <a:t>) einschließlich der jeweiligen Abluftleitungen sind explosionsgefährdete Bereiche der Zone 2 (Ex-Zone 2). Bei Arbeiten in diesen Bereichen sind die Vorschriften zum Explosionsschutz, insbesondere Anhang 1, Nr. 1, der GefStoffV sowie TRGS 723, zu beachten</a:t>
            </a:r>
            <a:r>
              <a:rPr lang="de-DE" sz="1600" dirty="0" smtClean="0">
                <a:latin typeface="Arial Narrow" panose="020B0606020202030204" pitchFamily="34" charset="0"/>
              </a:rPr>
              <a:t>.</a:t>
            </a:r>
          </a:p>
          <a:p>
            <a:endParaRPr lang="de-DE" sz="1600" dirty="0">
              <a:latin typeface="Arial Narrow" panose="020B0606020202030204" pitchFamily="34" charset="0"/>
            </a:endParaRPr>
          </a:p>
          <a:p>
            <a:endParaRPr lang="de-DE" sz="1600" dirty="0" smtClean="0">
              <a:latin typeface="Arial Narrow" panose="020B060602020203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Brand- und Rauchausbreitung verhindern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Brand- und Rauchschutztüren nicht blockieren, nichts im Schließbereich abstellen, keine Keile, Gewichte etc.</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Not-Aus Taster </a:t>
            </a:r>
            <a:r>
              <a:rPr lang="de-DE" sz="1600" dirty="0" smtClean="0">
                <a:latin typeface="Arial Narrow" panose="020B0604020202020204" pitchFamily="34" charset="0"/>
                <a:cs typeface="Arial Narrow" panose="020B0604020202020204" pitchFamily="34" charset="0"/>
              </a:rPr>
              <a:t>         betätigen und so Brenngaszufuhr und Strom unterbrechen.</a:t>
            </a:r>
          </a:p>
          <a:p>
            <a:pPr>
              <a:spcBef>
                <a:spcPts val="0"/>
              </a:spcBef>
            </a:pPr>
            <a:endParaRPr lang="de-DE" sz="1600" dirty="0">
              <a:latin typeface="Arial Narrow" panose="020B0604020202020204" pitchFamily="34" charset="0"/>
            </a:endParaRPr>
          </a:p>
          <a:p>
            <a:pPr>
              <a:spcBef>
                <a:spcPts val="0"/>
              </a:spcBef>
            </a:pPr>
            <a:r>
              <a:rPr lang="de-DE" sz="1600" dirty="0" smtClean="0">
                <a:latin typeface="Arial Narrow" panose="020B0604020202020204" pitchFamily="34" charset="0"/>
              </a:rPr>
              <a:t>Lüftungsanlage ausschalten.</a:t>
            </a:r>
            <a:endParaRPr lang="de-DE" sz="1600" dirty="0">
              <a:latin typeface="Arial Narrow" panose="020B060602020203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5600" y="4993197"/>
            <a:ext cx="398044" cy="405554"/>
          </a:xfrm>
          <a:prstGeom prst="rect">
            <a:avLst/>
          </a:prstGeom>
        </p:spPr>
      </p:pic>
    </p:spTree>
    <p:extLst>
      <p:ext uri="{BB962C8B-B14F-4D97-AF65-F5344CB8AC3E}">
        <p14:creationId xmlns:p14="http://schemas.microsoft.com/office/powerpoint/2010/main" val="44827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35</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7" y="559279"/>
            <a:ext cx="8331784" cy="605932"/>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700" dirty="0"/>
              <a:t/>
            </a:r>
            <a:br>
              <a:rPr lang="de-DE" sz="2700" dirty="0"/>
            </a:br>
            <a:endParaRPr lang="de-DE" dirty="0"/>
          </a:p>
        </p:txBody>
      </p:sp>
      <p:sp>
        <p:nvSpPr>
          <p:cNvPr id="6" name="Textfeld 5"/>
          <p:cNvSpPr txBox="1"/>
          <p:nvPr/>
        </p:nvSpPr>
        <p:spPr>
          <a:xfrm>
            <a:off x="652222" y="1593377"/>
            <a:ext cx="9163249" cy="5386090"/>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Flucht- </a:t>
            </a:r>
            <a:r>
              <a:rPr lang="de-DE" sz="1600" b="1" cap="all" dirty="0">
                <a:latin typeface="Arial Narrow" panose="020B0604020202020204" pitchFamily="34" charset="0"/>
                <a:cs typeface="Arial Narrow" panose="020B0604020202020204" pitchFamily="34" charset="0"/>
              </a:rPr>
              <a:t>und </a:t>
            </a:r>
            <a:r>
              <a:rPr lang="de-DE" sz="1600" b="1" cap="all" dirty="0" smtClean="0">
                <a:latin typeface="Arial Narrow" panose="020B0604020202020204" pitchFamily="34" charset="0"/>
                <a:cs typeface="Arial Narrow" panose="020B0604020202020204" pitchFamily="34" charset="0"/>
              </a:rPr>
              <a:t>Rettungswege</a:t>
            </a:r>
            <a:endParaRPr lang="de-DE" sz="1600" b="1" cap="all"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Treppenräume </a:t>
            </a:r>
            <a:r>
              <a:rPr lang="de-DE" sz="1600" dirty="0">
                <a:latin typeface="Arial Narrow" panose="020B0604020202020204" pitchFamily="34" charset="0"/>
                <a:cs typeface="Arial Narrow" panose="020B0604020202020204" pitchFamily="34" charset="0"/>
              </a:rPr>
              <a:t>und Flure frei von Gegenständen, insbesondere von brennbaren, halten. </a:t>
            </a: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Die </a:t>
            </a:r>
            <a:r>
              <a:rPr lang="de-DE" sz="1600" dirty="0" smtClean="0">
                <a:latin typeface="Arial Narrow" panose="020B0604020202020204" pitchFamily="34" charset="0"/>
                <a:cs typeface="Arial Narrow" panose="020B0604020202020204" pitchFamily="34" charset="0"/>
              </a:rPr>
              <a:t>Fluchtwegkennzeichnungen         </a:t>
            </a:r>
            <a:r>
              <a:rPr lang="de-DE" sz="1600" dirty="0" smtClean="0">
                <a:latin typeface="Arial Narrow" panose="020B0604020202020204" pitchFamily="34" charset="0"/>
                <a:cs typeface="Arial Narrow" panose="020B0604020202020204" pitchFamily="34" charset="0"/>
              </a:rPr>
              <a:t>weisen den kürzesten Weg ins Freie.</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Alle Laborraumtüren sind mit Panikschlössern ausgestattet, die von innen immer geöffnet werden können.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Brände melden und in Sicherheit bringen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Im Brandfall Rettungskräfte und Anwesende alarmieren (Druckknopfmelder, Feuerwehr </a:t>
            </a:r>
            <a:r>
              <a:rPr lang="de-DE" sz="1600" dirty="0" err="1">
                <a:latin typeface="Arial Narrow" panose="020B0604020202020204" pitchFamily="34" charset="0"/>
                <a:cs typeface="Arial Narrow" panose="020B0604020202020204" pitchFamily="34" charset="0"/>
              </a:rPr>
              <a:t>zusätzl</a:t>
            </a:r>
            <a:r>
              <a:rPr lang="de-DE" sz="1600" dirty="0">
                <a:latin typeface="Arial Narrow" panose="020B0604020202020204" pitchFamily="34" charset="0"/>
                <a:cs typeface="Arial Narrow" panose="020B0604020202020204" pitchFamily="34" charset="0"/>
              </a:rPr>
              <a:t>. telefonisch: 112)</a:t>
            </a:r>
          </a:p>
          <a:p>
            <a:pPr>
              <a:spcBef>
                <a:spcPts val="0"/>
              </a:spcBef>
            </a:pPr>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Nach Auslösung der Brandmeldeanlage (Ertönten der roten Sirenen) das Gebäude zügig aber ruhig entlang der gekennzeichneten Fluchtwege verlassen, zur Sammelstelle (Foyer der Bibliothek)         gehen und dort auf weitere Anweisungen/Informationen warten.</a:t>
            </a:r>
          </a:p>
          <a:p>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Sofern gefahrlos möglich, Geräte und Maschinen vor dem Verlassen des Gebäudes abschalten.</a:t>
            </a:r>
          </a:p>
          <a:p>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Türen im Brandfall schließen aber nicht verriegeln</a:t>
            </a:r>
            <a:r>
              <a:rPr lang="de-DE" sz="1600" dirty="0" smtClean="0">
                <a:latin typeface="Arial Narrow" panose="020B0604020202020204" pitchFamily="34" charset="0"/>
                <a:cs typeface="Arial Narrow" panose="020B0604020202020204" pitchFamily="34" charset="0"/>
              </a:rPr>
              <a:t>.</a:t>
            </a:r>
            <a:endParaRPr lang="de-DE" sz="1600" dirty="0">
              <a:latin typeface="Arial Narrow" panose="020B0604020202020204" pitchFamily="34" charset="0"/>
              <a:cs typeface="Arial Narrow" panose="020B0604020202020204" pitchFamily="34" charset="0"/>
            </a:endParaRPr>
          </a:p>
        </p:txBody>
      </p:sp>
      <p:pic>
        <p:nvPicPr>
          <p:cNvPr id="2" name="Grafik 1"/>
          <p:cNvPicPr>
            <a:picLocks noChangeAspect="1"/>
          </p:cNvPicPr>
          <p:nvPr/>
        </p:nvPicPr>
        <p:blipFill>
          <a:blip r:embed="rId2"/>
          <a:stretch>
            <a:fillRect/>
          </a:stretch>
        </p:blipFill>
        <p:spPr>
          <a:xfrm>
            <a:off x="3140640" y="2842050"/>
            <a:ext cx="331470" cy="327221"/>
          </a:xfrm>
          <a:prstGeom prst="rect">
            <a:avLst/>
          </a:prstGeom>
        </p:spPr>
      </p:pic>
      <p:pic>
        <p:nvPicPr>
          <p:cNvPr id="9" name="Grafik 8"/>
          <p:cNvPicPr>
            <a:picLocks noChangeAspect="1"/>
          </p:cNvPicPr>
          <p:nvPr/>
        </p:nvPicPr>
        <p:blipFill>
          <a:blip r:embed="rId3"/>
          <a:stretch>
            <a:fillRect/>
          </a:stretch>
        </p:blipFill>
        <p:spPr>
          <a:xfrm>
            <a:off x="6785830" y="5396153"/>
            <a:ext cx="341761" cy="337380"/>
          </a:xfrm>
          <a:prstGeom prst="rect">
            <a:avLst/>
          </a:prstGeom>
        </p:spPr>
      </p:pic>
    </p:spTree>
    <p:extLst>
      <p:ext uri="{BB962C8B-B14F-4D97-AF65-F5344CB8AC3E}">
        <p14:creationId xmlns:p14="http://schemas.microsoft.com/office/powerpoint/2010/main" val="2619752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36</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1" y="562058"/>
            <a:ext cx="8173280" cy="643133"/>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3111" y="1600499"/>
            <a:ext cx="9193477" cy="3539430"/>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(Entstehungs-)Brände löschen</a:t>
            </a: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dirty="0" smtClean="0">
                <a:latin typeface="Arial Narrow" panose="020B0604020202020204" pitchFamily="34" charset="0"/>
                <a:cs typeface="Arial Narrow" panose="020B0604020202020204" pitchFamily="34" charset="0"/>
              </a:rPr>
              <a:t>Vorbereitung</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Immer zu zweit löschen: Eine Person außerhalb des Gefahrenbereichs, um helfen/Hilfe herbeiholen zu können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Brennbare Materialien aus der Brandumgebung entfernen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Ggf. Brenngaszufuhr und Strom durch Betätigung des Not-Aus-Tasters           unterbrechen.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2471" y="4016790"/>
            <a:ext cx="398044" cy="405554"/>
          </a:xfrm>
          <a:prstGeom prst="rect">
            <a:avLst/>
          </a:prstGeom>
        </p:spPr>
      </p:pic>
    </p:spTree>
    <p:extLst>
      <p:ext uri="{BB962C8B-B14F-4D97-AF65-F5344CB8AC3E}">
        <p14:creationId xmlns:p14="http://schemas.microsoft.com/office/powerpoint/2010/main" val="2075359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37</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1" y="562058"/>
            <a:ext cx="8377319" cy="643133"/>
          </a:xfrm>
        </p:spPr>
        <p:txBody>
          <a:bodyPr>
            <a:normAutofit fontScale="90000"/>
          </a:bodyPr>
          <a:lstStyle/>
          <a:p>
            <a:pPr>
              <a:lnSpc>
                <a:spcPct val="150000"/>
              </a:lnSpc>
              <a:spcBef>
                <a:spcPts val="0"/>
              </a:spcBef>
            </a:pPr>
            <a:r>
              <a:rPr lang="de-DE" sz="2700" dirty="0"/>
              <a:t>Brandverhütung und verhalten bei </a:t>
            </a:r>
            <a:r>
              <a:rPr lang="de-DE" sz="2700" dirty="0" err="1" smtClean="0"/>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8971" y="1601601"/>
            <a:ext cx="9193477" cy="3046988"/>
          </a:xfrm>
          <a:prstGeom prst="rect">
            <a:avLst/>
          </a:prstGeom>
          <a:noFill/>
        </p:spPr>
        <p:txBody>
          <a:bodyPr wrap="square" rtlCol="0">
            <a:spAutoFit/>
          </a:bodyPr>
          <a:lstStyle/>
          <a:p>
            <a:pPr>
              <a:lnSpc>
                <a:spcPct val="150000"/>
              </a:lnSpc>
            </a:pPr>
            <a:r>
              <a:rPr lang="de-DE" sz="1600" b="1" dirty="0" smtClean="0">
                <a:latin typeface="Arial Narrow" panose="020B0604020202020204" pitchFamily="34" charset="0"/>
                <a:cs typeface="Arial Narrow" panose="020B0604020202020204" pitchFamily="34" charset="0"/>
              </a:rPr>
              <a:t>Bedienung unserer Feuerlöscher</a:t>
            </a:r>
            <a:r>
              <a:rPr lang="de-DE" sz="1600" dirty="0" smtClean="0">
                <a:latin typeface="Arial Narrow" panose="020B0604020202020204" pitchFamily="34" charset="0"/>
                <a:cs typeface="Arial Narrow" panose="020B0604020202020204" pitchFamily="34" charset="0"/>
              </a:rPr>
              <a:t>			     </a:t>
            </a:r>
            <a:r>
              <a:rPr lang="de-DE" sz="1600" b="1" dirty="0" smtClean="0">
                <a:latin typeface="Arial Narrow" panose="020B0604020202020204" pitchFamily="34" charset="0"/>
                <a:cs typeface="Arial Narrow" panose="020B0604020202020204" pitchFamily="34" charset="0"/>
              </a:rPr>
              <a:t>Brandklassen</a:t>
            </a:r>
          </a:p>
          <a:p>
            <a:pPr>
              <a:lnSpc>
                <a:spcPct val="150000"/>
              </a:lnSpc>
            </a:pPr>
            <a:endParaRPr lang="de-DE" sz="1600" dirty="0" smtClean="0">
              <a:latin typeface="Arial Narrow" panose="020B0604020202020204" pitchFamily="34" charset="0"/>
              <a:cs typeface="Arial Narrow" panose="020B060402020202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r>
              <a:rPr lang="de-DE" sz="1600" b="1" dirty="0" smtClean="0">
                <a:latin typeface="Arial Narrow" panose="020B0606020202030204" pitchFamily="34" charset="0"/>
              </a:rPr>
              <a:t>Löschhinweise</a:t>
            </a:r>
            <a:endParaRPr lang="de-DE" sz="1600" b="1" dirty="0">
              <a:latin typeface="Arial Narrow" panose="020B0606020202030204" pitchFamily="34" charset="0"/>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8359" y="2327100"/>
            <a:ext cx="1008851" cy="1748994"/>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19" y="2303513"/>
            <a:ext cx="1008851" cy="1748994"/>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487" y="2303513"/>
            <a:ext cx="1008851" cy="1748994"/>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23" y="2327100"/>
            <a:ext cx="1008851" cy="1748034"/>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899" y="2303513"/>
            <a:ext cx="3771557" cy="1756307"/>
          </a:xfrm>
          <a:prstGeom prst="rect">
            <a:avLst/>
          </a:prstGeom>
        </p:spPr>
      </p:pic>
      <p:pic>
        <p:nvPicPr>
          <p:cNvPr id="20" name="Grafik 19"/>
          <p:cNvPicPr>
            <a:picLocks noChangeAspect="1"/>
          </p:cNvPicPr>
          <p:nvPr/>
        </p:nvPicPr>
        <p:blipFill>
          <a:blip r:embed="rId7"/>
          <a:stretch>
            <a:fillRect/>
          </a:stretch>
        </p:blipFill>
        <p:spPr>
          <a:xfrm>
            <a:off x="813731" y="4708606"/>
            <a:ext cx="2424303" cy="1732864"/>
          </a:xfrm>
          <a:prstGeom prst="rect">
            <a:avLst/>
          </a:prstGeom>
        </p:spPr>
      </p:pic>
      <p:pic>
        <p:nvPicPr>
          <p:cNvPr id="21" name="Grafik 20"/>
          <p:cNvPicPr>
            <a:picLocks noChangeAspect="1"/>
          </p:cNvPicPr>
          <p:nvPr/>
        </p:nvPicPr>
        <p:blipFill>
          <a:blip r:embed="rId8"/>
          <a:stretch>
            <a:fillRect/>
          </a:stretch>
        </p:blipFill>
        <p:spPr>
          <a:xfrm>
            <a:off x="6114528" y="4716603"/>
            <a:ext cx="2511239" cy="1716868"/>
          </a:xfrm>
          <a:prstGeom prst="rect">
            <a:avLst/>
          </a:prstGeom>
        </p:spPr>
      </p:pic>
      <p:pic>
        <p:nvPicPr>
          <p:cNvPr id="22" name="Grafik 21"/>
          <p:cNvPicPr>
            <a:picLocks noChangeAspect="1"/>
          </p:cNvPicPr>
          <p:nvPr/>
        </p:nvPicPr>
        <p:blipFill>
          <a:blip r:embed="rId9"/>
          <a:stretch>
            <a:fillRect/>
          </a:stretch>
        </p:blipFill>
        <p:spPr>
          <a:xfrm>
            <a:off x="3445789" y="4713693"/>
            <a:ext cx="2460984" cy="1722689"/>
          </a:xfrm>
          <a:prstGeom prst="rect">
            <a:avLst/>
          </a:prstGeom>
        </p:spPr>
      </p:pic>
    </p:spTree>
    <p:extLst>
      <p:ext uri="{BB962C8B-B14F-4D97-AF65-F5344CB8AC3E}">
        <p14:creationId xmlns:p14="http://schemas.microsoft.com/office/powerpoint/2010/main" val="320995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38</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0" y="562058"/>
            <a:ext cx="8407547" cy="643133"/>
          </a:xfrm>
        </p:spPr>
        <p:txBody>
          <a:bodyPr>
            <a:normAutofit/>
          </a:bodyPr>
          <a:lstStyle/>
          <a:p>
            <a:pPr>
              <a:lnSpc>
                <a:spcPct val="150000"/>
              </a:lnSpc>
              <a:spcBef>
                <a:spcPts val="0"/>
              </a:spcBef>
            </a:pPr>
            <a:r>
              <a:rPr lang="de-DE" dirty="0"/>
              <a:t>Brandverhütung</a:t>
            </a:r>
            <a:r>
              <a:rPr lang="de-DE" sz="2300" dirty="0"/>
              <a:t> und </a:t>
            </a:r>
            <a:r>
              <a:rPr lang="de-DE" dirty="0"/>
              <a:t>verhalten</a:t>
            </a:r>
            <a:r>
              <a:rPr lang="de-DE" sz="2300" dirty="0"/>
              <a:t> bei </a:t>
            </a:r>
            <a:r>
              <a:rPr lang="de-DE" sz="2300" dirty="0" err="1" smtClean="0"/>
              <a:t>bränden</a:t>
            </a: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7484" y="1596755"/>
            <a:ext cx="9193477" cy="5124480"/>
          </a:xfrm>
          <a:prstGeom prst="rect">
            <a:avLst/>
          </a:prstGeom>
          <a:noFill/>
        </p:spPr>
        <p:txBody>
          <a:bodyPr wrap="square" rtlCol="0">
            <a:spAutoFit/>
          </a:bodyPr>
          <a:lstStyle/>
          <a:p>
            <a:pPr marL="0" lvl="1">
              <a:lnSpc>
                <a:spcPct val="150000"/>
              </a:lnSpc>
            </a:pPr>
            <a:r>
              <a:rPr lang="de-DE" sz="1600" b="1" dirty="0" smtClean="0">
                <a:latin typeface="Arial Narrow" panose="020B0606020202030204" pitchFamily="34" charset="0"/>
              </a:rPr>
              <a:t>Löschhinweise</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r>
              <a:rPr lang="de-DE" sz="1000" dirty="0" smtClean="0">
                <a:latin typeface="Arial Narrow" panose="020B0606020202030204" pitchFamily="34" charset="0"/>
              </a:rPr>
              <a:t>Zum Löschen von Personenbränden sind</a:t>
            </a:r>
          </a:p>
          <a:p>
            <a:pPr marL="0" lvl="1"/>
            <a:r>
              <a:rPr lang="de-DE" sz="1000" dirty="0">
                <a:latin typeface="Arial Narrow" panose="020B0606020202030204" pitchFamily="34" charset="0"/>
              </a:rPr>
              <a:t>	</a:t>
            </a:r>
            <a:r>
              <a:rPr lang="de-DE" sz="1000" dirty="0" smtClean="0">
                <a:latin typeface="Arial Narrow" panose="020B0606020202030204" pitchFamily="34" charset="0"/>
              </a:rPr>
              <a:t>	                        Wasser- oder Schaumlöscher besonders geeignet.</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Auch Notduschen können zum Einsatz kommen; insbes.</a:t>
            </a:r>
          </a:p>
          <a:p>
            <a:pPr marL="0" lvl="1"/>
            <a:r>
              <a:rPr lang="de-DE" sz="1000" dirty="0">
                <a:latin typeface="Arial Narrow" panose="020B0606020202030204" pitchFamily="34" charset="0"/>
              </a:rPr>
              <a:t>	</a:t>
            </a:r>
            <a:r>
              <a:rPr lang="de-DE" sz="1000" dirty="0" smtClean="0">
                <a:latin typeface="Arial Narrow" panose="020B0606020202030204" pitchFamily="34" charset="0"/>
              </a:rPr>
              <a:t>	                        im Zuge einer Flucht aus dem Raum.</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t>
            </a:r>
            <a:r>
              <a:rPr lang="de-DE" sz="1000" dirty="0">
                <a:latin typeface="Arial Narrow" panose="020B0606020202030204" pitchFamily="34" charset="0"/>
              </a:rPr>
              <a:t> </a:t>
            </a:r>
            <a:r>
              <a:rPr lang="de-DE" sz="1000" dirty="0" smtClean="0">
                <a:latin typeface="Arial Narrow" panose="020B0606020202030204" pitchFamily="34" charset="0"/>
              </a:rPr>
              <a:t>                       Flüchtende, b</a:t>
            </a:r>
            <a:r>
              <a:rPr lang="de-DE" sz="1000" dirty="0" smtClean="0">
                <a:latin typeface="Arial Narrow" panose="020B0604020202020204" pitchFamily="34" charset="0"/>
                <a:cs typeface="Arial Narrow" panose="020B0604020202020204" pitchFamily="34" charset="0"/>
              </a:rPr>
              <a:t>rennende </a:t>
            </a:r>
            <a:r>
              <a:rPr lang="de-DE" sz="1000" dirty="0">
                <a:latin typeface="Arial Narrow" panose="020B0604020202020204" pitchFamily="34" charset="0"/>
                <a:cs typeface="Arial Narrow" panose="020B0604020202020204" pitchFamily="34" charset="0"/>
              </a:rPr>
              <a:t>Personen zu Boden </a:t>
            </a:r>
            <a:r>
              <a:rPr lang="de-DE" sz="1000" dirty="0" smtClean="0">
                <a:latin typeface="Arial Narrow" panose="020B0604020202020204" pitchFamily="34" charset="0"/>
                <a:cs typeface="Arial Narrow" panose="020B0604020202020204" pitchFamily="34" charset="0"/>
              </a:rPr>
              <a:t>bringen</a:t>
            </a: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 </a:t>
            </a:r>
            <a:r>
              <a:rPr lang="de-DE" sz="1000" dirty="0">
                <a:latin typeface="Arial Narrow" panose="020B0604020202020204" pitchFamily="34" charset="0"/>
                <a:cs typeface="Arial Narrow" panose="020B0604020202020204" pitchFamily="34" charset="0"/>
              </a:rPr>
              <a:t>erforderlichenfalls auch gegen ihren Willen – </a:t>
            </a:r>
            <a:endParaRPr lang="de-DE" sz="1000" dirty="0" smtClean="0">
              <a:latin typeface="Arial Narrow" panose="020B0604020202020204" pitchFamily="34" charset="0"/>
              <a:cs typeface="Arial Narrow" panose="020B0604020202020204" pitchFamily="34" charset="0"/>
            </a:endParaRP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und </a:t>
            </a:r>
            <a:r>
              <a:rPr lang="de-DE" sz="1000" dirty="0">
                <a:latin typeface="Arial Narrow" panose="020B0604020202020204" pitchFamily="34" charset="0"/>
                <a:cs typeface="Arial Narrow" panose="020B0604020202020204" pitchFamily="34" charset="0"/>
              </a:rPr>
              <a:t>Brand mit einer </a:t>
            </a:r>
            <a:r>
              <a:rPr lang="de-DE" sz="1000" dirty="0" smtClean="0">
                <a:latin typeface="Arial Narrow" panose="020B0604020202020204" pitchFamily="34" charset="0"/>
                <a:cs typeface="Arial Narrow" panose="020B0604020202020204" pitchFamily="34" charset="0"/>
              </a:rPr>
              <a:t>Jacke</a:t>
            </a:r>
            <a:r>
              <a:rPr lang="de-DE" sz="1000" dirty="0">
                <a:latin typeface="Arial Narrow" panose="020B0604020202020204" pitchFamily="34" charset="0"/>
                <a:cs typeface="Arial Narrow" panose="020B0604020202020204" pitchFamily="34" charset="0"/>
              </a:rPr>
              <a:t>, Decke </a:t>
            </a:r>
            <a:r>
              <a:rPr lang="de-DE" sz="1000" dirty="0" smtClean="0">
                <a:latin typeface="Arial Narrow" panose="020B0604020202020204" pitchFamily="34" charset="0"/>
                <a:cs typeface="Arial Narrow" panose="020B0604020202020204" pitchFamily="34" charset="0"/>
              </a:rPr>
              <a:t>oder dgl. löschen.</a:t>
            </a: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smtClean="0">
              <a:latin typeface="Arial Narrow" panose="020B0606020202030204" pitchFamily="34" charset="0"/>
            </a:endParaRPr>
          </a:p>
          <a:p>
            <a:pPr marL="0" lvl="1">
              <a:lnSpc>
                <a:spcPct val="150000"/>
              </a:lnSpc>
            </a:pPr>
            <a:r>
              <a:rPr lang="de-DE" sz="1400" dirty="0" smtClean="0">
                <a:latin typeface="Arial Narrow" panose="020B0606020202030204" pitchFamily="34" charset="0"/>
              </a:rPr>
              <a:t>Anmeldung </a:t>
            </a:r>
            <a:r>
              <a:rPr lang="de-DE" sz="1400" dirty="0">
                <a:latin typeface="Arial Narrow" panose="020B0606020202030204" pitchFamily="34" charset="0"/>
              </a:rPr>
              <a:t>zu </a:t>
            </a:r>
            <a:r>
              <a:rPr lang="de-DE" sz="1400" dirty="0" smtClean="0">
                <a:latin typeface="Arial Narrow" panose="020B0606020202030204" pitchFamily="34" charset="0"/>
              </a:rPr>
              <a:t>Brandschutzunterweisungen: brandschutz@leuphana.de</a:t>
            </a:r>
            <a:endParaRPr lang="de-DE" sz="1200" dirty="0">
              <a:solidFill>
                <a:srgbClr val="00B0F0"/>
              </a:solidFill>
              <a:latin typeface="Arial Narrow" panose="020B0606020202030204" pitchFamily="34" charset="0"/>
            </a:endParaRPr>
          </a:p>
        </p:txBody>
      </p:sp>
      <p:pic>
        <p:nvPicPr>
          <p:cNvPr id="3" name="Grafik 2"/>
          <p:cNvPicPr>
            <a:picLocks noChangeAspect="1"/>
          </p:cNvPicPr>
          <p:nvPr/>
        </p:nvPicPr>
        <p:blipFill>
          <a:blip r:embed="rId2"/>
          <a:stretch>
            <a:fillRect/>
          </a:stretch>
        </p:blipFill>
        <p:spPr>
          <a:xfrm>
            <a:off x="828719" y="2322769"/>
            <a:ext cx="2424303" cy="1745154"/>
          </a:xfrm>
          <a:prstGeom prst="rect">
            <a:avLst/>
          </a:prstGeom>
        </p:spPr>
      </p:pic>
      <p:pic>
        <p:nvPicPr>
          <p:cNvPr id="4" name="Grafik 3"/>
          <p:cNvPicPr>
            <a:picLocks noChangeAspect="1"/>
          </p:cNvPicPr>
          <p:nvPr/>
        </p:nvPicPr>
        <p:blipFill>
          <a:blip r:embed="rId3"/>
          <a:stretch>
            <a:fillRect/>
          </a:stretch>
        </p:blipFill>
        <p:spPr>
          <a:xfrm>
            <a:off x="6190554" y="2356117"/>
            <a:ext cx="2527465" cy="1745154"/>
          </a:xfrm>
          <a:prstGeom prst="rect">
            <a:avLst/>
          </a:prstGeom>
        </p:spPr>
      </p:pic>
      <p:pic>
        <p:nvPicPr>
          <p:cNvPr id="5" name="Grafik 4"/>
          <p:cNvPicPr>
            <a:picLocks noChangeAspect="1"/>
          </p:cNvPicPr>
          <p:nvPr/>
        </p:nvPicPr>
        <p:blipFill>
          <a:blip r:embed="rId4"/>
          <a:stretch>
            <a:fillRect/>
          </a:stretch>
        </p:blipFill>
        <p:spPr>
          <a:xfrm>
            <a:off x="828719" y="4454710"/>
            <a:ext cx="2434943" cy="1731896"/>
          </a:xfrm>
          <a:prstGeom prst="rect">
            <a:avLst/>
          </a:prstGeom>
        </p:spPr>
      </p:pic>
      <p:pic>
        <p:nvPicPr>
          <p:cNvPr id="6" name="Grafik 5"/>
          <p:cNvPicPr>
            <a:picLocks noChangeAspect="1"/>
          </p:cNvPicPr>
          <p:nvPr/>
        </p:nvPicPr>
        <p:blipFill>
          <a:blip r:embed="rId5"/>
          <a:stretch>
            <a:fillRect/>
          </a:stretch>
        </p:blipFill>
        <p:spPr>
          <a:xfrm>
            <a:off x="3431103" y="4454711"/>
            <a:ext cx="2592010" cy="1731895"/>
          </a:xfrm>
          <a:prstGeom prst="rect">
            <a:avLst/>
          </a:prstGeom>
        </p:spPr>
      </p:pic>
      <p:pic>
        <p:nvPicPr>
          <p:cNvPr id="11" name="Grafik 10"/>
          <p:cNvPicPr>
            <a:picLocks noChangeAspect="1"/>
          </p:cNvPicPr>
          <p:nvPr/>
        </p:nvPicPr>
        <p:blipFill>
          <a:blip r:embed="rId6"/>
          <a:stretch>
            <a:fillRect/>
          </a:stretch>
        </p:blipFill>
        <p:spPr>
          <a:xfrm>
            <a:off x="6190554" y="4454710"/>
            <a:ext cx="2527465" cy="1721247"/>
          </a:xfrm>
          <a:prstGeom prst="rect">
            <a:avLst/>
          </a:prstGeom>
        </p:spPr>
      </p:pic>
    </p:spTree>
    <p:extLst>
      <p:ext uri="{BB962C8B-B14F-4D97-AF65-F5344CB8AC3E}">
        <p14:creationId xmlns:p14="http://schemas.microsoft.com/office/powerpoint/2010/main" val="1935164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39</a:t>
            </a:fld>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477" y="564131"/>
            <a:ext cx="6918621" cy="643133"/>
          </a:xfrm>
        </p:spPr>
        <p:txBody>
          <a:bodyPr>
            <a:noAutofit/>
          </a:bodyPr>
          <a:lstStyle/>
          <a:p>
            <a:pPr>
              <a:lnSpc>
                <a:spcPct val="150000"/>
              </a:lnSpc>
              <a:spcBef>
                <a:spcPts val="0"/>
              </a:spcBef>
            </a:pPr>
            <a:r>
              <a:rPr lang="de-DE" dirty="0" smtClean="0"/>
              <a:t>Verhalten bei Unfällen</a:t>
            </a:r>
            <a:endParaRPr lang="de-DE"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0" y="3930803"/>
            <a:ext cx="5735207" cy="3024076"/>
          </a:xfrm>
          <a:prstGeom prst="rect">
            <a:avLst/>
          </a:prstGeom>
        </p:spPr>
      </p:pic>
      <p:sp>
        <p:nvSpPr>
          <p:cNvPr id="11" name="Textfeld 10"/>
          <p:cNvSpPr txBox="1"/>
          <p:nvPr/>
        </p:nvSpPr>
        <p:spPr>
          <a:xfrm>
            <a:off x="650859" y="1668582"/>
            <a:ext cx="8909732" cy="1815882"/>
          </a:xfrm>
          <a:prstGeom prst="rect">
            <a:avLst/>
          </a:prstGeom>
          <a:noFill/>
        </p:spPr>
        <p:txBody>
          <a:bodyPr wrap="square" rtlCol="0">
            <a:spAutoFit/>
          </a:bodyPr>
          <a:lstStyle/>
          <a:p>
            <a:r>
              <a:rPr lang="de-DE" sz="1600" b="1" cap="all" dirty="0" smtClean="0">
                <a:latin typeface="Arial Narrow" panose="020B0606020202030204" pitchFamily="34" charset="0"/>
              </a:rPr>
              <a:t>Grundsätze</a:t>
            </a:r>
          </a:p>
          <a:p>
            <a:pPr>
              <a:lnSpc>
                <a:spcPct val="150000"/>
              </a:lnSpc>
            </a:pPr>
            <a:endParaRPr lang="de-DE" sz="1600" dirty="0">
              <a:latin typeface="Arial Narrow" panose="020B0606020202030204" pitchFamily="34" charset="0"/>
            </a:endParaRPr>
          </a:p>
          <a:p>
            <a:pPr>
              <a:lnSpc>
                <a:spcPct val="150000"/>
              </a:lnSpc>
            </a:pPr>
            <a:r>
              <a:rPr lang="de-DE" sz="1600" dirty="0" smtClean="0">
                <a:latin typeface="Arial Narrow" panose="020B0606020202030204" pitchFamily="34" charset="0"/>
              </a:rPr>
              <a:t>Ruhe bewahren   --   Unfallstelle sichern    --   Sich selbst nicht gefährden</a:t>
            </a:r>
          </a:p>
          <a:p>
            <a:pPr marL="285750" indent="-285750">
              <a:buFont typeface="Symbol" panose="05050102010706020507" pitchFamily="18" charset="2"/>
              <a:buChar char="¾"/>
            </a:pPr>
            <a:endParaRPr lang="de-DE" sz="1600" dirty="0" smtClean="0">
              <a:latin typeface="Arial Narrow" panose="020B0606020202030204" pitchFamily="34" charset="0"/>
            </a:endParaRPr>
          </a:p>
          <a:p>
            <a:pPr marL="285750" indent="-285750">
              <a:buFont typeface="Symbol" panose="05050102010706020507" pitchFamily="18" charset="2"/>
              <a:buChar char="¾"/>
            </a:pPr>
            <a:endParaRPr lang="de-DE" sz="1600" dirty="0" smtClean="0">
              <a:latin typeface="Arial Narrow" panose="020B0606020202030204" pitchFamily="34" charset="0"/>
            </a:endParaRPr>
          </a:p>
          <a:p>
            <a:r>
              <a:rPr lang="de-DE" sz="1600" b="1" cap="all" dirty="0">
                <a:latin typeface="Arial Narrow" panose="020B0606020202030204" pitchFamily="34" charset="0"/>
              </a:rPr>
              <a:t>Erste </a:t>
            </a:r>
            <a:r>
              <a:rPr lang="de-DE" sz="1600" b="1" cap="all" dirty="0" smtClean="0">
                <a:latin typeface="Arial Narrow" panose="020B0606020202030204" pitchFamily="34" charset="0"/>
              </a:rPr>
              <a:t>Hilfe</a:t>
            </a:r>
            <a:endParaRPr lang="de-DE" sz="1600" b="1" cap="all" dirty="0">
              <a:latin typeface="Arial Narrow" panose="020B0606020202030204" pitchFamily="34" charset="0"/>
            </a:endParaRPr>
          </a:p>
        </p:txBody>
      </p:sp>
      <p:sp>
        <p:nvSpPr>
          <p:cNvPr id="9" name="Fußzeilenplatzhalter 4"/>
          <p:cNvSpPr>
            <a:spLocks noGrp="1"/>
          </p:cNvSpPr>
          <p:nvPr>
            <p:ph type="ftr" sz="quarter" idx="3"/>
          </p:nvPr>
        </p:nvSpPr>
        <p:spPr>
          <a:xfrm>
            <a:off x="1048215" y="6954879"/>
            <a:ext cx="6809978" cy="365125"/>
          </a:xfrm>
        </p:spPr>
        <p:txBody>
          <a:bodyPr/>
          <a:lstStyle/>
          <a:p>
            <a:pPr algn="l"/>
            <a:r>
              <a:rPr lang="de-DE" dirty="0"/>
              <a:t>Sicherheitsunterweisung Tätigkeiten in chemischen und biologischen Laboratorien</a:t>
            </a:r>
          </a:p>
        </p:txBody>
      </p:sp>
      <p:sp>
        <p:nvSpPr>
          <p:cNvPr id="2" name="Textfeld 1"/>
          <p:cNvSpPr txBox="1"/>
          <p:nvPr/>
        </p:nvSpPr>
        <p:spPr>
          <a:xfrm>
            <a:off x="3390551" y="5796447"/>
            <a:ext cx="2758314" cy="523220"/>
          </a:xfrm>
          <a:prstGeom prst="rect">
            <a:avLst/>
          </a:prstGeom>
          <a:noFill/>
        </p:spPr>
        <p:txBody>
          <a:bodyPr wrap="square" rtlCol="0">
            <a:spAutoFit/>
          </a:bodyPr>
          <a:lstStyle/>
          <a:p>
            <a:r>
              <a:rPr lang="de-DE" sz="1400" dirty="0">
                <a:latin typeface="Arial Narrow" panose="020B0606020202030204" pitchFamily="34" charset="0"/>
              </a:rPr>
              <a:t>Anmeldung zu Erste-Hilfe Schulungen: erstehilfe@leuphana.de </a:t>
            </a:r>
            <a:endParaRPr lang="de-DE" sz="1400" u="sng" dirty="0">
              <a:latin typeface="Arial Narrow" panose="020B0606020202030204" pitchFamily="34" charset="0"/>
            </a:endParaRPr>
          </a:p>
        </p:txBody>
      </p:sp>
    </p:spTree>
    <p:extLst>
      <p:ext uri="{BB962C8B-B14F-4D97-AF65-F5344CB8AC3E}">
        <p14:creationId xmlns:p14="http://schemas.microsoft.com/office/powerpoint/2010/main" val="379554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39177" y="1636319"/>
            <a:ext cx="8459040" cy="5367987"/>
          </a:xfrm>
        </p:spPr>
        <p:txBody>
          <a:bodyPr>
            <a:noAutofit/>
          </a:bodyPr>
          <a:lstStyle/>
          <a:p>
            <a:pPr>
              <a:lnSpc>
                <a:spcPct val="150000"/>
              </a:lnSpc>
              <a:spcBef>
                <a:spcPts val="0"/>
              </a:spcBef>
            </a:pPr>
            <a:r>
              <a:rPr lang="de-DE" dirty="0" smtClean="0"/>
              <a:t>Schutzmaßnahmen </a:t>
            </a:r>
            <a:r>
              <a:rPr lang="de-DE" dirty="0"/>
              <a:t>und </a:t>
            </a:r>
            <a:r>
              <a:rPr lang="de-DE" dirty="0" smtClean="0"/>
              <a:t>Verhaltensregeln</a:t>
            </a:r>
          </a:p>
          <a:p>
            <a:pPr marL="285750" indent="-285750">
              <a:lnSpc>
                <a:spcPct val="120000"/>
              </a:lnSpc>
              <a:spcBef>
                <a:spcPts val="0"/>
              </a:spcBef>
              <a:buFont typeface="Wingdings" panose="05000000000000000000" pitchFamily="2" charset="2"/>
              <a:buChar char="Ø"/>
            </a:pPr>
            <a:r>
              <a:rPr lang="de-DE" dirty="0" smtClean="0"/>
              <a:t>Schutzprinzip</a:t>
            </a:r>
          </a:p>
          <a:p>
            <a:pPr marL="285750" indent="-285750">
              <a:lnSpc>
                <a:spcPct val="120000"/>
              </a:lnSpc>
              <a:spcBef>
                <a:spcPts val="0"/>
              </a:spcBef>
              <a:buFont typeface="Wingdings" panose="05000000000000000000" pitchFamily="2" charset="2"/>
              <a:buChar char="Ø"/>
            </a:pPr>
            <a:r>
              <a:rPr lang="de-DE" dirty="0" smtClean="0"/>
              <a:t>Allgemeine Verhaltensregeln</a:t>
            </a:r>
          </a:p>
          <a:p>
            <a:pPr marL="285750" indent="-285750">
              <a:lnSpc>
                <a:spcPct val="120000"/>
              </a:lnSpc>
              <a:spcBef>
                <a:spcPts val="0"/>
              </a:spcBef>
              <a:buFont typeface="Wingdings" panose="05000000000000000000" pitchFamily="2" charset="2"/>
              <a:buChar char="Ø"/>
            </a:pPr>
            <a:r>
              <a:rPr lang="de-DE" dirty="0" smtClean="0"/>
              <a:t>Gefahrstoffe</a:t>
            </a:r>
            <a:endParaRPr lang="de-DE" dirty="0"/>
          </a:p>
          <a:p>
            <a:pPr marL="285750" indent="-285750">
              <a:lnSpc>
                <a:spcPct val="120000"/>
              </a:lnSpc>
              <a:spcBef>
                <a:spcPts val="0"/>
              </a:spcBef>
              <a:buFont typeface="Wingdings" panose="05000000000000000000" pitchFamily="2" charset="2"/>
              <a:buChar char="Ø"/>
            </a:pPr>
            <a:r>
              <a:rPr lang="de-DE" dirty="0"/>
              <a:t>Biostoffe</a:t>
            </a:r>
          </a:p>
          <a:p>
            <a:pPr marL="285750" indent="-285750">
              <a:lnSpc>
                <a:spcPct val="120000"/>
              </a:lnSpc>
              <a:spcBef>
                <a:spcPts val="0"/>
              </a:spcBef>
              <a:buFont typeface="Wingdings" panose="05000000000000000000" pitchFamily="2" charset="2"/>
              <a:buChar char="Ø"/>
            </a:pPr>
            <a:r>
              <a:rPr lang="de-DE" dirty="0" smtClean="0"/>
              <a:t>Arbeitsmittel</a:t>
            </a:r>
          </a:p>
          <a:p>
            <a:pPr marL="285750" indent="-285750">
              <a:lnSpc>
                <a:spcPct val="120000"/>
              </a:lnSpc>
              <a:spcBef>
                <a:spcPts val="0"/>
              </a:spcBef>
              <a:buFont typeface="Wingdings" panose="05000000000000000000" pitchFamily="2" charset="2"/>
              <a:buChar char="Ø"/>
            </a:pPr>
            <a:r>
              <a:rPr lang="de-DE" dirty="0" smtClean="0"/>
              <a:t>Mutterschutz</a:t>
            </a:r>
          </a:p>
          <a:p>
            <a:pPr>
              <a:lnSpc>
                <a:spcPct val="150000"/>
              </a:lnSpc>
              <a:spcBef>
                <a:spcPts val="0"/>
              </a:spcBef>
            </a:pPr>
            <a:r>
              <a:rPr lang="de-DE" dirty="0"/>
              <a:t>Stör- und Notfälle</a:t>
            </a:r>
          </a:p>
          <a:p>
            <a:pPr marL="285750" indent="-285750">
              <a:lnSpc>
                <a:spcPct val="120000"/>
              </a:lnSpc>
              <a:spcBef>
                <a:spcPts val="0"/>
              </a:spcBef>
              <a:buFont typeface="Wingdings" panose="05000000000000000000" pitchFamily="2" charset="2"/>
              <a:buChar char="Ø"/>
            </a:pPr>
            <a:r>
              <a:rPr lang="de-DE" dirty="0"/>
              <a:t>Verhalten bei Störfällen</a:t>
            </a:r>
          </a:p>
          <a:p>
            <a:pPr marL="285750" indent="-285750">
              <a:lnSpc>
                <a:spcPct val="120000"/>
              </a:lnSpc>
              <a:spcBef>
                <a:spcPts val="0"/>
              </a:spcBef>
              <a:buFont typeface="Wingdings" panose="05000000000000000000" pitchFamily="2" charset="2"/>
              <a:buChar char="Ø"/>
            </a:pPr>
            <a:r>
              <a:rPr lang="de-DE" dirty="0"/>
              <a:t>Brandverhütung und Verhalten bei Bränden</a:t>
            </a:r>
          </a:p>
          <a:p>
            <a:pPr marL="285750" indent="-285750">
              <a:lnSpc>
                <a:spcPct val="120000"/>
              </a:lnSpc>
              <a:spcBef>
                <a:spcPts val="0"/>
              </a:spcBef>
              <a:buFont typeface="Wingdings" panose="05000000000000000000" pitchFamily="2" charset="2"/>
              <a:buChar char="Ø"/>
            </a:pPr>
            <a:r>
              <a:rPr lang="de-DE" dirty="0"/>
              <a:t>Verhalten bei Notfällen</a:t>
            </a:r>
          </a:p>
        </p:txBody>
      </p:sp>
      <p:sp>
        <p:nvSpPr>
          <p:cNvPr id="7" name="Foliennummernplatzhalter 6"/>
          <p:cNvSpPr>
            <a:spLocks noGrp="1"/>
          </p:cNvSpPr>
          <p:nvPr>
            <p:ph type="sldNum" sz="quarter" idx="12"/>
          </p:nvPr>
        </p:nvSpPr>
        <p:spPr/>
        <p:txBody>
          <a:bodyPr/>
          <a:lstStyle/>
          <a:p>
            <a:fld id="{DD7C4DC1-7D02-4994-BD54-74988B047B41}" type="slidenum">
              <a:rPr lang="de-DE" smtClean="0"/>
              <a:pPr/>
              <a:t>4</a:t>
            </a:fld>
            <a:endParaRPr lang="de-DE" dirty="0"/>
          </a:p>
        </p:txBody>
      </p:sp>
      <p:sp>
        <p:nvSpPr>
          <p:cNvPr id="2" name="Titel 1"/>
          <p:cNvSpPr>
            <a:spLocks noGrp="1"/>
          </p:cNvSpPr>
          <p:nvPr>
            <p:ph type="title"/>
          </p:nvPr>
        </p:nvSpPr>
        <p:spPr>
          <a:xfrm>
            <a:off x="730939" y="704782"/>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a:t>
            </a:r>
            <a:r>
              <a:rPr lang="de-DE" dirty="0" smtClean="0"/>
              <a:t>Tätigkeiten in chemischen und biologischen Laboratorien</a:t>
            </a:r>
            <a:endParaRPr lang="de-DE" b="0" dirty="0"/>
          </a:p>
        </p:txBody>
      </p:sp>
    </p:spTree>
    <p:extLst>
      <p:ext uri="{BB962C8B-B14F-4D97-AF65-F5344CB8AC3E}">
        <p14:creationId xmlns:p14="http://schemas.microsoft.com/office/powerpoint/2010/main" val="3834185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40</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Tätigkeiten in chemischen und biologischen Laboratorien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41286" y="568450"/>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380670" y="1681636"/>
            <a:ext cx="9560825" cy="5626036"/>
          </a:xfrm>
          <a:prstGeom prst="rect">
            <a:avLst/>
          </a:prstGeom>
        </p:spPr>
        <p:txBody>
          <a:bodyPr vert="horz" lIns="0" tIns="0" rIns="0" bIns="0" rtlCol="0" anchor="t">
            <a:normAutofit fontScale="250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6400" dirty="0" smtClean="0">
                <a:latin typeface="Arial Narrow" panose="020B0604020202020204" pitchFamily="34" charset="0"/>
                <a:cs typeface="Arial Narrow" panose="020B0604020202020204" pitchFamily="34" charset="0"/>
              </a:rPr>
              <a:t>Rettungskräfte alarmieren</a:t>
            </a:r>
          </a:p>
          <a:p>
            <a:pPr marL="355600">
              <a:lnSpc>
                <a:spcPct val="150000"/>
              </a:lnSpc>
              <a:spcBef>
                <a:spcPts val="0"/>
              </a:spcBef>
            </a:pPr>
            <a:endParaRPr lang="de-DE" sz="6400" b="0" cap="none" dirty="0">
              <a:latin typeface="Arial Narrow" panose="020B0604020202020204" pitchFamily="34" charset="0"/>
              <a:cs typeface="Arial Narrow" panose="020B0604020202020204" pitchFamily="34" charset="0"/>
            </a:endParaRPr>
          </a:p>
          <a:p>
            <a:pPr marL="627063" indent="-271463">
              <a:lnSpc>
                <a:spcPct val="150000"/>
              </a:lnSpc>
              <a:spcBef>
                <a:spcPts val="0"/>
              </a:spcBef>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Rechts </a:t>
            </a:r>
            <a:r>
              <a:rPr lang="de-DE" sz="6400" b="0" cap="none" dirty="0">
                <a:latin typeface="Arial Narrow" panose="020B0604020202020204" pitchFamily="34" charset="0"/>
                <a:cs typeface="Arial Narrow" panose="020B0604020202020204" pitchFamily="34" charset="0"/>
              </a:rPr>
              <a:t>stehende Informationen zum Verhalten bei Unfällen, </a:t>
            </a:r>
          </a:p>
          <a:p>
            <a:pPr marL="627063" indent="-271463">
              <a:lnSpc>
                <a:spcPct val="150000"/>
              </a:lnSpc>
              <a:spcBef>
                <a:spcPts val="0"/>
              </a:spcBef>
            </a:pPr>
            <a:r>
              <a:rPr lang="de-DE" sz="6400" b="0" cap="none" dirty="0" smtClean="0">
                <a:latin typeface="Arial Narrow" panose="020B0604020202020204" pitchFamily="34" charset="0"/>
                <a:cs typeface="Arial Narrow" panose="020B0604020202020204" pitchFamily="34" charset="0"/>
              </a:rPr>
              <a:t>	Bedrohungen</a:t>
            </a:r>
            <a:r>
              <a:rPr lang="de-DE" sz="6400" b="0" cap="none" dirty="0">
                <a:latin typeface="Arial Narrow" panose="020B0604020202020204" pitchFamily="34" charset="0"/>
                <a:cs typeface="Arial Narrow" panose="020B0604020202020204" pitchFamily="34" charset="0"/>
              </a:rPr>
              <a:t>, technischen Störungen, Unfallgefahren</a:t>
            </a:r>
          </a:p>
          <a:p>
            <a:pPr marL="627063">
              <a:lnSpc>
                <a:spcPct val="150000"/>
              </a:lnSpc>
              <a:spcBef>
                <a:spcPts val="0"/>
              </a:spcBef>
            </a:pPr>
            <a:r>
              <a:rPr lang="de-DE" sz="6400" b="0" cap="none" dirty="0">
                <a:latin typeface="Arial Narrow" panose="020B0604020202020204" pitchFamily="34" charset="0"/>
                <a:cs typeface="Arial Narrow" panose="020B0604020202020204" pitchFamily="34" charset="0"/>
              </a:rPr>
              <a:t>sind in allen Gebäuden in Form von Aushängen zu finden.</a:t>
            </a:r>
          </a:p>
          <a:p>
            <a:pPr marL="627063" indent="-271463">
              <a:lnSpc>
                <a:spcPct val="150000"/>
              </a:lnSpc>
              <a:spcBef>
                <a:spcPts val="0"/>
              </a:spcBef>
              <a:buFont typeface="Symbol" panose="05050102010706020507" pitchFamily="18" charset="2"/>
              <a:buChar char="¾"/>
              <a:tabLst>
                <a:tab pos="266700" algn="l"/>
              </a:tabLst>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Wichtig ist, die Rettungskräfte zum Unfallort zu führen!</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Eine </a:t>
            </a:r>
            <a:r>
              <a:rPr lang="de-DE" sz="6400" b="0" cap="none" dirty="0">
                <a:latin typeface="Arial Narrow" panose="020B0604020202020204" pitchFamily="34" charset="0"/>
                <a:cs typeface="Arial Narrow" panose="020B0604020202020204" pitchFamily="34" charset="0"/>
              </a:rPr>
              <a:t>vollständige, standortbezogene Auflistung aller </a:t>
            </a:r>
          </a:p>
          <a:p>
            <a:pPr marL="627063" algn="just">
              <a:lnSpc>
                <a:spcPct val="150000"/>
              </a:lnSpc>
            </a:pPr>
            <a:r>
              <a:rPr lang="de-DE" sz="6400" b="0" cap="none" dirty="0" smtClean="0">
                <a:latin typeface="Arial Narrow" panose="020B0604020202020204" pitchFamily="34" charset="0"/>
                <a:cs typeface="Arial Narrow" panose="020B0604020202020204" pitchFamily="34" charset="0"/>
              </a:rPr>
              <a:t>Ersthelfer*innen </a:t>
            </a:r>
            <a:r>
              <a:rPr lang="de-DE" sz="6400" b="0" cap="none" dirty="0">
                <a:latin typeface="Arial Narrow" panose="020B0604020202020204" pitchFamily="34" charset="0"/>
                <a:cs typeface="Arial Narrow" panose="020B0604020202020204" pitchFamily="34" charset="0"/>
              </a:rPr>
              <a:t>finden </a:t>
            </a:r>
            <a:r>
              <a:rPr lang="de-DE" sz="6400" b="0" cap="none" dirty="0" smtClean="0">
                <a:latin typeface="Arial Narrow" panose="020B0604020202020204" pitchFamily="34" charset="0"/>
                <a:cs typeface="Arial Narrow" panose="020B0604020202020204" pitchFamily="34" charset="0"/>
              </a:rPr>
              <a:t>Sie im </a:t>
            </a:r>
            <a:r>
              <a:rPr lang="de-DE" sz="6400" b="0" cap="none" dirty="0">
                <a:latin typeface="Arial Narrow" panose="020B0604020202020204" pitchFamily="34" charset="0"/>
                <a:cs typeface="Arial Narrow" panose="020B0604020202020204" pitchFamily="34" charset="0"/>
              </a:rPr>
              <a:t>Intranet unter Arbeitsschutz.</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Bei erheblichen Verletzungen konsultieren Sie bitte immer </a:t>
            </a:r>
            <a:r>
              <a:rPr lang="de-DE" sz="6400" b="0" cap="none" dirty="0" smtClean="0">
                <a:latin typeface="Arial Narrow" panose="020B0604020202020204" pitchFamily="34" charset="0"/>
                <a:cs typeface="Arial Narrow" panose="020B0604020202020204" pitchFamily="34" charset="0"/>
              </a:rPr>
              <a:t>eine*n </a:t>
            </a:r>
            <a:r>
              <a:rPr lang="de-DE" sz="6400" b="0" cap="none" dirty="0">
                <a:latin typeface="Arial Narrow" panose="020B0604020202020204" pitchFamily="34" charset="0"/>
                <a:cs typeface="Arial Narrow" panose="020B0604020202020204" pitchFamily="34" charset="0"/>
              </a:rPr>
              <a:t>Durchgangsarzt*</a:t>
            </a:r>
            <a:r>
              <a:rPr lang="de-DE" sz="6400" b="0" cap="none" dirty="0" err="1">
                <a:latin typeface="Arial Narrow" panose="020B0604020202020204" pitchFamily="34" charset="0"/>
                <a:cs typeface="Arial Narrow" panose="020B0604020202020204" pitchFamily="34" charset="0"/>
              </a:rPr>
              <a:t>ärztin</a:t>
            </a:r>
            <a:r>
              <a:rPr lang="de-DE" sz="6400" b="0" cap="none" dirty="0">
                <a:latin typeface="Arial Narrow" panose="020B0604020202020204" pitchFamily="34" charset="0"/>
                <a:cs typeface="Arial Narrow" panose="020B0604020202020204" pitchFamily="34" charset="0"/>
              </a:rPr>
              <a:t>.</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Erste-Hilfe-Leistungen sind zu dokumentieren (Verbandblock). </a:t>
            </a:r>
            <a:r>
              <a:rPr lang="de-DE" sz="6400" b="0" cap="none" dirty="0" smtClean="0">
                <a:latin typeface="Arial Narrow" panose="020B0604020202020204" pitchFamily="34" charset="0"/>
                <a:cs typeface="Arial Narrow" panose="020B0604020202020204" pitchFamily="34" charset="0"/>
              </a:rPr>
              <a:t>Dokumentation bitte </a:t>
            </a:r>
            <a:r>
              <a:rPr lang="de-DE" sz="6400" b="0" cap="none" dirty="0">
                <a:latin typeface="Arial Narrow" panose="020B0604020202020204" pitchFamily="34" charset="0"/>
                <a:cs typeface="Arial Narrow" panose="020B0604020202020204" pitchFamily="34" charset="0"/>
              </a:rPr>
              <a:t>an die Arbeitssicherheit zu senden.</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Arbeits- und Wegeunfälle </a:t>
            </a:r>
            <a:r>
              <a:rPr lang="de-DE" sz="6400" b="0" cap="none" dirty="0" smtClean="0">
                <a:latin typeface="Arial Narrow" panose="020B0604020202020204" pitchFamily="34" charset="0"/>
                <a:cs typeface="Arial Narrow" panose="020B0604020202020204" pitchFamily="34" charset="0"/>
              </a:rPr>
              <a:t>bitte beim </a:t>
            </a:r>
            <a:r>
              <a:rPr lang="de-DE" sz="6400" b="0" cap="none" dirty="0">
                <a:latin typeface="Arial Narrow" panose="020B0604020202020204" pitchFamily="34" charset="0"/>
                <a:cs typeface="Arial Narrow" panose="020B0604020202020204" pitchFamily="34" charset="0"/>
              </a:rPr>
              <a:t>Personalservice </a:t>
            </a:r>
            <a:r>
              <a:rPr lang="de-DE" sz="6400" b="0" cap="none" dirty="0" smtClean="0">
                <a:latin typeface="Arial Narrow" panose="020B0604020202020204" pitchFamily="34" charset="0"/>
                <a:cs typeface="Arial Narrow" panose="020B0604020202020204" pitchFamily="34" charset="0"/>
              </a:rPr>
              <a:t>anzeigen; Studierende </a:t>
            </a:r>
            <a:r>
              <a:rPr lang="de-DE" sz="6400" b="0" cap="none" dirty="0">
                <a:latin typeface="Arial Narrow" panose="020B0604020202020204" pitchFamily="34" charset="0"/>
                <a:cs typeface="Arial Narrow" panose="020B0604020202020204" pitchFamily="34" charset="0"/>
              </a:rPr>
              <a:t>melden sich bitte </a:t>
            </a:r>
            <a:r>
              <a:rPr lang="de-DE" sz="6400" b="0" cap="none" dirty="0" smtClean="0">
                <a:latin typeface="Arial Narrow" panose="020B0604020202020204" pitchFamily="34" charset="0"/>
                <a:cs typeface="Arial Narrow" panose="020B0604020202020204" pitchFamily="34" charset="0"/>
              </a:rPr>
              <a:t>bei der Arbeitssicherheit.</a:t>
            </a:r>
            <a:endParaRPr lang="de-DE" sz="1600"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4" name="Grafik 3"/>
          <p:cNvPicPr>
            <a:picLocks noChangeAspect="1"/>
          </p:cNvPicPr>
          <p:nvPr/>
        </p:nvPicPr>
        <p:blipFill>
          <a:blip r:embed="rId2"/>
          <a:stretch>
            <a:fillRect/>
          </a:stretch>
        </p:blipFill>
        <p:spPr>
          <a:xfrm>
            <a:off x="6176155" y="280086"/>
            <a:ext cx="3417960" cy="4912068"/>
          </a:xfrm>
          <a:prstGeom prst="rect">
            <a:avLst/>
          </a:prstGeom>
        </p:spPr>
      </p:pic>
    </p:spTree>
    <p:extLst>
      <p:ext uri="{BB962C8B-B14F-4D97-AF65-F5344CB8AC3E}">
        <p14:creationId xmlns:p14="http://schemas.microsoft.com/office/powerpoint/2010/main" val="2182865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0691813" cy="7559675"/>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839" y="6993991"/>
            <a:ext cx="180000" cy="206129"/>
          </a:xfrm>
          <a:prstGeom prst="rect">
            <a:avLst/>
          </a:prstGeom>
        </p:spPr>
      </p:pic>
      <p:sp>
        <p:nvSpPr>
          <p:cNvPr id="11" name="Textfeld 10"/>
          <p:cNvSpPr txBox="1"/>
          <p:nvPr/>
        </p:nvSpPr>
        <p:spPr>
          <a:xfrm>
            <a:off x="706225" y="4935081"/>
            <a:ext cx="4256300" cy="861774"/>
          </a:xfrm>
          <a:prstGeom prst="rect">
            <a:avLst/>
          </a:prstGeom>
          <a:noFill/>
        </p:spPr>
        <p:txBody>
          <a:bodyPr wrap="square" lIns="0" tIns="0" rIns="0" bIns="0" rtlCol="0">
            <a:spAutoFit/>
          </a:bodyPr>
          <a:lstStyle/>
          <a:p>
            <a:pPr algn="just">
              <a:buSzPct val="70000"/>
            </a:pPr>
            <a:r>
              <a:rPr lang="de-DE" sz="1400" dirty="0" smtClean="0">
                <a:solidFill>
                  <a:schemeClr val="bg1"/>
                </a:solidFill>
              </a:rPr>
              <a:t>Name, Vorname </a:t>
            </a:r>
            <a:r>
              <a:rPr lang="de-DE" sz="1400" dirty="0" smtClean="0">
                <a:solidFill>
                  <a:schemeClr val="bg1"/>
                </a:solidFill>
                <a:latin typeface="Arial" panose="020B0604020202020204" pitchFamily="34" charset="0"/>
                <a:cs typeface="Arial" panose="020B0604020202020204" pitchFamily="34" charset="0"/>
              </a:rPr>
              <a:t>| Bereich </a:t>
            </a:r>
            <a:r>
              <a:rPr lang="de-DE" sz="1400" dirty="0">
                <a:solidFill>
                  <a:schemeClr val="bg1"/>
                </a:solidFill>
                <a:latin typeface="Arial" panose="020B0604020202020204" pitchFamily="34" charset="0"/>
                <a:cs typeface="Arial" panose="020B0604020202020204" pitchFamily="34" charset="0"/>
              </a:rPr>
              <a:t>|</a:t>
            </a:r>
          </a:p>
          <a:p>
            <a:pPr algn="just">
              <a:buSzPct val="70000"/>
            </a:pPr>
            <a:r>
              <a:rPr lang="de-DE" sz="1400" dirty="0">
                <a:solidFill>
                  <a:schemeClr val="bg1"/>
                </a:solidFill>
                <a:latin typeface="Arial" panose="020B0604020202020204" pitchFamily="34" charset="0"/>
                <a:cs typeface="Arial" panose="020B0604020202020204" pitchFamily="34" charset="0"/>
              </a:rPr>
              <a:t>Universitätsallee 1 | 21335 Lüneburg</a:t>
            </a:r>
          </a:p>
          <a:p>
            <a:pPr algn="just">
              <a:buSzPct val="70000"/>
            </a:pPr>
            <a:r>
              <a:rPr lang="de-DE" sz="1400" dirty="0">
                <a:solidFill>
                  <a:schemeClr val="bg1"/>
                </a:solidFill>
                <a:latin typeface="Arial" panose="020B0604020202020204" pitchFamily="34" charset="0"/>
                <a:cs typeface="Arial" panose="020B0604020202020204" pitchFamily="34" charset="0"/>
              </a:rPr>
              <a:t>Fon </a:t>
            </a:r>
            <a:r>
              <a:rPr lang="de-DE" sz="1400" dirty="0" smtClean="0">
                <a:solidFill>
                  <a:schemeClr val="bg1"/>
                </a:solidFill>
                <a:latin typeface="Arial" panose="020B0604020202020204" pitchFamily="34" charset="0"/>
                <a:cs typeface="Arial" panose="020B0604020202020204" pitchFamily="34" charset="0"/>
              </a:rPr>
              <a:t>04131.677-…. </a:t>
            </a:r>
            <a:r>
              <a:rPr lang="de-DE" sz="1400" dirty="0">
                <a:solidFill>
                  <a:schemeClr val="bg1"/>
                </a:solidFill>
                <a:latin typeface="Arial" panose="020B0604020202020204" pitchFamily="34" charset="0"/>
                <a:cs typeface="Arial" panose="020B0604020202020204" pitchFamily="34" charset="0"/>
              </a:rPr>
              <a:t>| </a:t>
            </a:r>
            <a:r>
              <a:rPr lang="de-DE" sz="1400" dirty="0" smtClean="0">
                <a:solidFill>
                  <a:schemeClr val="bg1"/>
                </a:solidFill>
                <a:latin typeface="Arial" panose="020B0604020202020204" pitchFamily="34" charset="0"/>
                <a:cs typeface="Arial" panose="020B0604020202020204" pitchFamily="34" charset="0"/>
              </a:rPr>
              <a:t>….</a:t>
            </a:r>
            <a:r>
              <a:rPr lang="de-DE" sz="1400" dirty="0" smtClean="0">
                <a:solidFill>
                  <a:schemeClr val="bg1"/>
                </a:solidFill>
              </a:rPr>
              <a:t>@leuphana.de</a:t>
            </a:r>
            <a:endParaRPr lang="de-DE" sz="1400" dirty="0">
              <a:solidFill>
                <a:schemeClr val="bg1"/>
              </a:solidFill>
              <a:latin typeface="Arial" panose="020B0604020202020204" pitchFamily="34" charset="0"/>
              <a:cs typeface="Arial" panose="020B0604020202020204" pitchFamily="34" charset="0"/>
            </a:endParaRPr>
          </a:p>
          <a:p>
            <a:pPr algn="just">
              <a:buSzPct val="70000"/>
            </a:pPr>
            <a:r>
              <a:rPr lang="de-DE" sz="1400" u="dotted" dirty="0">
                <a:solidFill>
                  <a:schemeClr val="bg1"/>
                </a:solidFill>
                <a:latin typeface="Arial" panose="020B0604020202020204" pitchFamily="34" charset="0"/>
                <a:cs typeface="Arial" panose="020B0604020202020204" pitchFamily="34" charset="0"/>
              </a:rPr>
              <a:t>www. </a:t>
            </a:r>
            <a:r>
              <a:rPr lang="de-DE" sz="1400" u="dotted" dirty="0" smtClean="0">
                <a:solidFill>
                  <a:schemeClr val="bg1"/>
                </a:solidFill>
                <a:latin typeface="Arial" panose="020B0604020202020204" pitchFamily="34" charset="0"/>
                <a:cs typeface="Arial" panose="020B0604020202020204" pitchFamily="34" charset="0"/>
              </a:rPr>
              <a:t>leuphana.de/</a:t>
            </a:r>
            <a:r>
              <a:rPr lang="de-DE" sz="1400" u="dotted" dirty="0" err="1" smtClean="0">
                <a:solidFill>
                  <a:schemeClr val="bg1"/>
                </a:solidFill>
                <a:latin typeface="Arial" panose="020B0604020202020204" pitchFamily="34" charset="0"/>
                <a:cs typeface="Arial" panose="020B0604020202020204" pitchFamily="34" charset="0"/>
              </a:rPr>
              <a:t>intranet</a:t>
            </a:r>
            <a:r>
              <a:rPr lang="de-DE" sz="1400" u="dotted" dirty="0" smtClean="0">
                <a:solidFill>
                  <a:schemeClr val="bg1"/>
                </a:solidFill>
                <a:latin typeface="Arial" panose="020B0604020202020204" pitchFamily="34" charset="0"/>
                <a:cs typeface="Arial" panose="020B0604020202020204" pitchFamily="34" charset="0"/>
              </a:rPr>
              <a:t>/….</a:t>
            </a:r>
            <a:endParaRPr lang="de-DE" sz="1400" u="dotted" dirty="0">
              <a:solidFill>
                <a:schemeClr val="bg1"/>
              </a:solidFill>
              <a:latin typeface="Arial" panose="020B0604020202020204" pitchFamily="34" charset="0"/>
              <a:cs typeface="Arial" panose="020B0604020202020204" pitchFamily="34" charset="0"/>
            </a:endParaRPr>
          </a:p>
        </p:txBody>
      </p:sp>
      <p:sp>
        <p:nvSpPr>
          <p:cNvPr id="13" name="Textfeld 12"/>
          <p:cNvSpPr txBox="1"/>
          <p:nvPr/>
        </p:nvSpPr>
        <p:spPr>
          <a:xfrm>
            <a:off x="713176" y="678851"/>
            <a:ext cx="1482393" cy="369332"/>
          </a:xfrm>
          <a:prstGeom prst="rect">
            <a:avLst/>
          </a:prstGeom>
          <a:noFill/>
        </p:spPr>
        <p:txBody>
          <a:bodyPr wrap="none" lIns="0" tIns="0" rIns="0" bIns="0" rtlCol="0">
            <a:spAutoFit/>
          </a:bodyPr>
          <a:lstStyle/>
          <a:p>
            <a:r>
              <a:rPr lang="de-DE" sz="2400" b="1" cap="all" dirty="0">
                <a:solidFill>
                  <a:schemeClr val="bg1"/>
                </a:solidFill>
                <a:latin typeface="Arial" panose="020B0604020202020204" pitchFamily="34" charset="0"/>
                <a:cs typeface="Arial" panose="020B0604020202020204" pitchFamily="34" charset="0"/>
              </a:rPr>
              <a:t>KONTAKT</a:t>
            </a:r>
          </a:p>
        </p:txBody>
      </p:sp>
      <p:sp>
        <p:nvSpPr>
          <p:cNvPr id="8" name="Foliennummernplatzhalter 6">
            <a:extLst>
              <a:ext uri="{FF2B5EF4-FFF2-40B4-BE49-F238E27FC236}">
                <a16:creationId xmlns:a16="http://schemas.microsoft.com/office/drawing/2014/main" id="{51B3C58A-350B-DF4D-9D83-911431C952D4}"/>
              </a:ext>
            </a:extLst>
          </p:cNvPr>
          <p:cNvSpPr>
            <a:spLocks noGrp="1"/>
          </p:cNvSpPr>
          <p:nvPr>
            <p:ph type="sldNum" sz="quarter" idx="12"/>
          </p:nvPr>
        </p:nvSpPr>
        <p:spPr>
          <a:xfrm>
            <a:off x="706225" y="6954879"/>
            <a:ext cx="287550" cy="365125"/>
          </a:xfrm>
        </p:spPr>
        <p:txBody>
          <a:bodyPr/>
          <a:lstStyle/>
          <a:p>
            <a:fld id="{DD7C4DC1-7D02-4994-BD54-74988B047B41}" type="slidenum">
              <a:rPr lang="de-DE" smtClean="0">
                <a:solidFill>
                  <a:schemeClr val="bg1"/>
                </a:solidFill>
              </a:rPr>
              <a:pPr/>
              <a:t>41</a:t>
            </a:fld>
            <a:endParaRPr lang="de-DE" dirty="0">
              <a:solidFill>
                <a:schemeClr val="bg1"/>
              </a:solidFill>
            </a:endParaRPr>
          </a:p>
        </p:txBody>
      </p:sp>
      <p:sp>
        <p:nvSpPr>
          <p:cNvPr id="12" name="Fußzeilenplatzhalter 7">
            <a:extLst>
              <a:ext uri="{FF2B5EF4-FFF2-40B4-BE49-F238E27FC236}">
                <a16:creationId xmlns:a16="http://schemas.microsoft.com/office/drawing/2014/main" id="{1B2579B0-48E9-4746-9844-DD95B809278C}"/>
              </a:ext>
            </a:extLst>
          </p:cNvPr>
          <p:cNvSpPr>
            <a:spLocks noGrp="1"/>
          </p:cNvSpPr>
          <p:nvPr>
            <p:ph type="ftr" sz="quarter" idx="3"/>
          </p:nvPr>
        </p:nvSpPr>
        <p:spPr>
          <a:xfrm>
            <a:off x="1048215" y="6954879"/>
            <a:ext cx="6809978" cy="365125"/>
          </a:xfrm>
        </p:spPr>
        <p:txBody>
          <a:bodyPr/>
          <a:lstStyle/>
          <a:p>
            <a:pPr algn="l"/>
            <a:r>
              <a:rPr lang="de-DE" dirty="0" smtClean="0">
                <a:solidFill>
                  <a:schemeClr val="bg1"/>
                </a:solidFill>
              </a:rPr>
              <a:t>Sicherheitsunterweisung Tätigkeiten in chemischen und biologischen Laboratorien</a:t>
            </a:r>
            <a:endParaRPr lang="de-DE" dirty="0">
              <a:solidFill>
                <a:schemeClr val="bg1"/>
              </a:solidFill>
            </a:endParaRPr>
          </a:p>
        </p:txBody>
      </p:sp>
    </p:spTree>
    <p:extLst>
      <p:ext uri="{BB962C8B-B14F-4D97-AF65-F5344CB8AC3E}">
        <p14:creationId xmlns:p14="http://schemas.microsoft.com/office/powerpoint/2010/main" val="200972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14463" y="704966"/>
            <a:ext cx="9305041" cy="1216204"/>
          </a:xfrm>
        </p:spPr>
        <p:txBody>
          <a:bodyPr/>
          <a:lstStyle/>
          <a:p>
            <a:r>
              <a:rPr lang="de-DE" dirty="0"/>
              <a:t>Rollen im arbeits- und Brandschutz</a:t>
            </a:r>
          </a:p>
        </p:txBody>
      </p:sp>
      <p:sp>
        <p:nvSpPr>
          <p:cNvPr id="11" name="Foliennummernplatzhalter 6"/>
          <p:cNvSpPr>
            <a:spLocks noGrp="1"/>
          </p:cNvSpPr>
          <p:nvPr>
            <p:ph type="sldNum" sz="quarter" idx="12"/>
          </p:nvPr>
        </p:nvSpPr>
        <p:spPr>
          <a:xfrm>
            <a:off x="706225" y="6954879"/>
            <a:ext cx="287550" cy="365125"/>
          </a:xfrm>
        </p:spPr>
        <p:txBody>
          <a:bodyPr/>
          <a:lstStyle/>
          <a:p>
            <a:fld id="{DD7C4DC1-7D02-4994-BD54-74988B047B41}" type="slidenum">
              <a:rPr lang="de-DE" smtClean="0"/>
              <a:pPr/>
              <a:t>5</a:t>
            </a:fld>
            <a:endParaRPr lang="de-DE" dirty="0"/>
          </a:p>
        </p:txBody>
      </p:sp>
      <p:sp>
        <p:nvSpPr>
          <p:cNvPr id="10" name="Fußzeilenplatzhalter 5"/>
          <p:cNvSpPr>
            <a:spLocks noGrp="1"/>
          </p:cNvSpPr>
          <p:nvPr>
            <p:ph type="ftr" sz="quarter" idx="3"/>
          </p:nvPr>
        </p:nvSpPr>
        <p:spPr>
          <a:xfrm>
            <a:off x="1048215" y="6954879"/>
            <a:ext cx="6809978" cy="365125"/>
          </a:xfrm>
        </p:spPr>
        <p:txBody>
          <a:bodyPr/>
          <a:lstStyle/>
          <a:p>
            <a:pPr algn="l"/>
            <a:r>
              <a:rPr lang="de-DE" dirty="0"/>
              <a:t>Sicherheitsunterweisung Tätigkeiten in chemischen und biologischen Laboratorien</a:t>
            </a:r>
          </a:p>
        </p:txBody>
      </p:sp>
      <p:grpSp>
        <p:nvGrpSpPr>
          <p:cNvPr id="39" name="Gruppieren 38">
            <a:extLst>
              <a:ext uri="{FF2B5EF4-FFF2-40B4-BE49-F238E27FC236}">
                <a16:creationId xmlns:a16="http://schemas.microsoft.com/office/drawing/2014/main" id="{8FB048AE-6728-294F-9941-C1E80134AECC}"/>
              </a:ext>
            </a:extLst>
          </p:cNvPr>
          <p:cNvGrpSpPr/>
          <p:nvPr/>
        </p:nvGrpSpPr>
        <p:grpSpPr>
          <a:xfrm>
            <a:off x="714463" y="1653462"/>
            <a:ext cx="8959543" cy="4694758"/>
            <a:chOff x="631995" y="1079419"/>
            <a:chExt cx="10216673" cy="5353489"/>
          </a:xfrm>
        </p:grpSpPr>
        <p:sp>
          <p:nvSpPr>
            <p:cNvPr id="40" name="Textfeld 39">
              <a:extLst>
                <a:ext uri="{FF2B5EF4-FFF2-40B4-BE49-F238E27FC236}">
                  <a16:creationId xmlns:a16="http://schemas.microsoft.com/office/drawing/2014/main" id="{0850E563-C881-B048-B0D5-8E0432CAE917}"/>
                </a:ext>
              </a:extLst>
            </p:cNvPr>
            <p:cNvSpPr txBox="1"/>
            <p:nvPr/>
          </p:nvSpPr>
          <p:spPr>
            <a:xfrm>
              <a:off x="642652" y="4323696"/>
              <a:ext cx="2412086" cy="62844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Frauen- und Gleich-stellungsbeauftragte*r</a:t>
              </a:r>
            </a:p>
            <a:p>
              <a:pPr algn="ctr"/>
              <a:r>
                <a:rPr lang="de-DE" sz="877" dirty="0">
                  <a:solidFill>
                    <a:schemeClr val="bg1"/>
                  </a:solidFill>
                  <a:latin typeface="Arial Narrow" panose="020B0604020202020204" pitchFamily="34" charset="0"/>
                  <a:cs typeface="Arial Narrow" panose="020B0604020202020204" pitchFamily="34" charset="0"/>
                </a:rPr>
                <a:t>(Förderung der Gleichstellung)</a:t>
              </a:r>
            </a:p>
          </p:txBody>
        </p:sp>
        <p:sp>
          <p:nvSpPr>
            <p:cNvPr id="41" name="Textfeld 40">
              <a:extLst>
                <a:ext uri="{FF2B5EF4-FFF2-40B4-BE49-F238E27FC236}">
                  <a16:creationId xmlns:a16="http://schemas.microsoft.com/office/drawing/2014/main" id="{25975F5D-5E9D-B746-BCA5-14465B3E486F}"/>
                </a:ext>
              </a:extLst>
            </p:cNvPr>
            <p:cNvSpPr txBox="1"/>
            <p:nvPr/>
          </p:nvSpPr>
          <p:spPr>
            <a:xfrm>
              <a:off x="8434015" y="5827444"/>
              <a:ext cx="2390013" cy="259200"/>
            </a:xfrm>
            <a:prstGeom prst="rect">
              <a:avLst/>
            </a:prstGeom>
            <a:solidFill>
              <a:srgbClr val="A8ACA5"/>
            </a:solidFill>
          </p:spPr>
          <p:txBody>
            <a:bodyPr wrap="square" rtlCol="0">
              <a:spAutoFit/>
            </a:bodyPr>
            <a:lstStyle/>
            <a:p>
              <a:pPr algn="ctr"/>
              <a:r>
                <a:rPr lang="de-DE" sz="877" dirty="0">
                  <a:solidFill>
                    <a:schemeClr val="bg1"/>
                  </a:solidFill>
                  <a:latin typeface="Arial Narrow" panose="020B0604020202020204" pitchFamily="34" charset="0"/>
                  <a:cs typeface="Arial Narrow" panose="020B0604020202020204" pitchFamily="34" charset="0"/>
                </a:rPr>
                <a:t>* Mitglieder des Arbeitsschutzausschusses</a:t>
              </a:r>
            </a:p>
          </p:txBody>
        </p:sp>
        <p:sp>
          <p:nvSpPr>
            <p:cNvPr id="42" name="Textfeld 41">
              <a:extLst>
                <a:ext uri="{FF2B5EF4-FFF2-40B4-BE49-F238E27FC236}">
                  <a16:creationId xmlns:a16="http://schemas.microsoft.com/office/drawing/2014/main" id="{EA53EDA7-9553-3043-9676-F33908142606}"/>
                </a:ext>
              </a:extLst>
            </p:cNvPr>
            <p:cNvSpPr txBox="1"/>
            <p:nvPr/>
          </p:nvSpPr>
          <p:spPr>
            <a:xfrm>
              <a:off x="4286596" y="4027851"/>
              <a:ext cx="2952001" cy="44382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Präsident*in</a:t>
              </a:r>
            </a:p>
            <a:p>
              <a:pPr algn="ctr"/>
              <a:r>
                <a:rPr lang="de-DE" sz="877" dirty="0">
                  <a:latin typeface="Arial Narrow" panose="020B0604020202020204" pitchFamily="34" charset="0"/>
                  <a:cs typeface="Arial Narrow" panose="020B0604020202020204" pitchFamily="34" charset="0"/>
                </a:rPr>
                <a:t>(trägt die Arbeitgeber-/Unternehmerpflichten)</a:t>
              </a:r>
            </a:p>
          </p:txBody>
        </p:sp>
        <p:sp>
          <p:nvSpPr>
            <p:cNvPr id="43" name="Textfeld 42">
              <a:extLst>
                <a:ext uri="{FF2B5EF4-FFF2-40B4-BE49-F238E27FC236}">
                  <a16:creationId xmlns:a16="http://schemas.microsoft.com/office/drawing/2014/main" id="{00E09E99-74E0-0F41-93C8-3D5BF18ABAB1}"/>
                </a:ext>
              </a:extLst>
            </p:cNvPr>
            <p:cNvSpPr txBox="1"/>
            <p:nvPr/>
          </p:nvSpPr>
          <p:spPr>
            <a:xfrm>
              <a:off x="4281568" y="4556968"/>
              <a:ext cx="2952001"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Hauptberufliche*</a:t>
              </a:r>
              <a:r>
                <a:rPr lang="de-DE" sz="1052" dirty="0" err="1">
                  <a:solidFill>
                    <a:schemeClr val="bg1"/>
                  </a:solidFill>
                  <a:latin typeface="Arial Narrow" panose="020B0604020202020204" pitchFamily="34" charset="0"/>
                  <a:cs typeface="Arial Narrow" panose="020B0604020202020204" pitchFamily="34" charset="0"/>
                </a:rPr>
                <a:t>r</a:t>
              </a:r>
              <a:r>
                <a:rPr lang="de-DE" sz="1052" dirty="0">
                  <a:solidFill>
                    <a:schemeClr val="bg1"/>
                  </a:solidFill>
                  <a:latin typeface="Arial Narrow" panose="020B0604020202020204" pitchFamily="34" charset="0"/>
                  <a:cs typeface="Arial Narrow" panose="020B0604020202020204" pitchFamily="34" charset="0"/>
                </a:rPr>
                <a:t> VP</a:t>
              </a:r>
            </a:p>
            <a:p>
              <a:pPr algn="ctr"/>
              <a:r>
                <a:rPr lang="de-DE" sz="877" dirty="0">
                  <a:solidFill>
                    <a:schemeClr val="bg1"/>
                  </a:solidFill>
                  <a:latin typeface="Arial Narrow" panose="020B0604020202020204" pitchFamily="34" charset="0"/>
                  <a:cs typeface="Arial Narrow" panose="020B0604020202020204" pitchFamily="34" charset="0"/>
                </a:rPr>
                <a:t>(trägt im Rahmen der Ressortzuständigkeit die Organisations- u. Kontrollverantwortung)</a:t>
              </a:r>
            </a:p>
          </p:txBody>
        </p:sp>
        <p:sp>
          <p:nvSpPr>
            <p:cNvPr id="44" name="Textfeld 43">
              <a:extLst>
                <a:ext uri="{FF2B5EF4-FFF2-40B4-BE49-F238E27FC236}">
                  <a16:creationId xmlns:a16="http://schemas.microsoft.com/office/drawing/2014/main" id="{8C22FF18-BA21-4847-925F-C52737188A64}"/>
                </a:ext>
              </a:extLst>
            </p:cNvPr>
            <p:cNvSpPr txBox="1"/>
            <p:nvPr/>
          </p:nvSpPr>
          <p:spPr>
            <a:xfrm>
              <a:off x="8434015" y="4949244"/>
              <a:ext cx="2393944" cy="44382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Arbeitsschutzausschuss</a:t>
              </a:r>
            </a:p>
            <a:p>
              <a:pPr algn="ctr"/>
              <a:r>
                <a:rPr lang="de-DE" sz="877" dirty="0">
                  <a:solidFill>
                    <a:schemeClr val="bg1"/>
                  </a:solidFill>
                  <a:latin typeface="Arial Narrow" panose="020B0604020202020204" pitchFamily="34" charset="0"/>
                  <a:cs typeface="Arial Narrow" panose="020B0604020202020204" pitchFamily="34" charset="0"/>
                </a:rPr>
                <a:t>(berät Anliegen des Arbeitsschutzes)</a:t>
              </a:r>
            </a:p>
          </p:txBody>
        </p:sp>
        <p:sp>
          <p:nvSpPr>
            <p:cNvPr id="45" name="Textfeld 44">
              <a:extLst>
                <a:ext uri="{FF2B5EF4-FFF2-40B4-BE49-F238E27FC236}">
                  <a16:creationId xmlns:a16="http://schemas.microsoft.com/office/drawing/2014/main" id="{CABCF137-0C19-8E4A-81A7-BDB7F3230A06}"/>
                </a:ext>
              </a:extLst>
            </p:cNvPr>
            <p:cNvSpPr txBox="1"/>
            <p:nvPr/>
          </p:nvSpPr>
          <p:spPr>
            <a:xfrm>
              <a:off x="4281564" y="5827444"/>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Leiter*innen, Dekan*innen, Professor*innen </a:t>
              </a:r>
            </a:p>
            <a:p>
              <a:pPr algn="ctr"/>
              <a:r>
                <a:rPr lang="de-DE" sz="877" dirty="0">
                  <a:latin typeface="Arial Narrow" panose="020B0604020202020204" pitchFamily="34" charset="0"/>
                  <a:cs typeface="Arial Narrow" panose="020B0604020202020204" pitchFamily="34" charset="0"/>
                </a:rPr>
                <a:t>(erfüllen als Vorgesetzte Aufgaben im Arbeitsschutz im zugeordneten Bereich)</a:t>
              </a:r>
            </a:p>
          </p:txBody>
        </p:sp>
        <p:sp>
          <p:nvSpPr>
            <p:cNvPr id="46" name="Textfeld 45">
              <a:extLst>
                <a:ext uri="{FF2B5EF4-FFF2-40B4-BE49-F238E27FC236}">
                  <a16:creationId xmlns:a16="http://schemas.microsoft.com/office/drawing/2014/main" id="{A04FFA89-7A9B-FB40-87A7-7DE690067DCB}"/>
                </a:ext>
              </a:extLst>
            </p:cNvPr>
            <p:cNvSpPr txBox="1"/>
            <p:nvPr/>
          </p:nvSpPr>
          <p:spPr>
            <a:xfrm>
              <a:off x="632439" y="5001656"/>
              <a:ext cx="2428123"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Personalrat</a:t>
              </a:r>
            </a:p>
            <a:p>
              <a:pPr algn="ctr"/>
              <a:r>
                <a:rPr lang="de-DE" sz="877" dirty="0">
                  <a:solidFill>
                    <a:schemeClr val="bg1"/>
                  </a:solidFill>
                  <a:latin typeface="Arial Narrow" panose="020B0604020202020204" pitchFamily="34" charset="0"/>
                  <a:cs typeface="Arial Narrow" panose="020B0604020202020204" pitchFamily="34" charset="0"/>
                </a:rPr>
                <a:t>(Überwachung der Einhaltung von Beschäftigtenrechten)</a:t>
              </a:r>
            </a:p>
          </p:txBody>
        </p:sp>
        <p:sp>
          <p:nvSpPr>
            <p:cNvPr id="47" name="Textfeld 46">
              <a:extLst>
                <a:ext uri="{FF2B5EF4-FFF2-40B4-BE49-F238E27FC236}">
                  <a16:creationId xmlns:a16="http://schemas.microsoft.com/office/drawing/2014/main" id="{D95567C1-2C90-414C-8203-1150A9BAFFBB}"/>
                </a:ext>
              </a:extLst>
            </p:cNvPr>
            <p:cNvSpPr txBox="1"/>
            <p:nvPr/>
          </p:nvSpPr>
          <p:spPr>
            <a:xfrm>
              <a:off x="642652" y="5650557"/>
              <a:ext cx="2407698" cy="78235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Vertrauensperson für Schwerbehinderte</a:t>
              </a:r>
            </a:p>
            <a:p>
              <a:pPr algn="ctr"/>
              <a:r>
                <a:rPr lang="de-DE" sz="877" dirty="0">
                  <a:solidFill>
                    <a:schemeClr val="bg1"/>
                  </a:solidFill>
                  <a:latin typeface="Arial Narrow" panose="020B0604020202020204" pitchFamily="34" charset="0"/>
                  <a:cs typeface="Arial Narrow" panose="020B0604020202020204" pitchFamily="34" charset="0"/>
                </a:rPr>
                <a:t>(Vertretung der besonderen Interessen schwerbehinderter Menschen)</a:t>
              </a:r>
            </a:p>
          </p:txBody>
        </p:sp>
        <p:sp>
          <p:nvSpPr>
            <p:cNvPr id="48" name="Textfeld 47">
              <a:extLst>
                <a:ext uri="{FF2B5EF4-FFF2-40B4-BE49-F238E27FC236}">
                  <a16:creationId xmlns:a16="http://schemas.microsoft.com/office/drawing/2014/main" id="{70584CA3-F8A8-B04A-B7B7-3BE853772C5C}"/>
                </a:ext>
              </a:extLst>
            </p:cNvPr>
            <p:cNvSpPr txBox="1"/>
            <p:nvPr/>
          </p:nvSpPr>
          <p:spPr>
            <a:xfrm>
              <a:off x="633507" y="1214246"/>
              <a:ext cx="2439393" cy="84376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BESCHÄFTIGTE, DIE SICH FÜR AUFGABEN IM ARBEITS- UND BRANDSCHUTZ ZUR VERFÜGUNG STELLEN</a:t>
              </a:r>
            </a:p>
          </p:txBody>
        </p:sp>
        <p:sp>
          <p:nvSpPr>
            <p:cNvPr id="49" name="Textfeld 48">
              <a:extLst>
                <a:ext uri="{FF2B5EF4-FFF2-40B4-BE49-F238E27FC236}">
                  <a16:creationId xmlns:a16="http://schemas.microsoft.com/office/drawing/2014/main" id="{C0D8D8EF-6A57-AA4D-95E8-3B45602CA6E7}"/>
                </a:ext>
              </a:extLst>
            </p:cNvPr>
            <p:cNvSpPr txBox="1"/>
            <p:nvPr/>
          </p:nvSpPr>
          <p:spPr>
            <a:xfrm>
              <a:off x="633363" y="2107335"/>
              <a:ext cx="2416984"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Sicherheitsbeauftragte</a:t>
              </a:r>
            </a:p>
          </p:txBody>
        </p:sp>
        <p:sp>
          <p:nvSpPr>
            <p:cNvPr id="50" name="Textfeld 49">
              <a:extLst>
                <a:ext uri="{FF2B5EF4-FFF2-40B4-BE49-F238E27FC236}">
                  <a16:creationId xmlns:a16="http://schemas.microsoft.com/office/drawing/2014/main" id="{2358AA4E-82F8-6F42-8697-C39949777D02}"/>
                </a:ext>
              </a:extLst>
            </p:cNvPr>
            <p:cNvSpPr txBox="1"/>
            <p:nvPr/>
          </p:nvSpPr>
          <p:spPr>
            <a:xfrm>
              <a:off x="642652" y="2446426"/>
              <a:ext cx="2410717"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Ersthelfer*innen</a:t>
              </a:r>
            </a:p>
          </p:txBody>
        </p:sp>
        <p:sp>
          <p:nvSpPr>
            <p:cNvPr id="51" name="Textfeld 50">
              <a:extLst>
                <a:ext uri="{FF2B5EF4-FFF2-40B4-BE49-F238E27FC236}">
                  <a16:creationId xmlns:a16="http://schemas.microsoft.com/office/drawing/2014/main" id="{DFB96133-C2A4-8B4B-B50C-C938065439CB}"/>
                </a:ext>
              </a:extLst>
            </p:cNvPr>
            <p:cNvSpPr txBox="1"/>
            <p:nvPr/>
          </p:nvSpPr>
          <p:spPr>
            <a:xfrm>
              <a:off x="631995" y="2849484"/>
              <a:ext cx="2418354"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2" name="Textfeld 51">
              <a:extLst>
                <a:ext uri="{FF2B5EF4-FFF2-40B4-BE49-F238E27FC236}">
                  <a16:creationId xmlns:a16="http://schemas.microsoft.com/office/drawing/2014/main" id="{E638C38F-5DDB-C942-91EB-C55AE2FA5247}"/>
                </a:ext>
              </a:extLst>
            </p:cNvPr>
            <p:cNvSpPr txBox="1"/>
            <p:nvPr/>
          </p:nvSpPr>
          <p:spPr>
            <a:xfrm>
              <a:off x="631995" y="3252542"/>
              <a:ext cx="241015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Evakuierungshelfer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3" name="Textfeld 52">
              <a:extLst>
                <a:ext uri="{FF2B5EF4-FFF2-40B4-BE49-F238E27FC236}">
                  <a16:creationId xmlns:a16="http://schemas.microsoft.com/office/drawing/2014/main" id="{A71665CC-5790-9541-BC76-F8C7DD8BEC78}"/>
                </a:ext>
              </a:extLst>
            </p:cNvPr>
            <p:cNvSpPr txBox="1"/>
            <p:nvPr/>
          </p:nvSpPr>
          <p:spPr>
            <a:xfrm>
              <a:off x="644586" y="3984292"/>
              <a:ext cx="2412086"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VERTRETUNGEN</a:t>
              </a:r>
            </a:p>
          </p:txBody>
        </p:sp>
        <p:sp>
          <p:nvSpPr>
            <p:cNvPr id="54" name="Textfeld 53">
              <a:extLst>
                <a:ext uri="{FF2B5EF4-FFF2-40B4-BE49-F238E27FC236}">
                  <a16:creationId xmlns:a16="http://schemas.microsoft.com/office/drawing/2014/main" id="{90A04FD4-85A7-4C41-8718-3E8C7C36F3BF}"/>
                </a:ext>
              </a:extLst>
            </p:cNvPr>
            <p:cNvSpPr txBox="1"/>
            <p:nvPr/>
          </p:nvSpPr>
          <p:spPr>
            <a:xfrm>
              <a:off x="4288024" y="1214246"/>
              <a:ext cx="2952001"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ZU SCHÜTZENDE PERSONENGRUPPEN</a:t>
              </a:r>
            </a:p>
          </p:txBody>
        </p:sp>
        <p:sp>
          <p:nvSpPr>
            <p:cNvPr id="55" name="Textfeld 54">
              <a:extLst>
                <a:ext uri="{FF2B5EF4-FFF2-40B4-BE49-F238E27FC236}">
                  <a16:creationId xmlns:a16="http://schemas.microsoft.com/office/drawing/2014/main" id="{5CAEFC96-CA89-2442-995E-2D78C39D9F59}"/>
                </a:ext>
              </a:extLst>
            </p:cNvPr>
            <p:cNvSpPr txBox="1"/>
            <p:nvPr/>
          </p:nvSpPr>
          <p:spPr>
            <a:xfrm>
              <a:off x="4288024" y="1541510"/>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Beschäftigte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6" name="Textfeld 55">
              <a:extLst>
                <a:ext uri="{FF2B5EF4-FFF2-40B4-BE49-F238E27FC236}">
                  <a16:creationId xmlns:a16="http://schemas.microsoft.com/office/drawing/2014/main" id="{6C051C70-E777-8B47-89EE-0D147ECB2C1E}"/>
                </a:ext>
              </a:extLst>
            </p:cNvPr>
            <p:cNvSpPr txBox="1"/>
            <p:nvPr/>
          </p:nvSpPr>
          <p:spPr>
            <a:xfrm>
              <a:off x="4281566" y="2188003"/>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Studierende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7" name="Textfeld 56">
              <a:extLst>
                <a:ext uri="{FF2B5EF4-FFF2-40B4-BE49-F238E27FC236}">
                  <a16:creationId xmlns:a16="http://schemas.microsoft.com/office/drawing/2014/main" id="{1F99B45A-8825-324B-8248-54A72D5D512B}"/>
                </a:ext>
              </a:extLst>
            </p:cNvPr>
            <p:cNvSpPr txBox="1"/>
            <p:nvPr/>
          </p:nvSpPr>
          <p:spPr>
            <a:xfrm>
              <a:off x="4281566" y="283449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Beauftragte Dritte und Gäste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8" name="Textfeld 57">
              <a:extLst>
                <a:ext uri="{FF2B5EF4-FFF2-40B4-BE49-F238E27FC236}">
                  <a16:creationId xmlns:a16="http://schemas.microsoft.com/office/drawing/2014/main" id="{75BCD8C3-A7C4-CF46-9A51-D06D6FE0B5CE}"/>
                </a:ext>
              </a:extLst>
            </p:cNvPr>
            <p:cNvSpPr txBox="1"/>
            <p:nvPr/>
          </p:nvSpPr>
          <p:spPr>
            <a:xfrm>
              <a:off x="4281568" y="3698789"/>
              <a:ext cx="2958458"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VERANTWORTUNG UND AUFGABEN</a:t>
              </a:r>
            </a:p>
          </p:txBody>
        </p:sp>
        <p:sp>
          <p:nvSpPr>
            <p:cNvPr id="59" name="Textfeld 58">
              <a:extLst>
                <a:ext uri="{FF2B5EF4-FFF2-40B4-BE49-F238E27FC236}">
                  <a16:creationId xmlns:a16="http://schemas.microsoft.com/office/drawing/2014/main" id="{8788EB60-8B2C-D346-9D40-10CAA5749BF2}"/>
                </a:ext>
              </a:extLst>
            </p:cNvPr>
            <p:cNvSpPr txBox="1"/>
            <p:nvPr/>
          </p:nvSpPr>
          <p:spPr>
            <a:xfrm>
              <a:off x="8413312" y="1240772"/>
              <a:ext cx="2435356" cy="65914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BERATUNG UND UNTERSTÜTZUNG DER VERANTWORTLICHEN, BEAUFTRAGTEN, BESCHÄFTIGTEN</a:t>
              </a:r>
            </a:p>
          </p:txBody>
        </p:sp>
        <p:sp>
          <p:nvSpPr>
            <p:cNvPr id="60" name="Textfeld 59">
              <a:extLst>
                <a:ext uri="{FF2B5EF4-FFF2-40B4-BE49-F238E27FC236}">
                  <a16:creationId xmlns:a16="http://schemas.microsoft.com/office/drawing/2014/main" id="{1633D8C1-C47D-8B4E-8DDA-1F2DD4CA28AC}"/>
                </a:ext>
              </a:extLst>
            </p:cNvPr>
            <p:cNvSpPr txBox="1"/>
            <p:nvPr/>
          </p:nvSpPr>
          <p:spPr>
            <a:xfrm>
              <a:off x="8413312" y="1945556"/>
              <a:ext cx="2410717"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Abteilung Arbeitssicherheit</a:t>
              </a:r>
            </a:p>
          </p:txBody>
        </p:sp>
        <p:sp>
          <p:nvSpPr>
            <p:cNvPr id="61" name="Textfeld 60">
              <a:extLst>
                <a:ext uri="{FF2B5EF4-FFF2-40B4-BE49-F238E27FC236}">
                  <a16:creationId xmlns:a16="http://schemas.microsoft.com/office/drawing/2014/main" id="{33542602-C9EB-3C48-B464-3A9A0EFC5166}"/>
                </a:ext>
              </a:extLst>
            </p:cNvPr>
            <p:cNvSpPr txBox="1"/>
            <p:nvPr/>
          </p:nvSpPr>
          <p:spPr>
            <a:xfrm>
              <a:off x="8425628" y="2288339"/>
              <a:ext cx="2410717" cy="474529"/>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Arbeitsmedizinischer Dienst (</a:t>
              </a:r>
              <a:r>
                <a:rPr lang="de-DE" sz="1052" dirty="0" err="1">
                  <a:solidFill>
                    <a:schemeClr val="bg1"/>
                  </a:solidFill>
                  <a:latin typeface="Arial Narrow" panose="020B0604020202020204" pitchFamily="34" charset="0"/>
                  <a:cs typeface="Arial Narrow" panose="020B0604020202020204" pitchFamily="34" charset="0"/>
                </a:rPr>
                <a:t>Betriebsärzt</a:t>
              </a:r>
              <a:r>
                <a:rPr lang="de-DE" sz="1052" dirty="0">
                  <a:solidFill>
                    <a:schemeClr val="bg1"/>
                  </a:solidFill>
                  <a:latin typeface="Arial Narrow" panose="020B0604020202020204" pitchFamily="34" charset="0"/>
                  <a:cs typeface="Arial Narrow" panose="020B0604020202020204" pitchFamily="34" charset="0"/>
                </a:rPr>
                <a:t>*in)</a:t>
              </a:r>
            </a:p>
          </p:txBody>
        </p:sp>
        <p:sp>
          <p:nvSpPr>
            <p:cNvPr id="62" name="Textfeld 61">
              <a:extLst>
                <a:ext uri="{FF2B5EF4-FFF2-40B4-BE49-F238E27FC236}">
                  <a16:creationId xmlns:a16="http://schemas.microsoft.com/office/drawing/2014/main" id="{34A93B7B-2914-1A44-826F-4494219E9310}"/>
                </a:ext>
              </a:extLst>
            </p:cNvPr>
            <p:cNvSpPr txBox="1"/>
            <p:nvPr/>
          </p:nvSpPr>
          <p:spPr>
            <a:xfrm>
              <a:off x="8413312" y="2815789"/>
              <a:ext cx="2410717"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Arbeitsmedizinischer Dienst</a:t>
              </a:r>
            </a:p>
            <a:p>
              <a:pPr algn="ctr"/>
              <a:r>
                <a:rPr lang="de-DE" sz="877" dirty="0">
                  <a:latin typeface="Arial Narrow" panose="020B0604020202020204" pitchFamily="34" charset="0"/>
                  <a:cs typeface="Arial Narrow" panose="020B0604020202020204" pitchFamily="34" charset="0"/>
                </a:rPr>
                <a:t>(Arbeits-, Betriebs- und Organisationspsychologie)</a:t>
              </a:r>
            </a:p>
          </p:txBody>
        </p:sp>
        <p:sp>
          <p:nvSpPr>
            <p:cNvPr id="63" name="Textfeld 62">
              <a:extLst>
                <a:ext uri="{FF2B5EF4-FFF2-40B4-BE49-F238E27FC236}">
                  <a16:creationId xmlns:a16="http://schemas.microsoft.com/office/drawing/2014/main" id="{E586C425-9BED-704A-B01A-EE62A9FD057F}"/>
                </a:ext>
              </a:extLst>
            </p:cNvPr>
            <p:cNvSpPr txBox="1"/>
            <p:nvPr/>
          </p:nvSpPr>
          <p:spPr>
            <a:xfrm>
              <a:off x="8412029" y="3527905"/>
              <a:ext cx="241200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Brandschutzbeauftragte*r</a:t>
              </a:r>
            </a:p>
          </p:txBody>
        </p:sp>
        <p:sp>
          <p:nvSpPr>
            <p:cNvPr id="64" name="Textfeld 63">
              <a:extLst>
                <a:ext uri="{FF2B5EF4-FFF2-40B4-BE49-F238E27FC236}">
                  <a16:creationId xmlns:a16="http://schemas.microsoft.com/office/drawing/2014/main" id="{3C2A3427-2BDF-D847-A77C-3C0F1CC3E283}"/>
                </a:ext>
              </a:extLst>
            </p:cNvPr>
            <p:cNvSpPr txBox="1"/>
            <p:nvPr/>
          </p:nvSpPr>
          <p:spPr>
            <a:xfrm>
              <a:off x="8434018" y="4428982"/>
              <a:ext cx="2393944" cy="47452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GREMIUM GEM. ARBEITSSICHERHEITSGESETZ</a:t>
              </a:r>
            </a:p>
          </p:txBody>
        </p:sp>
        <p:sp>
          <p:nvSpPr>
            <p:cNvPr id="65" name="Rahmen 64">
              <a:extLst>
                <a:ext uri="{FF2B5EF4-FFF2-40B4-BE49-F238E27FC236}">
                  <a16:creationId xmlns:a16="http://schemas.microsoft.com/office/drawing/2014/main" id="{97138D7D-C0C2-E64B-B633-39E945A91231}"/>
                </a:ext>
              </a:extLst>
            </p:cNvPr>
            <p:cNvSpPr/>
            <p:nvPr/>
          </p:nvSpPr>
          <p:spPr>
            <a:xfrm>
              <a:off x="4132162" y="1079419"/>
              <a:ext cx="3252486" cy="2456838"/>
            </a:xfrm>
            <a:prstGeom prst="frame">
              <a:avLst>
                <a:gd name="adj1" fmla="val 1572"/>
              </a:avLst>
            </a:prstGeom>
            <a:solidFill>
              <a:srgbClr val="D6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solidFill>
                  <a:schemeClr val="tx1"/>
                </a:solidFill>
              </a:endParaRPr>
            </a:p>
          </p:txBody>
        </p:sp>
        <p:sp>
          <p:nvSpPr>
            <p:cNvPr id="66" name="Textfeld 65">
              <a:extLst>
                <a:ext uri="{FF2B5EF4-FFF2-40B4-BE49-F238E27FC236}">
                  <a16:creationId xmlns:a16="http://schemas.microsoft.com/office/drawing/2014/main" id="{F9BB14B8-7A68-2945-98B4-FDE3EDD47F77}"/>
                </a:ext>
              </a:extLst>
            </p:cNvPr>
            <p:cNvSpPr txBox="1"/>
            <p:nvPr/>
          </p:nvSpPr>
          <p:spPr>
            <a:xfrm>
              <a:off x="4281565" y="519220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Zentrale Verwaltungseinheiten</a:t>
              </a:r>
            </a:p>
            <a:p>
              <a:pPr algn="ctr"/>
              <a:r>
                <a:rPr lang="de-DE" sz="877" dirty="0">
                  <a:latin typeface="Arial Narrow" panose="020B0604020202020204" pitchFamily="34" charset="0"/>
                  <a:cs typeface="Arial Narrow" panose="020B0604020202020204" pitchFamily="34" charset="0"/>
                </a:rPr>
                <a:t>(erfüllen als zentrale Stellen ihr übertragene Aufgaben im Arbeitsschutz)</a:t>
              </a:r>
            </a:p>
          </p:txBody>
        </p:sp>
      </p:grpSp>
    </p:spTree>
    <p:extLst>
      <p:ext uri="{BB962C8B-B14F-4D97-AF65-F5344CB8AC3E}">
        <p14:creationId xmlns:p14="http://schemas.microsoft.com/office/powerpoint/2010/main" val="35094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14461" y="711582"/>
            <a:ext cx="9305041" cy="1216204"/>
          </a:xfrm>
        </p:spPr>
        <p:txBody>
          <a:bodyPr/>
          <a:lstStyle/>
          <a:p>
            <a:r>
              <a:rPr lang="de-DE" dirty="0" smtClean="0"/>
              <a:t>Der Versicherungsschutz</a:t>
            </a:r>
            <a:endParaRPr lang="de-DE" dirty="0"/>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6</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192" y="1590198"/>
            <a:ext cx="9454053" cy="4893647"/>
          </a:xfrm>
          <a:prstGeom prst="rect">
            <a:avLst/>
          </a:prstGeom>
          <a:noFill/>
        </p:spPr>
        <p:txBody>
          <a:bodyPr wrap="square" rtlCol="0">
            <a:spAutoFit/>
          </a:bodyPr>
          <a:lstStyle/>
          <a:p>
            <a:pPr algn="just">
              <a:lnSpc>
                <a:spcPct val="150000"/>
              </a:lnSpc>
            </a:pPr>
            <a:r>
              <a:rPr lang="de-DE" sz="1600" b="1" cap="all" dirty="0" smtClean="0">
                <a:latin typeface="Arial Narrow" panose="020B0604020202020204" pitchFamily="34" charset="0"/>
                <a:cs typeface="Arial Narrow" panose="020B0604020202020204" pitchFamily="34" charset="0"/>
              </a:rPr>
              <a:t>Die gesetzliche Unfallversicherung</a:t>
            </a:r>
            <a:endParaRPr lang="de-DE" sz="1600" b="1" cap="all" dirty="0">
              <a:latin typeface="Arial Narrow" panose="020B0604020202020204" pitchFamily="34" charset="0"/>
              <a:cs typeface="Arial Narrow" panose="020B0604020202020204" pitchFamily="34" charset="0"/>
            </a:endParaRPr>
          </a:p>
          <a:p>
            <a:pPr algn="just"/>
            <a:endParaRPr lang="de-DE" sz="1600" dirty="0" smtClean="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und Studierende der Universität sind während </a:t>
            </a:r>
            <a:r>
              <a:rPr lang="de-DE" sz="1600" dirty="0">
                <a:latin typeface="Arial Narrow" panose="020B0606020202030204" pitchFamily="34" charset="0"/>
              </a:rPr>
              <a:t>Ihrer </a:t>
            </a:r>
            <a:r>
              <a:rPr lang="de-DE" sz="1600" dirty="0" smtClean="0">
                <a:latin typeface="Arial Narrow" panose="020B0606020202030204" pitchFamily="34" charset="0"/>
              </a:rPr>
              <a:t>beruflichen bzw. Tätigkeiten im Rahmen Ihres Studiums und </a:t>
            </a:r>
            <a:r>
              <a:rPr lang="de-DE" sz="1600" dirty="0">
                <a:latin typeface="Arial Narrow" panose="020B0606020202030204" pitchFamily="34" charset="0"/>
              </a:rPr>
              <a:t>auf dem Weg dorthin </a:t>
            </a:r>
            <a:r>
              <a:rPr lang="de-DE" sz="1600" dirty="0" smtClean="0">
                <a:latin typeface="Arial Narrow" panose="020B0606020202030204" pitchFamily="34" charset="0"/>
              </a:rPr>
              <a:t>und </a:t>
            </a:r>
            <a:r>
              <a:rPr lang="de-DE" sz="1600" dirty="0">
                <a:latin typeface="Arial Narrow" panose="020B0606020202030204" pitchFamily="34" charset="0"/>
              </a:rPr>
              <a:t>wieder zurück </a:t>
            </a:r>
            <a:r>
              <a:rPr lang="de-DE" sz="1600" dirty="0" smtClean="0">
                <a:latin typeface="Arial Narrow" panose="020B0606020202030204" pitchFamily="34" charset="0"/>
              </a:rPr>
              <a:t>bei </a:t>
            </a:r>
            <a:r>
              <a:rPr lang="de-DE" sz="1600" dirty="0">
                <a:latin typeface="Arial Narrow" panose="020B0606020202030204" pitchFamily="34" charset="0"/>
              </a:rPr>
              <a:t>der </a:t>
            </a:r>
            <a:r>
              <a:rPr lang="de-DE" sz="1600" dirty="0" smtClean="0">
                <a:latin typeface="Arial Narrow" panose="020B0606020202030204" pitchFamily="34" charset="0"/>
              </a:rPr>
              <a:t>Landesunfallkasse Niedersachsen (LUKN) </a:t>
            </a:r>
            <a:r>
              <a:rPr lang="de-DE" sz="1600" dirty="0">
                <a:latin typeface="Arial Narrow" panose="020B0606020202030204" pitchFamily="34" charset="0"/>
              </a:rPr>
              <a:t>gesetzlich </a:t>
            </a:r>
            <a:r>
              <a:rPr lang="de-DE" sz="1600" dirty="0" smtClean="0">
                <a:latin typeface="Arial Narrow" panose="020B0606020202030204" pitchFamily="34" charset="0"/>
              </a:rPr>
              <a:t>unfallversichert</a:t>
            </a:r>
            <a:r>
              <a:rPr lang="de-DE" sz="1600" dirty="0">
                <a:latin typeface="Arial Narrow" panose="020B0606020202030204" pitchFamily="34" charset="0"/>
              </a:rPr>
              <a:t>. Den Versicherungsbeitrag zahlt die Universität.</a:t>
            </a: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Die LUKN trägt beim Eintritt von Versicherungsfällen u. a. die Kosten für Heilbehandlungen, Reha-Maßnahmen, med. Hilfsmittel und zahlt ggf. Verletztengeld und Umschulungen sowie im schlimmsten Fall eine Rente. Versicherungsfälle sind Arbeits- und Wegeunfälle sowie Berufskrankheiten.</a:t>
            </a:r>
          </a:p>
          <a:p>
            <a:pPr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Versichert sind Angestellte und Studierende z. B. auch bei beruflichen Tätigkeiten während einer Dienstreise/Teilnahme an einer Exkursionen oder bei der Teilnahme an Hochschulsportveranstaltungen. Nicht versichert sind privatwirtschaftliche Tätigkeiten wie der Gaststättenbesuch nach Veranstaltungsende während einer Dienstreisen/Exkursion oder der Besuch der Mensa.</a:t>
            </a:r>
          </a:p>
          <a:p>
            <a:pPr algn="just"/>
            <a:endParaRPr lang="de-DE" sz="1600" dirty="0">
              <a:latin typeface="Arial Narrow" panose="020B060602020203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zeigen Arbeits- </a:t>
            </a:r>
            <a:r>
              <a:rPr lang="de-DE" sz="1600" dirty="0">
                <a:latin typeface="Arial Narrow" panose="020B0606020202030204" pitchFamily="34" charset="0"/>
              </a:rPr>
              <a:t>und Wegeunfälle sowie Berufskrankheiten </a:t>
            </a:r>
            <a:r>
              <a:rPr lang="de-DE" sz="1600" dirty="0" smtClean="0">
                <a:latin typeface="Arial Narrow" panose="020B0606020202030204" pitchFamily="34" charset="0"/>
              </a:rPr>
              <a:t>der LUKN über </a:t>
            </a:r>
            <a:r>
              <a:rPr lang="de-DE" sz="1600" dirty="0">
                <a:latin typeface="Arial Narrow" panose="020B0606020202030204" pitchFamily="34" charset="0"/>
              </a:rPr>
              <a:t>Frau </a:t>
            </a:r>
            <a:r>
              <a:rPr lang="de-DE" sz="1600" dirty="0" err="1">
                <a:latin typeface="Arial Narrow" panose="020B0606020202030204" pitchFamily="34" charset="0"/>
              </a:rPr>
              <a:t>Mareen</a:t>
            </a:r>
            <a:r>
              <a:rPr lang="de-DE" sz="1600" dirty="0">
                <a:latin typeface="Arial Narrow" panose="020B0606020202030204" pitchFamily="34" charset="0"/>
              </a:rPr>
              <a:t> </a:t>
            </a:r>
            <a:r>
              <a:rPr lang="de-DE" sz="1600" dirty="0" smtClean="0">
                <a:latin typeface="Arial Narrow" panose="020B0606020202030204" pitchFamily="34" charset="0"/>
              </a:rPr>
              <a:t>Kröger an, Studierende setzen sich bitte mit Frau Antje Dietrich in Verbindung. </a:t>
            </a:r>
            <a:endParaRPr lang="de-DE" sz="1600" dirty="0">
              <a:latin typeface="Arial Narrow" panose="020B0606020202030204" pitchFamily="34" charset="0"/>
            </a:endParaRP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„Versicherungsbedingungen“ sind die Unfallverhütungsvorschriften.</a:t>
            </a:r>
          </a:p>
        </p:txBody>
      </p:sp>
    </p:spTree>
    <p:extLst>
      <p:ext uri="{BB962C8B-B14F-4D97-AF65-F5344CB8AC3E}">
        <p14:creationId xmlns:p14="http://schemas.microsoft.com/office/powerpoint/2010/main" val="389487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22701" y="713500"/>
            <a:ext cx="9305041" cy="650611"/>
          </a:xfrm>
        </p:spPr>
        <p:txBody>
          <a:bodyPr/>
          <a:lstStyle/>
          <a:p>
            <a:r>
              <a:rPr lang="de-DE" dirty="0" smtClean="0"/>
              <a:t>Schutzziele, Rechte</a:t>
            </a:r>
            <a:r>
              <a:rPr lang="de-DE" dirty="0"/>
              <a:t> </a:t>
            </a:r>
            <a:r>
              <a:rPr lang="de-DE" dirty="0" smtClean="0"/>
              <a:t>und pflichten im </a:t>
            </a:r>
            <a:r>
              <a:rPr lang="de-DE" dirty="0"/>
              <a:t>Arbeitsschutz</a:t>
            </a:r>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7</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559" y="1673615"/>
            <a:ext cx="9454053" cy="5139869"/>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SCHUTZZIELE </a:t>
            </a:r>
            <a:endParaRPr lang="de-DE" sz="1600" b="1" dirty="0" smtClean="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Verhütung von Unfällen bei der Arbeit</a:t>
            </a: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Verhinderung arbeitsbedingter </a:t>
            </a:r>
            <a:r>
              <a:rPr lang="de-DE" sz="1600" dirty="0" smtClean="0">
                <a:latin typeface="Arial Narrow" panose="020B0604020202020204" pitchFamily="34" charset="0"/>
                <a:cs typeface="Arial Narrow" panose="020B0604020202020204" pitchFamily="34" charset="0"/>
              </a:rPr>
              <a:t>Erkrankungen </a:t>
            </a:r>
            <a:r>
              <a:rPr lang="de-DE" sz="1600" dirty="0">
                <a:latin typeface="Arial Narrow" panose="020B0604020202020204" pitchFamily="34" charset="0"/>
                <a:cs typeface="Arial Narrow" panose="020B0604020202020204" pitchFamily="34" charset="0"/>
              </a:rPr>
              <a:t>und </a:t>
            </a:r>
            <a:r>
              <a:rPr lang="de-DE" sz="1600" dirty="0" smtClean="0">
                <a:latin typeface="Arial Narrow" panose="020B0604020202020204" pitchFamily="34" charset="0"/>
                <a:cs typeface="Arial Narrow" panose="020B0604020202020204" pitchFamily="34" charset="0"/>
              </a:rPr>
              <a:t>Berufskrankheiten</a:t>
            </a: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Minimierung von Belastungen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Menschengerechte </a:t>
            </a:r>
            <a:r>
              <a:rPr lang="de-DE" sz="1600" dirty="0">
                <a:latin typeface="Arial Narrow" panose="020B0604020202020204" pitchFamily="34" charset="0"/>
                <a:cs typeface="Arial Narrow" panose="020B0604020202020204" pitchFamily="34" charset="0"/>
              </a:rPr>
              <a:t>Gestaltung der Arbeit</a:t>
            </a:r>
          </a:p>
          <a:p>
            <a:pPr algn="just">
              <a:lnSpc>
                <a:spcPct val="150000"/>
              </a:lnSpc>
            </a:pPr>
            <a:endParaRPr lang="de-DE" sz="1600" b="1" dirty="0" smtClean="0">
              <a:latin typeface="Arial Narrow" panose="020B0604020202020204" pitchFamily="34" charset="0"/>
              <a:cs typeface="Arial Narrow" panose="020B0604020202020204" pitchFamily="34" charset="0"/>
            </a:endParaRPr>
          </a:p>
          <a:p>
            <a:pPr algn="just">
              <a:lnSpc>
                <a:spcPct val="150000"/>
              </a:lnSpc>
            </a:pPr>
            <a:r>
              <a:rPr lang="de-DE" sz="1600" b="1" cap="all" dirty="0" smtClean="0">
                <a:latin typeface="Arial Narrow" panose="020B0604020202020204" pitchFamily="34" charset="0"/>
                <a:cs typeface="Arial Narrow" panose="020B0604020202020204" pitchFamily="34" charset="0"/>
              </a:rPr>
              <a:t>PFLICHTEN Der*</a:t>
            </a:r>
            <a:r>
              <a:rPr lang="de-DE" sz="1600" b="1" cap="all" dirty="0" err="1" smtClean="0">
                <a:latin typeface="Arial Narrow" panose="020B0604020202020204" pitchFamily="34" charset="0"/>
                <a:cs typeface="Arial Narrow" panose="020B0604020202020204" pitchFamily="34" charset="0"/>
              </a:rPr>
              <a:t>deS</a:t>
            </a:r>
            <a:r>
              <a:rPr lang="de-DE" sz="1600" b="1" cap="all" dirty="0" smtClean="0">
                <a:latin typeface="Arial Narrow" panose="020B0604020202020204" pitchFamily="34" charset="0"/>
                <a:cs typeface="Arial Narrow" panose="020B0604020202020204" pitchFamily="34" charset="0"/>
              </a:rPr>
              <a:t> vorgesetzten/Lehrenden</a:t>
            </a:r>
          </a:p>
          <a:p>
            <a:pPr algn="just">
              <a:lnSpc>
                <a:spcPct val="150000"/>
              </a:lnSpc>
            </a:pPr>
            <a:endParaRPr lang="de-DE" sz="1600" b="1" cap="all" dirty="0">
              <a:latin typeface="Arial Narrow" panose="020B0604020202020204" pitchFamily="34" charset="0"/>
              <a:cs typeface="Arial Narrow" panose="020B0604020202020204" pitchFamily="34" charset="0"/>
            </a:endParaRPr>
          </a:p>
          <a:p>
            <a:pPr algn="just"/>
            <a:r>
              <a:rPr lang="de-DE" sz="1600" dirty="0" smtClean="0">
                <a:latin typeface="Arial Narrow" panose="020B0604020202020204" pitchFamily="34" charset="0"/>
                <a:cs typeface="Arial Narrow" panose="020B0604020202020204" pitchFamily="34" charset="0"/>
              </a:rPr>
              <a:t>Die*der Vorgesetzte/Lehrende ist </a:t>
            </a:r>
            <a:r>
              <a:rPr lang="de-DE" sz="1600" dirty="0">
                <a:latin typeface="Arial Narrow" panose="020B0604020202020204" pitchFamily="34" charset="0"/>
                <a:cs typeface="Arial Narrow" panose="020B0604020202020204" pitchFamily="34" charset="0"/>
              </a:rPr>
              <a:t>verpflichtet, </a:t>
            </a:r>
            <a:r>
              <a:rPr lang="de-DE" sz="1600" dirty="0" smtClean="0">
                <a:latin typeface="Arial Narrow" panose="020B0604020202020204" pitchFamily="34" charset="0"/>
                <a:cs typeface="Arial Narrow" panose="020B0604020202020204" pitchFamily="34" charset="0"/>
              </a:rPr>
              <a:t>die Arbeitsbedingungen zu beurteilen und die </a:t>
            </a:r>
            <a:r>
              <a:rPr lang="de-DE" sz="1600" dirty="0">
                <a:latin typeface="Arial Narrow" panose="020B0604020202020204" pitchFamily="34" charset="0"/>
                <a:cs typeface="Arial Narrow" panose="020B0604020202020204" pitchFamily="34" charset="0"/>
              </a:rPr>
              <a:t>erforderlichen Maßnahmen des </a:t>
            </a:r>
            <a:r>
              <a:rPr lang="de-DE" sz="1600" dirty="0" smtClean="0">
                <a:latin typeface="Arial Narrow" panose="020B0604020202020204" pitchFamily="34" charset="0"/>
                <a:cs typeface="Arial Narrow" panose="020B0604020202020204" pitchFamily="34" charset="0"/>
              </a:rPr>
              <a:t>Arbeitsschutzes anhand dieser Beurteilung in folgender Rangfolge </a:t>
            </a:r>
            <a:r>
              <a:rPr lang="de-DE" sz="1600" dirty="0">
                <a:latin typeface="Arial Narrow" panose="020B0604020202020204" pitchFamily="34" charset="0"/>
                <a:cs typeface="Arial Narrow" panose="020B0604020202020204" pitchFamily="34" charset="0"/>
              </a:rPr>
              <a:t>zu treffen: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Substitution (Vermeidung) von Gefährdungen und Belastungen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Technische/bauliche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Organisatorische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Personenbezogene </a:t>
            </a:r>
            <a:r>
              <a:rPr lang="de-DE" sz="1600" dirty="0" smtClean="0">
                <a:latin typeface="Arial Narrow" panose="020B0604020202020204" pitchFamily="34" charset="0"/>
                <a:cs typeface="Arial Narrow" panose="020B0604020202020204" pitchFamily="34" charset="0"/>
              </a:rPr>
              <a:t>Schutzmaßnahmen</a:t>
            </a:r>
            <a:endParaRPr lang="de-DE"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6526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9" name="Textfeld 8">
            <a:extLst>
              <a:ext uri="{FF2B5EF4-FFF2-40B4-BE49-F238E27FC236}">
                <a16:creationId xmlns:a16="http://schemas.microsoft.com/office/drawing/2014/main" id="{9368E5D3-740C-6D45-AB64-5D8CDA5D202F}"/>
              </a:ext>
            </a:extLst>
          </p:cNvPr>
          <p:cNvSpPr txBox="1"/>
          <p:nvPr/>
        </p:nvSpPr>
        <p:spPr>
          <a:xfrm>
            <a:off x="648559" y="1666907"/>
            <a:ext cx="9654728" cy="5016758"/>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RECHTE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H</a:t>
            </a:r>
            <a:r>
              <a:rPr lang="de-DE" sz="1600" dirty="0" smtClean="0">
                <a:latin typeface="Arial Narrow" panose="020B0604020202020204" pitchFamily="34" charset="0"/>
                <a:cs typeface="Arial Narrow" panose="020B0604020202020204" pitchFamily="34" charset="0"/>
              </a:rPr>
              <a:t>aben Anspruch auf sichere und belastungsarme Arbeitsplätze sowie auf arbeitsmedizinische Vorsorge</a:t>
            </a: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a:t>
            </a:r>
            <a:r>
              <a:rPr lang="de-DE" sz="1600" dirty="0" smtClean="0">
                <a:latin typeface="Arial Narrow" panose="020B0604020202020204" pitchFamily="34" charset="0"/>
                <a:cs typeface="Arial Narrow" panose="020B0604020202020204" pitchFamily="34" charset="0"/>
              </a:rPr>
              <a:t>ind </a:t>
            </a:r>
            <a:r>
              <a:rPr lang="de-DE" sz="1600" dirty="0">
                <a:latin typeface="Arial Narrow" panose="020B0604020202020204" pitchFamily="34" charset="0"/>
                <a:cs typeface="Arial Narrow" panose="020B0604020202020204" pitchFamily="34" charset="0"/>
              </a:rPr>
              <a:t>berechtigt, </a:t>
            </a:r>
            <a:r>
              <a:rPr lang="de-DE" sz="1600" dirty="0" smtClean="0">
                <a:latin typeface="Arial Narrow" panose="020B0604020202020204" pitchFamily="34" charset="0"/>
                <a:cs typeface="Arial Narrow" panose="020B0604020202020204" pitchFamily="34" charset="0"/>
              </a:rPr>
              <a:t>der*dem Vorgesetztem Vorschläge zur </a:t>
            </a:r>
            <a:r>
              <a:rPr lang="de-DE" sz="1600" dirty="0">
                <a:latin typeface="Arial Narrow" panose="020B0604020202020204" pitchFamily="34" charset="0"/>
                <a:cs typeface="Arial Narrow" panose="020B0604020202020204" pitchFamily="34" charset="0"/>
              </a:rPr>
              <a:t>Sicherheit und </a:t>
            </a:r>
            <a:r>
              <a:rPr lang="de-DE" sz="1600" dirty="0" smtClean="0">
                <a:latin typeface="Arial Narrow" panose="020B0604020202020204" pitchFamily="34" charset="0"/>
                <a:cs typeface="Arial Narrow" panose="020B0604020202020204" pitchFamily="34" charset="0"/>
              </a:rPr>
              <a:t>zum Gesundheitsschutz </a:t>
            </a:r>
            <a:r>
              <a:rPr lang="de-DE" sz="1600" dirty="0">
                <a:latin typeface="Arial Narrow" panose="020B0604020202020204" pitchFamily="34" charset="0"/>
                <a:cs typeface="Arial Narrow" panose="020B0604020202020204" pitchFamily="34" charset="0"/>
              </a:rPr>
              <a:t>bei der Arbeit zu </a:t>
            </a:r>
            <a:r>
              <a:rPr lang="de-DE" sz="1600" dirty="0" smtClean="0">
                <a:latin typeface="Arial Narrow" panose="020B0604020202020204" pitchFamily="34" charset="0"/>
                <a:cs typeface="Arial Narrow" panose="020B0604020202020204" pitchFamily="34" charset="0"/>
              </a:rPr>
              <a:t>machen</a:t>
            </a:r>
            <a:endParaRPr lang="de-DE" sz="1600"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algn="just"/>
            <a:r>
              <a:rPr lang="de-DE" sz="1600" b="1" dirty="0">
                <a:latin typeface="Arial Narrow" panose="020B0604020202020204" pitchFamily="34" charset="0"/>
                <a:cs typeface="Arial Narrow" panose="020B0604020202020204" pitchFamily="34" charset="0"/>
              </a:rPr>
              <a:t>PFLICHTEN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smtClean="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M</a:t>
            </a:r>
            <a:r>
              <a:rPr lang="de-DE" sz="1600" dirty="0" smtClean="0">
                <a:latin typeface="Arial Narrow" panose="020B0604020202020204" pitchFamily="34" charset="0"/>
                <a:cs typeface="Arial Narrow" panose="020B0604020202020204" pitchFamily="34" charset="0"/>
              </a:rPr>
              <a:t>üssen für </a:t>
            </a:r>
            <a:r>
              <a:rPr lang="de-DE" sz="1600" dirty="0">
                <a:latin typeface="Arial Narrow" panose="020B0604020202020204" pitchFamily="34" charset="0"/>
                <a:cs typeface="Arial Narrow" panose="020B0604020202020204" pitchFamily="34" charset="0"/>
              </a:rPr>
              <a:t>die eigene Sicherheit und Gesundheit gemäß der Anweisungen </a:t>
            </a:r>
            <a:r>
              <a:rPr lang="de-DE" sz="1600" dirty="0" smtClean="0">
                <a:latin typeface="Arial Narrow" panose="020B0604020202020204" pitchFamily="34" charset="0"/>
                <a:cs typeface="Arial Narrow" panose="020B0604020202020204" pitchFamily="34" charset="0"/>
              </a:rPr>
              <a:t>der*des Vorgesetzten </a:t>
            </a:r>
            <a:r>
              <a:rPr lang="de-DE" sz="1600" dirty="0">
                <a:latin typeface="Arial Narrow" panose="020B0604020202020204" pitchFamily="34" charset="0"/>
                <a:cs typeface="Arial Narrow" panose="020B0604020202020204" pitchFamily="34" charset="0"/>
              </a:rPr>
              <a:t>sowie gemäß der eigenen Kenntnisse </a:t>
            </a:r>
            <a:r>
              <a:rPr lang="de-DE" sz="1600" dirty="0" smtClean="0">
                <a:latin typeface="Arial Narrow" panose="020B0604020202020204" pitchFamily="34" charset="0"/>
                <a:cs typeface="Arial Narrow" panose="020B0604020202020204" pitchFamily="34" charset="0"/>
              </a:rPr>
              <a:t>sorgen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niemanden </a:t>
            </a:r>
            <a:r>
              <a:rPr lang="de-DE" sz="1600" dirty="0">
                <a:latin typeface="Arial Narrow" panose="020B0604020202020204" pitchFamily="34" charset="0"/>
                <a:cs typeface="Arial Narrow" panose="020B0604020202020204" pitchFamily="34" charset="0"/>
              </a:rPr>
              <a:t>durch eigenes Handeln oder Unterlassen </a:t>
            </a:r>
            <a:r>
              <a:rPr lang="de-DE" sz="1600" dirty="0" smtClean="0">
                <a:latin typeface="Arial Narrow" panose="020B0604020202020204" pitchFamily="34" charset="0"/>
                <a:cs typeface="Arial Narrow" panose="020B0604020202020204" pitchFamily="34" charset="0"/>
              </a:rPr>
              <a:t>gefährden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Arbeitsmittel nur bestimmungsgemäß verwenden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smtClean="0">
                <a:latin typeface="Arial Narrow" panose="020B0604020202020204" pitchFamily="34" charset="0"/>
                <a:cs typeface="Arial Narrow" panose="020B0604020202020204" pitchFamily="34" charset="0"/>
              </a:rPr>
              <a:t>Dürfen Arbeitsmittel </a:t>
            </a:r>
            <a:r>
              <a:rPr lang="de-DE" sz="1600" dirty="0">
                <a:latin typeface="Arial Narrow" panose="020B0604020202020204" pitchFamily="34" charset="0"/>
                <a:cs typeface="Arial Narrow" panose="020B0604020202020204" pitchFamily="34" charset="0"/>
              </a:rPr>
              <a:t>mit sicherheitsrelevanten Mängeln nicht </a:t>
            </a:r>
            <a:r>
              <a:rPr lang="de-DE" sz="1600" dirty="0" smtClean="0">
                <a:latin typeface="Arial Narrow" panose="020B0604020202020204" pitchFamily="34" charset="0"/>
                <a:cs typeface="Arial Narrow" panose="020B0604020202020204" pitchFamily="34" charset="0"/>
              </a:rPr>
              <a:t>benutzen, müssen diese </a:t>
            </a:r>
            <a:r>
              <a:rPr lang="de-DE" sz="1600" dirty="0">
                <a:latin typeface="Arial Narrow" panose="020B0604020202020204" pitchFamily="34" charset="0"/>
                <a:cs typeface="Arial Narrow" panose="020B0604020202020204" pitchFamily="34" charset="0"/>
              </a:rPr>
              <a:t>ggf. </a:t>
            </a:r>
            <a:r>
              <a:rPr lang="de-DE" sz="1600" dirty="0" smtClean="0">
                <a:latin typeface="Arial Narrow" panose="020B0604020202020204" pitchFamily="34" charset="0"/>
                <a:cs typeface="Arial Narrow" panose="020B0604020202020204" pitchFamily="34" charset="0"/>
              </a:rPr>
              <a:t>einer </a:t>
            </a:r>
            <a:r>
              <a:rPr lang="de-DE" sz="1600" dirty="0">
                <a:latin typeface="Arial Narrow" panose="020B0604020202020204" pitchFamily="34" charset="0"/>
                <a:cs typeface="Arial Narrow" panose="020B0604020202020204" pitchFamily="34" charset="0"/>
              </a:rPr>
              <a:t>Nutzung durch andere </a:t>
            </a:r>
            <a:r>
              <a:rPr lang="de-DE" sz="1600" dirty="0" smtClean="0">
                <a:latin typeface="Arial Narrow" panose="020B0604020202020204" pitchFamily="34" charset="0"/>
                <a:cs typeface="Arial Narrow" panose="020B0604020202020204" pitchFamily="34" charset="0"/>
              </a:rPr>
              <a:t>entziehen und der*dem </a:t>
            </a:r>
            <a:r>
              <a:rPr lang="de-DE" sz="1600" dirty="0">
                <a:latin typeface="Arial Narrow" panose="020B0604020202020204" pitchFamily="34" charset="0"/>
                <a:cs typeface="Arial Narrow" panose="020B0604020202020204" pitchFamily="34" charset="0"/>
              </a:rPr>
              <a:t>Vorgesetztem </a:t>
            </a:r>
            <a:r>
              <a:rPr lang="de-DE" sz="1600" dirty="0" smtClean="0">
                <a:latin typeface="Arial Narrow" panose="020B0604020202020204" pitchFamily="34" charset="0"/>
                <a:cs typeface="Arial Narrow" panose="020B0604020202020204" pitchFamily="34" charset="0"/>
              </a:rPr>
              <a:t>die </a:t>
            </a:r>
            <a:r>
              <a:rPr lang="de-DE" sz="1600" dirty="0">
                <a:latin typeface="Arial Narrow" panose="020B0604020202020204" pitchFamily="34" charset="0"/>
                <a:cs typeface="Arial Narrow" panose="020B0604020202020204" pitchFamily="34" charset="0"/>
              </a:rPr>
              <a:t>Mängel </a:t>
            </a:r>
            <a:r>
              <a:rPr lang="de-DE" sz="1600" dirty="0" smtClean="0">
                <a:latin typeface="Arial Narrow" panose="020B0604020202020204" pitchFamily="34" charset="0"/>
                <a:cs typeface="Arial Narrow" panose="020B0604020202020204" pitchFamily="34" charset="0"/>
              </a:rPr>
              <a:t>melden sowie </a:t>
            </a:r>
            <a:r>
              <a:rPr lang="de-DE" sz="1600" dirty="0">
                <a:latin typeface="Arial Narrow" panose="020B0604020202020204" pitchFamily="34" charset="0"/>
                <a:cs typeface="Arial Narrow" panose="020B0604020202020204" pitchFamily="34" charset="0"/>
              </a:rPr>
              <a:t>ggf. Sofortmaßnahmen </a:t>
            </a:r>
            <a:r>
              <a:rPr lang="de-DE" sz="1600" dirty="0" smtClean="0">
                <a:latin typeface="Arial Narrow" panose="020B0604020202020204" pitchFamily="34" charset="0"/>
                <a:cs typeface="Arial Narrow" panose="020B0604020202020204" pitchFamily="34" charset="0"/>
              </a:rPr>
              <a:t>treffen</a:t>
            </a:r>
            <a:endParaRPr lang="de-DE" sz="1600" dirty="0">
              <a:latin typeface="Arial Narrow" panose="020B0604020202020204" pitchFamily="34" charset="0"/>
              <a:cs typeface="Arial Narrow" panose="020B0604020202020204" pitchFamily="34" charset="0"/>
            </a:endParaRPr>
          </a:p>
        </p:txBody>
      </p:sp>
      <p:sp>
        <p:nvSpPr>
          <p:cNvPr id="10" name="Titel 1">
            <a:extLst>
              <a:ext uri="{FF2B5EF4-FFF2-40B4-BE49-F238E27FC236}">
                <a16:creationId xmlns:a16="http://schemas.microsoft.com/office/drawing/2014/main" id="{4F009D92-4B33-A54D-9FC4-9891CF6FFC6F}"/>
              </a:ext>
            </a:extLst>
          </p:cNvPr>
          <p:cNvSpPr>
            <a:spLocks noGrp="1"/>
          </p:cNvSpPr>
          <p:nvPr>
            <p:ph type="title"/>
          </p:nvPr>
        </p:nvSpPr>
        <p:spPr>
          <a:xfrm>
            <a:off x="722701" y="706939"/>
            <a:ext cx="9305041" cy="1216204"/>
          </a:xfrm>
        </p:spPr>
        <p:txBody>
          <a:bodyPr/>
          <a:lstStyle/>
          <a:p>
            <a:r>
              <a:rPr lang="de-DE" dirty="0"/>
              <a:t>Schutzziele, Rechte und pflichten im Arbeitsschutz</a:t>
            </a:r>
          </a:p>
        </p:txBody>
      </p:sp>
    </p:spTree>
    <p:extLst>
      <p:ext uri="{BB962C8B-B14F-4D97-AF65-F5344CB8AC3E}">
        <p14:creationId xmlns:p14="http://schemas.microsoft.com/office/powerpoint/2010/main" val="232147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chemischen und biologischen Laboratorien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7" y="1592269"/>
            <a:ext cx="9442655" cy="414665"/>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Gefährliche Eigenschaften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2699" y="674015"/>
            <a:ext cx="9305041" cy="1216204"/>
          </a:xfrm>
        </p:spPr>
        <p:txBody>
          <a:bodyPr/>
          <a:lstStyle/>
          <a:p>
            <a:pPr>
              <a:lnSpc>
                <a:spcPct val="100000"/>
              </a:lnSpc>
              <a:spcBef>
                <a:spcPts val="0"/>
              </a:spcBef>
            </a:pPr>
            <a:r>
              <a:rPr lang="de-DE" dirty="0"/>
              <a:t>Gefahren für </a:t>
            </a:r>
            <a:r>
              <a:rPr lang="de-DE" dirty="0" err="1"/>
              <a:t>mensch</a:t>
            </a:r>
            <a:r>
              <a:rPr lang="de-DE" dirty="0"/>
              <a:t> und </a:t>
            </a:r>
            <a:r>
              <a:rPr lang="de-DE" dirty="0" err="1"/>
              <a:t>umwelt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029" y="1700331"/>
            <a:ext cx="4720674" cy="5232428"/>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1" y="4742618"/>
            <a:ext cx="3601873" cy="210361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1" y="2245640"/>
            <a:ext cx="3611113" cy="2081314"/>
          </a:xfrm>
          <a:prstGeom prst="rect">
            <a:avLst/>
          </a:prstGeom>
        </p:spPr>
      </p:pic>
    </p:spTree>
    <p:extLst>
      <p:ext uri="{BB962C8B-B14F-4D97-AF65-F5344CB8AC3E}">
        <p14:creationId xmlns:p14="http://schemas.microsoft.com/office/powerpoint/2010/main" val="1104398924"/>
      </p:ext>
    </p:extLst>
  </p:cSld>
  <p:clrMapOvr>
    <a:masterClrMapping/>
  </p:clrMapOvr>
</p:sld>
</file>

<file path=ppt/theme/theme1.xml><?xml version="1.0" encoding="utf-8"?>
<a:theme xmlns:a="http://schemas.openxmlformats.org/drawingml/2006/main" name="Design1">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_DIN-A4-quer-v1a.potx" id="{A9529075-D1EF-4891-B018-E89FE0CC1B82}" vid="{77E3F4F1-7440-4097-B681-73DFD374484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4042</Words>
  <Application>Microsoft Office PowerPoint</Application>
  <PresentationFormat>Benutzerdefiniert</PresentationFormat>
  <Paragraphs>568</Paragraphs>
  <Slides>41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Arial Narrow</vt:lpstr>
      <vt:lpstr>Calibri</vt:lpstr>
      <vt:lpstr>Symbol</vt:lpstr>
      <vt:lpstr>Wingdings</vt:lpstr>
      <vt:lpstr>Design1</vt:lpstr>
      <vt:lpstr>PowerPoint-Präsentation</vt:lpstr>
      <vt:lpstr>sicherheitsunterweisung</vt:lpstr>
      <vt:lpstr>Agenda</vt:lpstr>
      <vt:lpstr>Agenda</vt:lpstr>
      <vt:lpstr>Rollen im arbeits- und Brandschutz</vt:lpstr>
      <vt:lpstr>Der Versicherungsschutz</vt:lpstr>
      <vt:lpstr>Schutzziele, Rechte und pflichten im Arbeitsschutz</vt:lpstr>
      <vt:lpstr>Schutzziele, Rechte und pflichten im Arbeitsschutz</vt:lpstr>
      <vt:lpstr>Gefahren für mensch und umwelt</vt:lpstr>
      <vt:lpstr>Gefahren für mensch und umwelt</vt:lpstr>
      <vt:lpstr>Gefahren für mensch und umwelt</vt:lpstr>
      <vt:lpstr>Gefahren für mensch und umwelt</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Verhalten bei Störfällen</vt:lpstr>
      <vt:lpstr>Verhalten bei Störfällen</vt:lpstr>
      <vt:lpstr>Verhalten bei Störfällen</vt:lpstr>
      <vt:lpstr>Verhalten bei Störfällen</vt:lpstr>
      <vt:lpstr>Brandverhütung und verhalten bei bränden</vt:lpstr>
      <vt:lpstr>Brandverhütung und verhalten bei bränden</vt:lpstr>
      <vt:lpstr>Brandverhütung und verhalten bei bränden </vt:lpstr>
      <vt:lpstr>Brandverhütung und verhalten bei bränden </vt:lpstr>
      <vt:lpstr>Brandverhütung und verhalten bei bränden </vt:lpstr>
      <vt:lpstr>Brandverhütung und verhalten bei bränden</vt:lpstr>
      <vt:lpstr>Verhalten bei Unfällen</vt:lpstr>
      <vt:lpstr>Verhalten bei Unfällen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 Drube</dc:creator>
  <cp:lastModifiedBy>Joerg Seeba</cp:lastModifiedBy>
  <cp:revision>150</cp:revision>
  <dcterms:created xsi:type="dcterms:W3CDTF">2021-07-29T16:44:50Z</dcterms:created>
  <dcterms:modified xsi:type="dcterms:W3CDTF">2023-05-22T14:36:07Z</dcterms:modified>
</cp:coreProperties>
</file>