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9"/>
  </p:notesMasterIdLst>
  <p:sldIdLst>
    <p:sldId id="256" r:id="rId2"/>
    <p:sldId id="319" r:id="rId3"/>
    <p:sldId id="324" r:id="rId4"/>
    <p:sldId id="325" r:id="rId5"/>
    <p:sldId id="326" r:id="rId6"/>
    <p:sldId id="290" r:id="rId7"/>
    <p:sldId id="291" r:id="rId8"/>
    <p:sldId id="333" r:id="rId9"/>
    <p:sldId id="292" r:id="rId10"/>
    <p:sldId id="335" r:id="rId11"/>
    <p:sldId id="336" r:id="rId12"/>
    <p:sldId id="334" r:id="rId13"/>
    <p:sldId id="328" r:id="rId14"/>
    <p:sldId id="338" r:id="rId15"/>
    <p:sldId id="342" r:id="rId16"/>
    <p:sldId id="301" r:id="rId17"/>
    <p:sldId id="341" r:id="rId18"/>
    <p:sldId id="349" r:id="rId19"/>
    <p:sldId id="343" r:id="rId20"/>
    <p:sldId id="344" r:id="rId21"/>
    <p:sldId id="345" r:id="rId22"/>
    <p:sldId id="347" r:id="rId23"/>
    <p:sldId id="348" r:id="rId24"/>
    <p:sldId id="351" r:id="rId25"/>
    <p:sldId id="352" r:id="rId26"/>
    <p:sldId id="350" r:id="rId27"/>
    <p:sldId id="332" r:id="rId28"/>
  </p:sldIdLst>
  <p:sldSz cx="10691813" cy="7559675"/>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4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 Drube" initials="CD" lastIdx="1" clrIdx="0">
    <p:extLst>
      <p:ext uri="{19B8F6BF-5375-455C-9EA6-DF929625EA0E}">
        <p15:presenceInfo xmlns:p15="http://schemas.microsoft.com/office/powerpoint/2012/main" userId="S::carolin.drube@ms.leuphana.de::1b74724a-2ead-4992-9458-a1ab327074aa" providerId="AD"/>
      </p:ext>
    </p:extLst>
  </p:cmAuthor>
  <p:cmAuthor id="2" name="TN" initials="TN" lastIdx="0" clrIdx="1">
    <p:extLst>
      <p:ext uri="{19B8F6BF-5375-455C-9EA6-DF929625EA0E}">
        <p15:presenceInfo xmlns:p15="http://schemas.microsoft.com/office/powerpoint/2012/main" userId="TN" providerId="None"/>
      </p:ext>
    </p:extLst>
  </p:cmAuthor>
  <p:cmAuthor id="3" name="Joerg Seeba" initials="JS" lastIdx="0" clrIdx="2">
    <p:extLst>
      <p:ext uri="{19B8F6BF-5375-455C-9EA6-DF929625EA0E}">
        <p15:presenceInfo xmlns:p15="http://schemas.microsoft.com/office/powerpoint/2012/main" userId="Joerg Seeb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11" autoAdjust="0"/>
    <p:restoredTop sz="94660"/>
  </p:normalViewPr>
  <p:slideViewPr>
    <p:cSldViewPr snapToGrid="0">
      <p:cViewPr varScale="1">
        <p:scale>
          <a:sx n="116" d="100"/>
          <a:sy n="116" d="100"/>
        </p:scale>
        <p:origin x="906" y="108"/>
      </p:cViewPr>
      <p:guideLst>
        <p:guide orient="horz" pos="2381"/>
        <p:guide pos="3345"/>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3CFA92-CD38-4016-B5A7-D13399E15027}" type="datetimeFigureOut">
              <a:rPr lang="de-DE" smtClean="0"/>
              <a:t>06.06.2023</a:t>
            </a:fld>
            <a:endParaRPr lang="de-DE"/>
          </a:p>
        </p:txBody>
      </p:sp>
      <p:sp>
        <p:nvSpPr>
          <p:cNvPr id="4" name="Folienbildplatzhalt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73FA4-F62C-4B70-B590-6DBBD7FE04B0}" type="slidenum">
              <a:rPr lang="de-DE" smtClean="0"/>
              <a:t>‹Nr.›</a:t>
            </a:fld>
            <a:endParaRPr lang="de-DE"/>
          </a:p>
        </p:txBody>
      </p:sp>
    </p:spTree>
    <p:extLst>
      <p:ext uri="{BB962C8B-B14F-4D97-AF65-F5344CB8AC3E}">
        <p14:creationId xmlns:p14="http://schemas.microsoft.com/office/powerpoint/2010/main" val="3301903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
        <p:nvSpPr>
          <p:cNvPr id="4" name="Foliennummernplatzhalter 4">
            <a:extLst>
              <a:ext uri="{FF2B5EF4-FFF2-40B4-BE49-F238E27FC236}">
                <a16:creationId xmlns:a16="http://schemas.microsoft.com/office/drawing/2014/main" id="{54334FC0-6427-914B-A551-A229905DD0AE}"/>
              </a:ext>
            </a:extLst>
          </p:cNvPr>
          <p:cNvSpPr>
            <a:spLocks noGrp="1"/>
          </p:cNvSpPr>
          <p:nvPr>
            <p:ph type="sldNum" sz="quarter" idx="12"/>
          </p:nvPr>
        </p:nvSpPr>
        <p:spPr>
          <a:xfrm>
            <a:off x="706225" y="6954879"/>
            <a:ext cx="287550" cy="365125"/>
          </a:xfrm>
        </p:spPr>
        <p:txBody>
          <a:bodyPr lIns="0" rIns="0"/>
          <a:lstStyle>
            <a:lvl1pPr algn="l">
              <a:defRPr sz="1000">
                <a:solidFill>
                  <a:schemeClr val="tx1"/>
                </a:solidFill>
                <a:latin typeface="Arial" panose="020B0604020202020204" pitchFamily="34" charset="0"/>
                <a:cs typeface="Arial" panose="020B0604020202020204" pitchFamily="34" charset="0"/>
              </a:defRPr>
            </a:lvl1pPr>
          </a:lstStyle>
          <a:p>
            <a:fld id="{DD7C4DC1-7D02-4994-BD54-74988B047B41}" type="slidenum">
              <a:rPr lang="de-DE" smtClean="0"/>
              <a:pPr/>
              <a:t>‹Nr.›</a:t>
            </a:fld>
            <a:endParaRPr lang="de-DE" dirty="0"/>
          </a:p>
        </p:txBody>
      </p:sp>
      <p:sp>
        <p:nvSpPr>
          <p:cNvPr id="5" name="Fußzeilenplatzhalter 4">
            <a:extLst>
              <a:ext uri="{FF2B5EF4-FFF2-40B4-BE49-F238E27FC236}">
                <a16:creationId xmlns:a16="http://schemas.microsoft.com/office/drawing/2014/main" id="{5D244D4E-5525-6C49-8B32-F91CE98A9684}"/>
              </a:ext>
            </a:extLst>
          </p:cNvPr>
          <p:cNvSpPr>
            <a:spLocks noGrp="1"/>
          </p:cNvSpPr>
          <p:nvPr>
            <p:ph type="ftr" sz="quarter" idx="3"/>
          </p:nvPr>
        </p:nvSpPr>
        <p:spPr>
          <a:xfrm>
            <a:off x="1048215" y="6954879"/>
            <a:ext cx="6809978" cy="365125"/>
          </a:xfrm>
          <a:prstGeom prst="rect">
            <a:avLst/>
          </a:prstGeom>
        </p:spPr>
        <p:txBody>
          <a:bodyPr vert="horz" lIns="0" tIns="45720" rIns="0" bIns="45720" rtlCol="0" anchor="ctr"/>
          <a:lstStyle>
            <a:lvl1pPr algn="ctr">
              <a:defRPr lang="de-DE" sz="1000">
                <a:latin typeface="Arial" panose="020B0604020202020204" pitchFamily="34" charset="0"/>
                <a:cs typeface="Arial" panose="020B0604020202020204" pitchFamily="34" charset="0"/>
              </a:defRPr>
            </a:lvl1pPr>
          </a:lstStyle>
          <a:p>
            <a:pPr algn="l"/>
            <a:r>
              <a:rPr lang="de-DE" dirty="0"/>
              <a:t>Sicherheitsunterweisung Bildschirmarbeit</a:t>
            </a:r>
            <a:endParaRPr lang="de-DE" b="0" dirty="0"/>
          </a:p>
        </p:txBody>
      </p:sp>
    </p:spTree>
    <p:extLst>
      <p:ext uri="{BB962C8B-B14F-4D97-AF65-F5344CB8AC3E}">
        <p14:creationId xmlns:p14="http://schemas.microsoft.com/office/powerpoint/2010/main" val="3938235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Nur Fußzeile">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0917" y="6942372"/>
            <a:ext cx="202050" cy="273892"/>
          </a:xfrm>
          <a:prstGeom prst="rect">
            <a:avLst/>
          </a:prstGeom>
        </p:spPr>
      </p:pic>
      <p:sp>
        <p:nvSpPr>
          <p:cNvPr id="8" name="Foliennummernplatzhalter 4">
            <a:extLst>
              <a:ext uri="{FF2B5EF4-FFF2-40B4-BE49-F238E27FC236}">
                <a16:creationId xmlns:a16="http://schemas.microsoft.com/office/drawing/2014/main" id="{7F667B08-51D8-F042-B20B-6CB86C9212FB}"/>
              </a:ext>
            </a:extLst>
          </p:cNvPr>
          <p:cNvSpPr>
            <a:spLocks noGrp="1"/>
          </p:cNvSpPr>
          <p:nvPr>
            <p:ph type="sldNum" sz="quarter" idx="12"/>
          </p:nvPr>
        </p:nvSpPr>
        <p:spPr>
          <a:xfrm>
            <a:off x="706225" y="6954879"/>
            <a:ext cx="287550" cy="365125"/>
          </a:xfrm>
        </p:spPr>
        <p:txBody>
          <a:bodyPr lIns="0" rIns="0"/>
          <a:lstStyle>
            <a:lvl1pPr algn="l">
              <a:defRPr sz="1000">
                <a:solidFill>
                  <a:schemeClr val="tx1"/>
                </a:solidFill>
                <a:latin typeface="Arial" panose="020B0604020202020204" pitchFamily="34" charset="0"/>
                <a:cs typeface="Arial" panose="020B0604020202020204" pitchFamily="34" charset="0"/>
              </a:defRPr>
            </a:lvl1pPr>
          </a:lstStyle>
          <a:p>
            <a:fld id="{DD7C4DC1-7D02-4994-BD54-74988B047B41}" type="slidenum">
              <a:rPr lang="de-DE" smtClean="0"/>
              <a:pPr/>
              <a:t>‹Nr.›</a:t>
            </a:fld>
            <a:endParaRPr lang="de-DE" dirty="0"/>
          </a:p>
        </p:txBody>
      </p:sp>
      <p:sp>
        <p:nvSpPr>
          <p:cNvPr id="9" name="Fußzeilenplatzhalter 4">
            <a:extLst>
              <a:ext uri="{FF2B5EF4-FFF2-40B4-BE49-F238E27FC236}">
                <a16:creationId xmlns:a16="http://schemas.microsoft.com/office/drawing/2014/main" id="{D8F0EA6D-952B-1C41-AAAC-0A3134661AE7}"/>
              </a:ext>
            </a:extLst>
          </p:cNvPr>
          <p:cNvSpPr>
            <a:spLocks noGrp="1"/>
          </p:cNvSpPr>
          <p:nvPr>
            <p:ph type="ftr" sz="quarter" idx="3"/>
          </p:nvPr>
        </p:nvSpPr>
        <p:spPr>
          <a:xfrm>
            <a:off x="1048215" y="6954879"/>
            <a:ext cx="6809978" cy="365125"/>
          </a:xfrm>
          <a:prstGeom prst="rect">
            <a:avLst/>
          </a:prstGeom>
        </p:spPr>
        <p:txBody>
          <a:bodyPr vert="horz" lIns="0" tIns="45720" rIns="0" bIns="45720" rtlCol="0" anchor="ctr"/>
          <a:lstStyle>
            <a:lvl1pPr algn="ctr">
              <a:defRPr lang="de-DE" sz="1000">
                <a:latin typeface="Arial" panose="020B0604020202020204" pitchFamily="34" charset="0"/>
                <a:cs typeface="Arial" panose="020B0604020202020204" pitchFamily="34" charset="0"/>
              </a:defRPr>
            </a:lvl1pPr>
          </a:lstStyle>
          <a:p>
            <a:pPr algn="l"/>
            <a:r>
              <a:rPr lang="de-DE" dirty="0"/>
              <a:t>Sicherheitsunterweisung Bildschirmarbeit</a:t>
            </a:r>
            <a:endParaRPr lang="de-DE" b="0" dirty="0"/>
          </a:p>
        </p:txBody>
      </p:sp>
    </p:spTree>
    <p:extLst>
      <p:ext uri="{BB962C8B-B14F-4D97-AF65-F5344CB8AC3E}">
        <p14:creationId xmlns:p14="http://schemas.microsoft.com/office/powerpoint/2010/main" val="61847920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 Spalten Text">
    <p:spTree>
      <p:nvGrpSpPr>
        <p:cNvPr id="1" name=""/>
        <p:cNvGrpSpPr/>
        <p:nvPr/>
      </p:nvGrpSpPr>
      <p:grpSpPr>
        <a:xfrm>
          <a:off x="0" y="0"/>
          <a:ext cx="0" cy="0"/>
          <a:chOff x="0" y="0"/>
          <a:chExt cx="0" cy="0"/>
        </a:xfrm>
      </p:grpSpPr>
      <p:sp>
        <p:nvSpPr>
          <p:cNvPr id="7" name="Textplatzhalter 15"/>
          <p:cNvSpPr>
            <a:spLocks noGrp="1"/>
          </p:cNvSpPr>
          <p:nvPr>
            <p:ph type="body" sz="quarter" idx="11"/>
          </p:nvPr>
        </p:nvSpPr>
        <p:spPr>
          <a:xfrm>
            <a:off x="706225" y="1931698"/>
            <a:ext cx="4252274" cy="3817598"/>
          </a:xfrm>
        </p:spPr>
        <p:txBody>
          <a:bodyPr lIns="0" tIns="0" rIns="0" bIns="0"/>
          <a:lstStyle>
            <a:lvl1pPr marL="0" indent="0">
              <a:buNone/>
              <a:defRPr lang="de-DE" sz="1600" kern="1200" dirty="0" smtClean="0">
                <a:solidFill>
                  <a:schemeClr val="tx1"/>
                </a:solidFill>
                <a:latin typeface="Arial Narrow" panose="020B0606020202030204" pitchFamily="34" charset="0"/>
                <a:ea typeface="+mn-ea"/>
                <a:cs typeface="+mn-cs"/>
              </a:defRPr>
            </a:lvl1pPr>
            <a:lvl2pPr marL="536575" indent="-273050">
              <a:defRPr/>
            </a:lvl2pPr>
            <a:lvl3pPr marL="811213" indent="-274638">
              <a:defRPr/>
            </a:lvl3pPr>
            <a:lvl4pPr marL="1074738" indent="-263525">
              <a:defRPr/>
            </a:lvl4pPr>
            <a:lvl5pPr marL="1347788" indent="-27305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Foliennummernplatzhalter 4"/>
          <p:cNvSpPr>
            <a:spLocks noGrp="1"/>
          </p:cNvSpPr>
          <p:nvPr>
            <p:ph type="sldNum" sz="quarter" idx="12"/>
          </p:nvPr>
        </p:nvSpPr>
        <p:spPr>
          <a:xfrm>
            <a:off x="706225" y="6954879"/>
            <a:ext cx="287550" cy="365125"/>
          </a:xfrm>
        </p:spPr>
        <p:txBody>
          <a:bodyPr lIns="0" rIns="0"/>
          <a:lstStyle>
            <a:lvl1pPr algn="l">
              <a:defRPr sz="1000">
                <a:solidFill>
                  <a:schemeClr val="tx1"/>
                </a:solidFill>
                <a:latin typeface="Arial" panose="020B0604020202020204" pitchFamily="34" charset="0"/>
                <a:cs typeface="Arial" panose="020B0604020202020204" pitchFamily="34" charset="0"/>
              </a:defRPr>
            </a:lvl1pPr>
          </a:lstStyle>
          <a:p>
            <a:fld id="{DD7C4DC1-7D02-4994-BD54-74988B047B41}" type="slidenum">
              <a:rPr lang="de-DE" smtClean="0"/>
              <a:pPr/>
              <a:t>‹Nr.›</a:t>
            </a:fld>
            <a:endParaRPr lang="de-DE" dirty="0"/>
          </a:p>
        </p:txBody>
      </p:sp>
      <p:sp>
        <p:nvSpPr>
          <p:cNvPr id="13" name="Titelplatzhalter 1"/>
          <p:cNvSpPr>
            <a:spLocks noGrp="1"/>
          </p:cNvSpPr>
          <p:nvPr>
            <p:ph type="title" hasCustomPrompt="1"/>
          </p:nvPr>
        </p:nvSpPr>
        <p:spPr>
          <a:xfrm>
            <a:off x="706225" y="461767"/>
            <a:ext cx="9305041" cy="1216204"/>
          </a:xfrm>
          <a:prstGeom prst="rect">
            <a:avLst/>
          </a:prstGeom>
        </p:spPr>
        <p:txBody>
          <a:bodyPr vert="horz" lIns="0" tIns="0" rIns="0" bIns="0" rtlCol="0" anchor="t">
            <a:normAutofit/>
          </a:bodyPr>
          <a:lstStyle>
            <a:lvl1pPr>
              <a:defRPr sz="2400"/>
            </a:lvl1pPr>
          </a:lstStyle>
          <a:p>
            <a:r>
              <a:rPr lang="de-DE" dirty="0"/>
              <a:t>Überschrift durch klicken bearbeiten</a:t>
            </a:r>
          </a:p>
        </p:txBody>
      </p:sp>
      <p:sp>
        <p:nvSpPr>
          <p:cNvPr id="14" name="Textplatzhalter 15"/>
          <p:cNvSpPr>
            <a:spLocks noGrp="1"/>
          </p:cNvSpPr>
          <p:nvPr>
            <p:ph type="body" sz="quarter" idx="13"/>
          </p:nvPr>
        </p:nvSpPr>
        <p:spPr>
          <a:xfrm>
            <a:off x="5758992" y="1931698"/>
            <a:ext cx="4252274" cy="3817598"/>
          </a:xfrm>
        </p:spPr>
        <p:txBody>
          <a:bodyPr lIns="0" tIns="0" rIns="0" bIns="0"/>
          <a:lstStyle>
            <a:lvl1pPr marL="0" indent="0">
              <a:buNone/>
              <a:defRPr lang="de-DE" sz="1600" kern="1200" dirty="0" smtClean="0">
                <a:solidFill>
                  <a:schemeClr val="tx1"/>
                </a:solidFill>
                <a:latin typeface="Arial Narrow" panose="020B0606020202030204" pitchFamily="34" charset="0"/>
                <a:ea typeface="+mn-ea"/>
                <a:cs typeface="+mn-cs"/>
              </a:defRPr>
            </a:lvl1pPr>
            <a:lvl2pPr marL="536575" indent="-273050">
              <a:defRPr/>
            </a:lvl2pPr>
            <a:lvl3pPr marL="811213" indent="-274638">
              <a:defRPr/>
            </a:lvl3pPr>
            <a:lvl4pPr marL="1074738" indent="-263525">
              <a:defRPr/>
            </a:lvl4pPr>
            <a:lvl5pPr marL="1347788" indent="-27305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9" name="bildmarke schar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73391" y="6996261"/>
            <a:ext cx="198000" cy="198000"/>
          </a:xfrm>
          <a:prstGeom prst="rect">
            <a:avLst/>
          </a:prstGeom>
        </p:spPr>
      </p:pic>
      <p:sp>
        <p:nvSpPr>
          <p:cNvPr id="15" name="Fußzeilenplatzhalter 4">
            <a:extLst>
              <a:ext uri="{FF2B5EF4-FFF2-40B4-BE49-F238E27FC236}">
                <a16:creationId xmlns:a16="http://schemas.microsoft.com/office/drawing/2014/main" id="{C449C0FD-9274-CA43-89C5-913647CE4138}"/>
              </a:ext>
            </a:extLst>
          </p:cNvPr>
          <p:cNvSpPr>
            <a:spLocks noGrp="1"/>
          </p:cNvSpPr>
          <p:nvPr>
            <p:ph type="ftr" sz="quarter" idx="3"/>
          </p:nvPr>
        </p:nvSpPr>
        <p:spPr>
          <a:xfrm>
            <a:off x="1048215" y="6954879"/>
            <a:ext cx="6809978" cy="365125"/>
          </a:xfrm>
          <a:prstGeom prst="rect">
            <a:avLst/>
          </a:prstGeom>
        </p:spPr>
        <p:txBody>
          <a:bodyPr vert="horz" lIns="0" tIns="45720" rIns="0" bIns="45720" rtlCol="0" anchor="ctr"/>
          <a:lstStyle>
            <a:lvl1pPr algn="ctr">
              <a:defRPr lang="de-DE" sz="1000">
                <a:latin typeface="Arial" panose="020B0604020202020204" pitchFamily="34" charset="0"/>
                <a:cs typeface="Arial" panose="020B0604020202020204" pitchFamily="34" charset="0"/>
              </a:defRPr>
            </a:lvl1pPr>
          </a:lstStyle>
          <a:p>
            <a:pPr algn="l"/>
            <a:r>
              <a:rPr lang="de-DE" dirty="0"/>
              <a:t>Sicherheitsunterweisung Bildschirmarbeit</a:t>
            </a:r>
            <a:endParaRPr lang="de-DE" b="0" dirty="0"/>
          </a:p>
        </p:txBody>
      </p:sp>
    </p:spTree>
    <p:extLst>
      <p:ext uri="{BB962C8B-B14F-4D97-AF65-F5344CB8AC3E}">
        <p14:creationId xmlns:p14="http://schemas.microsoft.com/office/powerpoint/2010/main" val="2953482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und Medien">
    <p:spTree>
      <p:nvGrpSpPr>
        <p:cNvPr id="1" name=""/>
        <p:cNvGrpSpPr/>
        <p:nvPr/>
      </p:nvGrpSpPr>
      <p:grpSpPr>
        <a:xfrm>
          <a:off x="0" y="0"/>
          <a:ext cx="0" cy="0"/>
          <a:chOff x="0" y="0"/>
          <a:chExt cx="0" cy="0"/>
        </a:xfrm>
      </p:grpSpPr>
      <p:sp>
        <p:nvSpPr>
          <p:cNvPr id="6" name="Textplatzhalter 15"/>
          <p:cNvSpPr>
            <a:spLocks noGrp="1"/>
          </p:cNvSpPr>
          <p:nvPr>
            <p:ph type="body" sz="quarter" idx="13"/>
          </p:nvPr>
        </p:nvSpPr>
        <p:spPr>
          <a:xfrm>
            <a:off x="706225" y="1931698"/>
            <a:ext cx="4252274" cy="3817598"/>
          </a:xfrm>
        </p:spPr>
        <p:txBody>
          <a:bodyPr lIns="0" tIns="0" rIns="0" bIns="0"/>
          <a:lstStyle>
            <a:lvl1pPr marL="0" indent="0">
              <a:buNone/>
              <a:defRPr lang="de-DE" sz="1600" kern="1200" dirty="0" smtClean="0">
                <a:solidFill>
                  <a:schemeClr val="tx1"/>
                </a:solidFill>
                <a:latin typeface="Arial Narrow" panose="020B0606020202030204" pitchFamily="34" charset="0"/>
                <a:ea typeface="+mn-ea"/>
                <a:cs typeface="+mn-cs"/>
              </a:defRPr>
            </a:lvl1pPr>
            <a:lvl2pPr marL="536575" indent="-273050">
              <a:defRPr/>
            </a:lvl2pPr>
            <a:lvl3pPr marL="811213" indent="-274638">
              <a:defRPr/>
            </a:lvl3pPr>
            <a:lvl4pPr marL="1074738" indent="-263525">
              <a:defRPr/>
            </a:lvl4pPr>
            <a:lvl5pPr marL="1347788" indent="-27305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itelplatzhalter 1"/>
          <p:cNvSpPr>
            <a:spLocks noGrp="1"/>
          </p:cNvSpPr>
          <p:nvPr>
            <p:ph type="title" hasCustomPrompt="1"/>
          </p:nvPr>
        </p:nvSpPr>
        <p:spPr>
          <a:xfrm>
            <a:off x="706225" y="461767"/>
            <a:ext cx="9305041" cy="1216204"/>
          </a:xfrm>
          <a:prstGeom prst="rect">
            <a:avLst/>
          </a:prstGeom>
        </p:spPr>
        <p:txBody>
          <a:bodyPr vert="horz" lIns="0" tIns="0" rIns="0" bIns="0" rtlCol="0" anchor="t">
            <a:normAutofit/>
          </a:bodyPr>
          <a:lstStyle>
            <a:lvl1pPr>
              <a:defRPr sz="2400"/>
            </a:lvl1pPr>
          </a:lstStyle>
          <a:p>
            <a:r>
              <a:rPr lang="de-DE" dirty="0"/>
              <a:t>Überschrift durch klicken bearbeiten</a:t>
            </a:r>
          </a:p>
        </p:txBody>
      </p:sp>
      <p:sp>
        <p:nvSpPr>
          <p:cNvPr id="9" name="Foliennummernplatzhalter 4"/>
          <p:cNvSpPr>
            <a:spLocks noGrp="1"/>
          </p:cNvSpPr>
          <p:nvPr>
            <p:ph type="sldNum" sz="quarter" idx="12"/>
          </p:nvPr>
        </p:nvSpPr>
        <p:spPr>
          <a:xfrm>
            <a:off x="706225" y="6954879"/>
            <a:ext cx="287550" cy="365125"/>
          </a:xfrm>
        </p:spPr>
        <p:txBody>
          <a:bodyPr lIns="0" rIns="0"/>
          <a:lstStyle>
            <a:lvl1pPr algn="l">
              <a:defRPr sz="1000">
                <a:solidFill>
                  <a:schemeClr val="tx1"/>
                </a:solidFill>
                <a:latin typeface="Arial" panose="020B0604020202020204" pitchFamily="34" charset="0"/>
                <a:cs typeface="Arial" panose="020B0604020202020204" pitchFamily="34" charset="0"/>
              </a:defRPr>
            </a:lvl1pPr>
          </a:lstStyle>
          <a:p>
            <a:fld id="{DD7C4DC1-7D02-4994-BD54-74988B047B41}" type="slidenum">
              <a:rPr lang="de-DE" smtClean="0"/>
              <a:pPr/>
              <a:t>‹Nr.›</a:t>
            </a:fld>
            <a:endParaRPr lang="de-DE" dirty="0"/>
          </a:p>
        </p:txBody>
      </p:sp>
      <p:sp>
        <p:nvSpPr>
          <p:cNvPr id="10" name="Fußzeilenplatzhalter 4"/>
          <p:cNvSpPr>
            <a:spLocks noGrp="1"/>
          </p:cNvSpPr>
          <p:nvPr>
            <p:ph type="ftr" sz="quarter" idx="3"/>
          </p:nvPr>
        </p:nvSpPr>
        <p:spPr>
          <a:xfrm>
            <a:off x="1048215" y="6954879"/>
            <a:ext cx="6809978" cy="365125"/>
          </a:xfrm>
          <a:prstGeom prst="rect">
            <a:avLst/>
          </a:prstGeom>
        </p:spPr>
        <p:txBody>
          <a:bodyPr vert="horz" lIns="0" tIns="45720" rIns="0" bIns="45720" rtlCol="0" anchor="ctr"/>
          <a:lstStyle>
            <a:lvl1pPr algn="ctr">
              <a:defRPr lang="de-DE" sz="1000">
                <a:latin typeface="Arial" panose="020B0604020202020204" pitchFamily="34" charset="0"/>
                <a:cs typeface="Arial" panose="020B0604020202020204" pitchFamily="34" charset="0"/>
              </a:defRPr>
            </a:lvl1pPr>
          </a:lstStyle>
          <a:p>
            <a:pPr algn="l"/>
            <a:r>
              <a:rPr lang="de-DE" dirty="0"/>
              <a:t>Sicherheitsunterweisung Bildschirmarbeit</a:t>
            </a:r>
            <a:endParaRPr lang="de-DE" b="0" dirty="0"/>
          </a:p>
        </p:txBody>
      </p:sp>
      <p:sp>
        <p:nvSpPr>
          <p:cNvPr id="11" name="Inhaltsplatzhalter 12"/>
          <p:cNvSpPr>
            <a:spLocks noGrp="1"/>
          </p:cNvSpPr>
          <p:nvPr>
            <p:ph sz="quarter" idx="14" hasCustomPrompt="1"/>
          </p:nvPr>
        </p:nvSpPr>
        <p:spPr>
          <a:xfrm>
            <a:off x="5753100" y="1931698"/>
            <a:ext cx="4258166" cy="2982841"/>
          </a:xfrm>
        </p:spPr>
        <p:txBody>
          <a:bodyPr lIns="0" tIns="0" rIns="0" bIns="0"/>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de-DE" dirty="0"/>
              <a:t>Klicken Sie zum Einfügen eines Bildes oder einer Grafik bitte auf ein Symbol</a:t>
            </a:r>
          </a:p>
        </p:txBody>
      </p:sp>
      <p:sp>
        <p:nvSpPr>
          <p:cNvPr id="13" name="Textplatzhalter 3"/>
          <p:cNvSpPr>
            <a:spLocks noGrp="1"/>
          </p:cNvSpPr>
          <p:nvPr>
            <p:ph type="body" sz="quarter" idx="16" hasCustomPrompt="1"/>
          </p:nvPr>
        </p:nvSpPr>
        <p:spPr>
          <a:xfrm>
            <a:off x="5743575" y="5009259"/>
            <a:ext cx="4267691" cy="622060"/>
          </a:xfrm>
        </p:spPr>
        <p:txBody>
          <a:bodyPr lIns="0" tIns="0" rIns="0" bIns="0">
            <a:noAutofit/>
          </a:bodyPr>
          <a:lstStyle>
            <a:lvl1pPr marL="0" indent="0">
              <a:buNone/>
              <a:defRPr sz="1200" i="0" u="none">
                <a:solidFill>
                  <a:srgbClr val="949B8F"/>
                </a:solidFill>
              </a:defRPr>
            </a:lvl1pPr>
            <a:lvl2pPr marL="457200" indent="0">
              <a:buNone/>
              <a:defRPr sz="1600" i="0" u="none"/>
            </a:lvl2pPr>
            <a:lvl3pPr marL="914400" indent="0">
              <a:buNone/>
              <a:defRPr sz="1600" i="0" u="none"/>
            </a:lvl3pPr>
            <a:lvl4pPr marL="1371600" indent="0">
              <a:buNone/>
              <a:defRPr sz="1600" i="0" u="none"/>
            </a:lvl4pPr>
            <a:lvl5pPr marL="1828800" indent="0">
              <a:buNone/>
              <a:defRPr sz="1600" i="0" u="none"/>
            </a:lvl5pPr>
          </a:lstStyle>
          <a:p>
            <a:pPr lvl="0"/>
            <a:r>
              <a:rPr lang="de-DE" sz="1600" dirty="0">
                <a:solidFill>
                  <a:srgbClr val="949B8F"/>
                </a:solidFill>
                <a:latin typeface="Arial" panose="020B0604020202020204" pitchFamily="34" charset="0"/>
                <a:cs typeface="Arial" panose="020B0604020202020204" pitchFamily="34" charset="0"/>
              </a:rPr>
              <a:t>Bildunterschrift</a:t>
            </a:r>
            <a:endParaRPr lang="de-DE" dirty="0"/>
          </a:p>
        </p:txBody>
      </p:sp>
      <p:pic>
        <p:nvPicPr>
          <p:cNvPr id="12" name="bildmarke schar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73391" y="6996261"/>
            <a:ext cx="198000" cy="198000"/>
          </a:xfrm>
          <a:prstGeom prst="rect">
            <a:avLst/>
          </a:prstGeom>
        </p:spPr>
      </p:pic>
    </p:spTree>
    <p:extLst>
      <p:ext uri="{BB962C8B-B14F-4D97-AF65-F5344CB8AC3E}">
        <p14:creationId xmlns:p14="http://schemas.microsoft.com/office/powerpoint/2010/main" val="1538635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Zwei Medien">
    <p:spTree>
      <p:nvGrpSpPr>
        <p:cNvPr id="1" name=""/>
        <p:cNvGrpSpPr/>
        <p:nvPr/>
      </p:nvGrpSpPr>
      <p:grpSpPr>
        <a:xfrm>
          <a:off x="0" y="0"/>
          <a:ext cx="0" cy="0"/>
          <a:chOff x="0" y="0"/>
          <a:chExt cx="0" cy="0"/>
        </a:xfrm>
      </p:grpSpPr>
      <p:sp>
        <p:nvSpPr>
          <p:cNvPr id="7" name="Titelplatzhalter 1"/>
          <p:cNvSpPr>
            <a:spLocks noGrp="1"/>
          </p:cNvSpPr>
          <p:nvPr>
            <p:ph type="title" hasCustomPrompt="1"/>
          </p:nvPr>
        </p:nvSpPr>
        <p:spPr>
          <a:xfrm>
            <a:off x="706225" y="461767"/>
            <a:ext cx="9305041" cy="1216204"/>
          </a:xfrm>
          <a:prstGeom prst="rect">
            <a:avLst/>
          </a:prstGeom>
        </p:spPr>
        <p:txBody>
          <a:bodyPr vert="horz" lIns="0" tIns="0" rIns="0" bIns="0" rtlCol="0" anchor="t">
            <a:normAutofit/>
          </a:bodyPr>
          <a:lstStyle>
            <a:lvl1pPr>
              <a:defRPr sz="2400"/>
            </a:lvl1pPr>
          </a:lstStyle>
          <a:p>
            <a:r>
              <a:rPr lang="de-DE" dirty="0"/>
              <a:t>Überschrift durch klicken bearbeiten</a:t>
            </a:r>
          </a:p>
        </p:txBody>
      </p:sp>
      <p:sp>
        <p:nvSpPr>
          <p:cNvPr id="11" name="Inhaltsplatzhalter 12"/>
          <p:cNvSpPr>
            <a:spLocks noGrp="1"/>
          </p:cNvSpPr>
          <p:nvPr>
            <p:ph sz="quarter" idx="14" hasCustomPrompt="1"/>
          </p:nvPr>
        </p:nvSpPr>
        <p:spPr>
          <a:xfrm>
            <a:off x="0" y="1965293"/>
            <a:ext cx="5295900" cy="2953921"/>
          </a:xfrm>
        </p:spPr>
        <p:txBody>
          <a:bodyPr lIns="0" tIns="0" rIns="0" bIns="0"/>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de-DE" dirty="0"/>
              <a:t>Klicken Sie zum Einfügen eines Bildes oder einer Grafik bitte auf ein Symbol</a:t>
            </a:r>
          </a:p>
        </p:txBody>
      </p:sp>
      <p:sp>
        <p:nvSpPr>
          <p:cNvPr id="13" name="Textplatzhalter 3"/>
          <p:cNvSpPr>
            <a:spLocks noGrp="1"/>
          </p:cNvSpPr>
          <p:nvPr>
            <p:ph type="body" sz="quarter" idx="16" hasCustomPrompt="1"/>
          </p:nvPr>
        </p:nvSpPr>
        <p:spPr>
          <a:xfrm>
            <a:off x="706225" y="5042122"/>
            <a:ext cx="4589675" cy="752019"/>
          </a:xfrm>
        </p:spPr>
        <p:txBody>
          <a:bodyPr lIns="0" tIns="0" rIns="0" bIns="0">
            <a:noAutofit/>
          </a:bodyPr>
          <a:lstStyle>
            <a:lvl1pPr marL="0" indent="0">
              <a:buNone/>
              <a:defRPr sz="1200" i="0" u="none">
                <a:solidFill>
                  <a:srgbClr val="949B8F"/>
                </a:solidFill>
              </a:defRPr>
            </a:lvl1pPr>
            <a:lvl2pPr marL="457200" indent="0">
              <a:buNone/>
              <a:defRPr sz="1600" i="0" u="none"/>
            </a:lvl2pPr>
            <a:lvl3pPr marL="914400" indent="0">
              <a:buNone/>
              <a:defRPr sz="1600" i="0" u="none"/>
            </a:lvl3pPr>
            <a:lvl4pPr marL="1371600" indent="0">
              <a:buNone/>
              <a:defRPr sz="1600" i="0" u="none"/>
            </a:lvl4pPr>
            <a:lvl5pPr marL="1828800" indent="0">
              <a:buNone/>
              <a:defRPr sz="1600" i="0" u="none"/>
            </a:lvl5pPr>
          </a:lstStyle>
          <a:p>
            <a:pPr lvl="0"/>
            <a:r>
              <a:rPr lang="de-DE" sz="1600" dirty="0">
                <a:solidFill>
                  <a:srgbClr val="949B8F"/>
                </a:solidFill>
                <a:latin typeface="Arial" panose="020B0604020202020204" pitchFamily="34" charset="0"/>
                <a:cs typeface="Arial" panose="020B0604020202020204" pitchFamily="34" charset="0"/>
              </a:rPr>
              <a:t>Bildunterschrift</a:t>
            </a:r>
            <a:endParaRPr lang="de-DE" dirty="0"/>
          </a:p>
        </p:txBody>
      </p:sp>
      <p:sp>
        <p:nvSpPr>
          <p:cNvPr id="17" name="Inhaltsplatzhalter 12"/>
          <p:cNvSpPr>
            <a:spLocks noGrp="1"/>
          </p:cNvSpPr>
          <p:nvPr>
            <p:ph sz="quarter" idx="19" hasCustomPrompt="1"/>
          </p:nvPr>
        </p:nvSpPr>
        <p:spPr>
          <a:xfrm>
            <a:off x="5395913" y="1965293"/>
            <a:ext cx="5295900" cy="2953921"/>
          </a:xfrm>
        </p:spPr>
        <p:txBody>
          <a:bodyPr lIns="0" tIns="0" rIns="0" bIns="0"/>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de-DE" dirty="0"/>
              <a:t>Klicken Sie zum Einfügen eines Bildes oder einer Grafik bitte auf ein Symbol</a:t>
            </a:r>
          </a:p>
        </p:txBody>
      </p:sp>
      <p:sp>
        <p:nvSpPr>
          <p:cNvPr id="18" name="Textplatzhalter 3"/>
          <p:cNvSpPr>
            <a:spLocks noGrp="1"/>
          </p:cNvSpPr>
          <p:nvPr>
            <p:ph type="body" sz="quarter" idx="20" hasCustomPrompt="1"/>
          </p:nvPr>
        </p:nvSpPr>
        <p:spPr>
          <a:xfrm>
            <a:off x="5395913" y="5042121"/>
            <a:ext cx="4589675" cy="752019"/>
          </a:xfrm>
        </p:spPr>
        <p:txBody>
          <a:bodyPr lIns="0" tIns="0" rIns="0" bIns="0">
            <a:noAutofit/>
          </a:bodyPr>
          <a:lstStyle>
            <a:lvl1pPr marL="0" indent="0">
              <a:buNone/>
              <a:defRPr sz="1200" i="0" u="none">
                <a:solidFill>
                  <a:srgbClr val="949B8F"/>
                </a:solidFill>
              </a:defRPr>
            </a:lvl1pPr>
            <a:lvl2pPr marL="457200" indent="0">
              <a:buNone/>
              <a:defRPr sz="1600" i="0" u="none"/>
            </a:lvl2pPr>
            <a:lvl3pPr marL="914400" indent="0">
              <a:buNone/>
              <a:defRPr sz="1600" i="0" u="none"/>
            </a:lvl3pPr>
            <a:lvl4pPr marL="1371600" indent="0">
              <a:buNone/>
              <a:defRPr sz="1600" i="0" u="none"/>
            </a:lvl4pPr>
            <a:lvl5pPr marL="1828800" indent="0">
              <a:buNone/>
              <a:defRPr sz="1600" i="0" u="none"/>
            </a:lvl5pPr>
          </a:lstStyle>
          <a:p>
            <a:pPr lvl="0"/>
            <a:r>
              <a:rPr lang="de-DE" sz="1600" dirty="0">
                <a:solidFill>
                  <a:srgbClr val="949B8F"/>
                </a:solidFill>
                <a:latin typeface="Arial" panose="020B0604020202020204" pitchFamily="34" charset="0"/>
                <a:cs typeface="Arial" panose="020B0604020202020204" pitchFamily="34" charset="0"/>
              </a:rPr>
              <a:t>Bildunterschrift</a:t>
            </a:r>
            <a:endParaRPr lang="de-DE" dirty="0"/>
          </a:p>
        </p:txBody>
      </p:sp>
      <p:pic>
        <p:nvPicPr>
          <p:cNvPr id="14" name="bildmarke schar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73391" y="6996261"/>
            <a:ext cx="198000" cy="198000"/>
          </a:xfrm>
          <a:prstGeom prst="rect">
            <a:avLst/>
          </a:prstGeom>
        </p:spPr>
      </p:pic>
      <p:sp>
        <p:nvSpPr>
          <p:cNvPr id="12" name="Foliennummernplatzhalter 4">
            <a:extLst>
              <a:ext uri="{FF2B5EF4-FFF2-40B4-BE49-F238E27FC236}">
                <a16:creationId xmlns:a16="http://schemas.microsoft.com/office/drawing/2014/main" id="{9E32F462-D680-4B44-8165-23FE4542B7DD}"/>
              </a:ext>
            </a:extLst>
          </p:cNvPr>
          <p:cNvSpPr>
            <a:spLocks noGrp="1"/>
          </p:cNvSpPr>
          <p:nvPr>
            <p:ph type="sldNum" sz="quarter" idx="12"/>
          </p:nvPr>
        </p:nvSpPr>
        <p:spPr>
          <a:xfrm>
            <a:off x="706225" y="6954879"/>
            <a:ext cx="287550" cy="365125"/>
          </a:xfrm>
        </p:spPr>
        <p:txBody>
          <a:bodyPr lIns="0" rIns="0"/>
          <a:lstStyle>
            <a:lvl1pPr algn="l">
              <a:defRPr sz="1000">
                <a:solidFill>
                  <a:schemeClr val="tx1"/>
                </a:solidFill>
                <a:latin typeface="Arial" panose="020B0604020202020204" pitchFamily="34" charset="0"/>
                <a:cs typeface="Arial" panose="020B0604020202020204" pitchFamily="34" charset="0"/>
              </a:defRPr>
            </a:lvl1pPr>
          </a:lstStyle>
          <a:p>
            <a:fld id="{DD7C4DC1-7D02-4994-BD54-74988B047B41}" type="slidenum">
              <a:rPr lang="de-DE" smtClean="0"/>
              <a:pPr/>
              <a:t>‹Nr.›</a:t>
            </a:fld>
            <a:endParaRPr lang="de-DE" dirty="0"/>
          </a:p>
        </p:txBody>
      </p:sp>
      <p:sp>
        <p:nvSpPr>
          <p:cNvPr id="15" name="Fußzeilenplatzhalter 4">
            <a:extLst>
              <a:ext uri="{FF2B5EF4-FFF2-40B4-BE49-F238E27FC236}">
                <a16:creationId xmlns:a16="http://schemas.microsoft.com/office/drawing/2014/main" id="{E352C1EC-B4AE-164E-B127-7C7441D44B47}"/>
              </a:ext>
            </a:extLst>
          </p:cNvPr>
          <p:cNvSpPr>
            <a:spLocks noGrp="1"/>
          </p:cNvSpPr>
          <p:nvPr>
            <p:ph type="ftr" sz="quarter" idx="3"/>
          </p:nvPr>
        </p:nvSpPr>
        <p:spPr>
          <a:xfrm>
            <a:off x="1048215" y="6954879"/>
            <a:ext cx="6809978" cy="365125"/>
          </a:xfrm>
          <a:prstGeom prst="rect">
            <a:avLst/>
          </a:prstGeom>
        </p:spPr>
        <p:txBody>
          <a:bodyPr vert="horz" lIns="0" tIns="45720" rIns="0" bIns="45720" rtlCol="0" anchor="ctr"/>
          <a:lstStyle>
            <a:lvl1pPr algn="ctr">
              <a:defRPr lang="de-DE" sz="1000">
                <a:latin typeface="Arial" panose="020B0604020202020204" pitchFamily="34" charset="0"/>
                <a:cs typeface="Arial" panose="020B0604020202020204" pitchFamily="34" charset="0"/>
              </a:defRPr>
            </a:lvl1pPr>
          </a:lstStyle>
          <a:p>
            <a:pPr algn="l"/>
            <a:r>
              <a:rPr lang="de-DE" dirty="0"/>
              <a:t>Sicherheitsunterweisung Bildschirmarbeit</a:t>
            </a:r>
            <a:endParaRPr lang="de-DE" b="0" dirty="0"/>
          </a:p>
        </p:txBody>
      </p:sp>
    </p:spTree>
    <p:extLst>
      <p:ext uri="{BB962C8B-B14F-4D97-AF65-F5344CB8AC3E}">
        <p14:creationId xmlns:p14="http://schemas.microsoft.com/office/powerpoint/2010/main" val="5032702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735062" y="402483"/>
            <a:ext cx="9221689" cy="1461188"/>
          </a:xfrm>
          <a:prstGeom prst="rect">
            <a:avLst/>
          </a:prstGeom>
        </p:spPr>
        <p:txBody>
          <a:bodyPr vert="horz" lIns="0" tIns="0" rIns="0" bIns="0" rtlCol="0" anchor="t">
            <a:normAutofit/>
          </a:bodyPr>
          <a:lstStyle/>
          <a:p>
            <a:r>
              <a:rPr lang="de-DE" dirty="0"/>
              <a:t>Titelmasterformat durch Klicken bearbeiten</a:t>
            </a:r>
          </a:p>
        </p:txBody>
      </p:sp>
      <p:sp>
        <p:nvSpPr>
          <p:cNvPr id="3" name="Textplatzhalter 2"/>
          <p:cNvSpPr>
            <a:spLocks noGrp="1"/>
          </p:cNvSpPr>
          <p:nvPr>
            <p:ph type="body" idx="1"/>
          </p:nvPr>
        </p:nvSpPr>
        <p:spPr>
          <a:xfrm>
            <a:off x="735062" y="2012414"/>
            <a:ext cx="9221689" cy="4796544"/>
          </a:xfrm>
          <a:prstGeom prst="rect">
            <a:avLst/>
          </a:prstGeom>
        </p:spPr>
        <p:txBody>
          <a:bodyPr vert="horz" lIns="0" tIns="0" rIns="0" bIns="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735062" y="7006699"/>
            <a:ext cx="2405658" cy="402483"/>
          </a:xfrm>
          <a:prstGeom prst="rect">
            <a:avLst/>
          </a:prstGeom>
        </p:spPr>
        <p:txBody>
          <a:bodyPr vert="horz" lIns="91440" tIns="45720" rIns="91440" bIns="45720" rtlCol="0" anchor="ctr"/>
          <a:lstStyle>
            <a:lvl1pPr algn="l">
              <a:defRPr sz="1403">
                <a:solidFill>
                  <a:schemeClr val="tx1"/>
                </a:solidFill>
                <a:latin typeface="Arial" panose="020B0604020202020204" pitchFamily="34" charset="0"/>
                <a:cs typeface="Arial" panose="020B0604020202020204" pitchFamily="34" charset="0"/>
              </a:defRPr>
            </a:lvl1pPr>
          </a:lstStyle>
          <a:p>
            <a:endParaRPr lang="de-DE" dirty="0"/>
          </a:p>
        </p:txBody>
      </p:sp>
      <p:sp>
        <p:nvSpPr>
          <p:cNvPr id="5" name="Fußzeilenplatzhalter 4"/>
          <p:cNvSpPr>
            <a:spLocks noGrp="1"/>
          </p:cNvSpPr>
          <p:nvPr>
            <p:ph type="ftr" sz="quarter" idx="3"/>
          </p:nvPr>
        </p:nvSpPr>
        <p:spPr>
          <a:xfrm>
            <a:off x="3541663" y="7006699"/>
            <a:ext cx="3608487" cy="402483"/>
          </a:xfrm>
          <a:prstGeom prst="rect">
            <a:avLst/>
          </a:prstGeom>
        </p:spPr>
        <p:txBody>
          <a:bodyPr vert="horz" lIns="91440" tIns="45720" rIns="91440" bIns="45720" rtlCol="0" anchor="ctr"/>
          <a:lstStyle>
            <a:lvl1pPr algn="ctr">
              <a:defRPr lang="de-DE" sz="1403">
                <a:latin typeface="Arial" panose="020B0604020202020204" pitchFamily="34" charset="0"/>
                <a:cs typeface="Arial" panose="020B0604020202020204" pitchFamily="34" charset="0"/>
              </a:defRPr>
            </a:lvl1pPr>
          </a:lstStyle>
          <a:p>
            <a:r>
              <a:rPr lang="de-DE"/>
              <a:t>| TITEL DER PRÄSENTATION | NAME AUTOR*IN</a:t>
            </a:r>
          </a:p>
        </p:txBody>
      </p:sp>
      <p:sp>
        <p:nvSpPr>
          <p:cNvPr id="6" name="Foliennummernplatzhalter 5"/>
          <p:cNvSpPr>
            <a:spLocks noGrp="1"/>
          </p:cNvSpPr>
          <p:nvPr>
            <p:ph type="sldNum" sz="quarter" idx="4"/>
          </p:nvPr>
        </p:nvSpPr>
        <p:spPr>
          <a:xfrm>
            <a:off x="7551093" y="7006699"/>
            <a:ext cx="2405658" cy="402483"/>
          </a:xfrm>
          <a:prstGeom prst="rect">
            <a:avLst/>
          </a:prstGeom>
        </p:spPr>
        <p:txBody>
          <a:bodyPr vert="horz" lIns="91440" tIns="45720" rIns="91440" bIns="45720" rtlCol="0" anchor="ctr"/>
          <a:lstStyle>
            <a:lvl1pPr algn="r">
              <a:defRPr lang="de-DE" sz="1403" smtClean="0">
                <a:latin typeface="Arial" panose="020B0604020202020204" pitchFamily="34" charset="0"/>
                <a:cs typeface="Arial" panose="020B0604020202020204" pitchFamily="34" charset="0"/>
              </a:defRPr>
            </a:lvl1pPr>
          </a:lstStyle>
          <a:p>
            <a:fld id="{DD7C4DC1-7D02-4994-BD54-74988B047B41}" type="slidenum">
              <a:rPr lang="de-DE" smtClean="0"/>
              <a:pPr/>
              <a:t>‹Nr.›</a:t>
            </a:fld>
            <a:endParaRPr lang="de-DE" dirty="0"/>
          </a:p>
        </p:txBody>
      </p:sp>
      <p:sp>
        <p:nvSpPr>
          <p:cNvPr id="7" name="Rechteck 6"/>
          <p:cNvSpPr/>
          <p:nvPr/>
        </p:nvSpPr>
        <p:spPr>
          <a:xfrm>
            <a:off x="-1" y="-1"/>
            <a:ext cx="10691814" cy="7559676"/>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79"/>
          </a:p>
        </p:txBody>
      </p:sp>
      <p:sp>
        <p:nvSpPr>
          <p:cNvPr id="8" name="Rechteck 7"/>
          <p:cNvSpPr/>
          <p:nvPr userDrawn="1"/>
        </p:nvSpPr>
        <p:spPr>
          <a:xfrm>
            <a:off x="-1" y="-1"/>
            <a:ext cx="10691813" cy="7559676"/>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6223438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95" r:id="rId3"/>
    <p:sldLayoutId id="2147483696" r:id="rId4"/>
    <p:sldLayoutId id="2147483698" r:id="rId5"/>
  </p:sldLayoutIdLst>
  <p:hf hdr="0" dt="0"/>
  <p:txStyles>
    <p:titleStyle>
      <a:lvl1pPr algn="l" defTabSz="801929" rtl="0" eaLnBrk="1" latinLnBrk="0" hangingPunct="1">
        <a:lnSpc>
          <a:spcPct val="90000"/>
        </a:lnSpc>
        <a:spcBef>
          <a:spcPct val="0"/>
        </a:spcBef>
        <a:buNone/>
        <a:defRPr sz="2631" b="1" kern="1200" cap="all" baseline="0">
          <a:solidFill>
            <a:schemeClr val="tx1"/>
          </a:solidFill>
          <a:latin typeface="Arial" panose="020B0604020202020204" pitchFamily="34" charset="0"/>
          <a:ea typeface="+mj-ea"/>
          <a:cs typeface="Arial" panose="020B0604020202020204" pitchFamily="34" charset="0"/>
        </a:defRPr>
      </a:lvl1pPr>
    </p:titleStyle>
    <p:bodyStyle>
      <a:lvl1pPr marL="311861" indent="-311861" algn="l" defTabSz="801929" rtl="0" eaLnBrk="1" latinLnBrk="0" hangingPunct="1">
        <a:lnSpc>
          <a:spcPct val="90000"/>
        </a:lnSpc>
        <a:spcBef>
          <a:spcPts val="877"/>
        </a:spcBef>
        <a:buSzPct val="90000"/>
        <a:buFont typeface="Symbol" panose="05050102010706020507" pitchFamily="18" charset="2"/>
        <a:buChar char="¾"/>
        <a:defRPr sz="2105" kern="1200">
          <a:solidFill>
            <a:schemeClr val="tx1"/>
          </a:solidFill>
          <a:latin typeface="Arial Narrow" panose="020B0606020202030204" pitchFamily="34" charset="0"/>
          <a:ea typeface="+mn-ea"/>
          <a:cs typeface="+mn-cs"/>
        </a:defRPr>
      </a:lvl1pPr>
      <a:lvl2pPr marL="712826" indent="-311861" algn="l" defTabSz="801929" rtl="0" eaLnBrk="1" latinLnBrk="0" hangingPunct="1">
        <a:lnSpc>
          <a:spcPct val="90000"/>
        </a:lnSpc>
        <a:spcBef>
          <a:spcPts val="439"/>
        </a:spcBef>
        <a:buSzPct val="90000"/>
        <a:buFont typeface="Symbol" panose="05050102010706020507" pitchFamily="18" charset="2"/>
        <a:buChar char="¾"/>
        <a:defRPr sz="2105" kern="1200">
          <a:solidFill>
            <a:schemeClr val="tx1"/>
          </a:solidFill>
          <a:latin typeface="Arial Narrow" panose="020B0606020202030204" pitchFamily="34" charset="0"/>
          <a:ea typeface="+mn-ea"/>
          <a:cs typeface="+mn-cs"/>
        </a:defRPr>
      </a:lvl2pPr>
      <a:lvl3pPr marL="1102652" indent="-300723" algn="l" defTabSz="801929" rtl="0" eaLnBrk="1" latinLnBrk="0" hangingPunct="1">
        <a:lnSpc>
          <a:spcPct val="90000"/>
        </a:lnSpc>
        <a:spcBef>
          <a:spcPts val="439"/>
        </a:spcBef>
        <a:buSzPct val="90000"/>
        <a:buFont typeface="Symbol" panose="05050102010706020507" pitchFamily="18" charset="2"/>
        <a:buChar char="¾"/>
        <a:defRPr sz="2105" kern="1200">
          <a:solidFill>
            <a:schemeClr val="tx1"/>
          </a:solidFill>
          <a:latin typeface="Arial Narrow" panose="020B0606020202030204" pitchFamily="34" charset="0"/>
          <a:ea typeface="+mn-ea"/>
          <a:cs typeface="+mn-cs"/>
        </a:defRPr>
      </a:lvl3pPr>
      <a:lvl4pPr marL="1492479" indent="-289585" algn="l" defTabSz="801929" rtl="0" eaLnBrk="1" latinLnBrk="0" hangingPunct="1">
        <a:lnSpc>
          <a:spcPct val="90000"/>
        </a:lnSpc>
        <a:spcBef>
          <a:spcPts val="439"/>
        </a:spcBef>
        <a:buSzPct val="90000"/>
        <a:buFont typeface="Symbol" panose="05050102010706020507" pitchFamily="18" charset="2"/>
        <a:buChar char="¾"/>
        <a:defRPr sz="2105" kern="1200">
          <a:solidFill>
            <a:schemeClr val="tx1"/>
          </a:solidFill>
          <a:latin typeface="Arial Narrow" panose="020B0606020202030204" pitchFamily="34" charset="0"/>
          <a:ea typeface="+mn-ea"/>
          <a:cs typeface="+mn-cs"/>
        </a:defRPr>
      </a:lvl4pPr>
      <a:lvl5pPr marL="1893443" indent="-289585" algn="l" defTabSz="801929" rtl="0" eaLnBrk="1" latinLnBrk="0" hangingPunct="1">
        <a:lnSpc>
          <a:spcPct val="90000"/>
        </a:lnSpc>
        <a:spcBef>
          <a:spcPts val="439"/>
        </a:spcBef>
        <a:buSzPct val="90000"/>
        <a:buFont typeface="Symbol" panose="05050102010706020507" pitchFamily="18" charset="2"/>
        <a:buChar char="¾"/>
        <a:defRPr sz="2105" kern="1200">
          <a:solidFill>
            <a:schemeClr val="tx1"/>
          </a:solidFill>
          <a:latin typeface="Arial Narrow" panose="020B0606020202030204" pitchFamily="34" charset="0"/>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de-DE"/>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umwelt-online.de/regelwerk/index.htm" TargetMode="External"/><Relationship Id="rId2" Type="http://schemas.openxmlformats.org/officeDocument/2006/relationships/hyperlink" Target="https://www.leuphana.de/intranet/verwaltung/arbeitsschutz" TargetMode="External"/><Relationship Id="rId1" Type="http://schemas.openxmlformats.org/officeDocument/2006/relationships/slideLayout" Target="../slideLayouts/slideLayout4.xml"/><Relationship Id="rId4" Type="http://schemas.openxmlformats.org/officeDocument/2006/relationships/hyperlink" Target="https://www.lukn.de/"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jpeg"/><Relationship Id="rId7" Type="http://schemas.openxmlformats.org/officeDocument/2006/relationships/image" Target="../media/image22.emf"/><Relationship Id="rId2" Type="http://schemas.openxmlformats.org/officeDocument/2006/relationships/image" Target="../media/image17.jpeg"/><Relationship Id="rId1" Type="http://schemas.openxmlformats.org/officeDocument/2006/relationships/slideLayout" Target="../slideLayouts/slideLayout5.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5.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1852612"/>
            <a:ext cx="10691813" cy="5626099"/>
          </a:xfrm>
          <a:prstGeom prst="rect">
            <a:avLst/>
          </a:prstGeom>
          <a:solidFill>
            <a:srgbClr val="882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Rechteck 5"/>
          <p:cNvSpPr/>
          <p:nvPr/>
        </p:nvSpPr>
        <p:spPr>
          <a:xfrm>
            <a:off x="8177213" y="1852612"/>
            <a:ext cx="1842514" cy="90488"/>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167688" y="6207125"/>
            <a:ext cx="1842514" cy="135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3439" y="6519298"/>
            <a:ext cx="1411012" cy="491425"/>
          </a:xfrm>
          <a:prstGeom prst="rect">
            <a:avLst/>
          </a:prstGeom>
        </p:spPr>
      </p:pic>
      <p:sp>
        <p:nvSpPr>
          <p:cNvPr id="9" name="Textfeld 8"/>
          <p:cNvSpPr txBox="1"/>
          <p:nvPr/>
        </p:nvSpPr>
        <p:spPr>
          <a:xfrm>
            <a:off x="286913" y="467617"/>
            <a:ext cx="9498498" cy="1384995"/>
          </a:xfrm>
          <a:prstGeom prst="rect">
            <a:avLst/>
          </a:prstGeom>
          <a:noFill/>
        </p:spPr>
        <p:txBody>
          <a:bodyPr wrap="none" lIns="0" tIns="0" rIns="0" bIns="0" rtlCol="0">
            <a:spAutoFit/>
          </a:bodyPr>
          <a:lstStyle/>
          <a:p>
            <a:pPr>
              <a:lnSpc>
                <a:spcPts val="3600"/>
              </a:lnSpc>
            </a:pPr>
            <a:r>
              <a:rPr lang="de-DE" sz="3600" b="1" cap="all" dirty="0" smtClean="0">
                <a:latin typeface="Arial" panose="020B0604020202020204" pitchFamily="34" charset="0"/>
                <a:cs typeface="Arial" panose="020B0604020202020204" pitchFamily="34" charset="0"/>
              </a:rPr>
              <a:t>Muster-Sicherheitsunterweisung</a:t>
            </a:r>
            <a:endParaRPr lang="de-DE" sz="3600" b="1" cap="all" dirty="0">
              <a:latin typeface="Arial" panose="020B0604020202020204" pitchFamily="34" charset="0"/>
              <a:cs typeface="Arial" panose="020B0604020202020204" pitchFamily="34" charset="0"/>
            </a:endParaRPr>
          </a:p>
          <a:p>
            <a:pPr>
              <a:lnSpc>
                <a:spcPts val="3600"/>
              </a:lnSpc>
            </a:pPr>
            <a:r>
              <a:rPr lang="de-DE" sz="3600" cap="all" dirty="0">
                <a:latin typeface="Arial" panose="020B0604020202020204" pitchFamily="34" charset="0"/>
                <a:cs typeface="Arial" panose="020B0604020202020204" pitchFamily="34" charset="0"/>
              </a:rPr>
              <a:t>Servicearbeiten in </a:t>
            </a:r>
          </a:p>
          <a:p>
            <a:pPr>
              <a:lnSpc>
                <a:spcPts val="3600"/>
              </a:lnSpc>
            </a:pPr>
            <a:r>
              <a:rPr lang="de-DE" sz="3600" cap="all" dirty="0" smtClean="0">
                <a:latin typeface="Arial" panose="020B0604020202020204" pitchFamily="34" charset="0"/>
                <a:cs typeface="Arial" panose="020B0604020202020204" pitchFamily="34" charset="0"/>
              </a:rPr>
              <a:t>naturwissenschaftlichen </a:t>
            </a:r>
            <a:r>
              <a:rPr lang="de-DE" sz="3600" cap="all" dirty="0" err="1" smtClean="0">
                <a:latin typeface="Arial" panose="020B0604020202020204" pitchFamily="34" charset="0"/>
                <a:cs typeface="Arial" panose="020B0604020202020204" pitchFamily="34" charset="0"/>
              </a:rPr>
              <a:t>laboren</a:t>
            </a:r>
            <a:r>
              <a:rPr lang="de-DE" sz="3600" cap="all" dirty="0" smtClean="0">
                <a:latin typeface="Arial" panose="020B0604020202020204" pitchFamily="34" charset="0"/>
                <a:cs typeface="Arial" panose="020B0604020202020204" pitchFamily="34" charset="0"/>
              </a:rPr>
              <a:t> </a:t>
            </a:r>
            <a:endParaRPr lang="de-DE" sz="3600" cap="all" dirty="0">
              <a:latin typeface="Arial" panose="020B0604020202020204" pitchFamily="34" charset="0"/>
              <a:cs typeface="Arial" panose="020B0604020202020204" pitchFamily="34" charset="0"/>
            </a:endParaRPr>
          </a:p>
        </p:txBody>
      </p:sp>
      <p:sp>
        <p:nvSpPr>
          <p:cNvPr id="11" name="Textfeld 10"/>
          <p:cNvSpPr txBox="1"/>
          <p:nvPr/>
        </p:nvSpPr>
        <p:spPr>
          <a:xfrm>
            <a:off x="776526" y="6705149"/>
            <a:ext cx="6709551" cy="461665"/>
          </a:xfrm>
          <a:prstGeom prst="rect">
            <a:avLst/>
          </a:prstGeom>
          <a:noFill/>
        </p:spPr>
        <p:txBody>
          <a:bodyPr wrap="square" rtlCol="0">
            <a:spAutoFit/>
          </a:bodyPr>
          <a:lstStyle/>
          <a:p>
            <a:r>
              <a:rPr lang="de-DE" sz="1200" b="1" dirty="0">
                <a:solidFill>
                  <a:schemeClr val="bg1"/>
                </a:solidFill>
                <a:latin typeface="Arial" panose="020B0604020202020204" pitchFamily="34" charset="0"/>
                <a:cs typeface="Arial" panose="020B0604020202020204" pitchFamily="34" charset="0"/>
              </a:rPr>
              <a:t>Sicherheitsunterweisung Servicearbeiten in naturwissenschaftlichen </a:t>
            </a:r>
            <a:r>
              <a:rPr lang="de-DE" sz="1200" b="1" dirty="0" smtClean="0">
                <a:solidFill>
                  <a:schemeClr val="bg1"/>
                </a:solidFill>
                <a:latin typeface="Arial" panose="020B0604020202020204" pitchFamily="34" charset="0"/>
                <a:cs typeface="Arial" panose="020B0604020202020204" pitchFamily="34" charset="0"/>
              </a:rPr>
              <a:t>Laboren</a:t>
            </a:r>
            <a:endParaRPr lang="de-DE" sz="1200" b="1" dirty="0">
              <a:solidFill>
                <a:schemeClr val="bg1"/>
              </a:solidFill>
              <a:latin typeface="Arial" panose="020B0604020202020204" pitchFamily="34" charset="0"/>
              <a:cs typeface="Arial" panose="020B0604020202020204" pitchFamily="34" charset="0"/>
            </a:endParaRPr>
          </a:p>
          <a:p>
            <a:r>
              <a:rPr lang="de-DE" sz="1200" b="1" dirty="0">
                <a:solidFill>
                  <a:schemeClr val="bg1"/>
                </a:solidFill>
                <a:latin typeface="Arial" panose="020B0604020202020204" pitchFamily="34" charset="0"/>
                <a:cs typeface="Arial" panose="020B0604020202020204" pitchFamily="34" charset="0"/>
              </a:rPr>
              <a:t>Lüneburg, </a:t>
            </a:r>
            <a:r>
              <a:rPr lang="de-DE" sz="1200" b="1" dirty="0" smtClean="0">
                <a:solidFill>
                  <a:schemeClr val="bg1"/>
                </a:solidFill>
                <a:latin typeface="Arial" panose="020B0604020202020204" pitchFamily="34" charset="0"/>
                <a:cs typeface="Arial" panose="020B0604020202020204" pitchFamily="34" charset="0"/>
              </a:rPr>
              <a:t>den … … ….</a:t>
            </a:r>
            <a:endParaRPr lang="de-DE" sz="1200" b="1" dirty="0">
              <a:solidFill>
                <a:schemeClr val="bg1"/>
              </a:solidFill>
              <a:latin typeface="Arial" panose="020B0604020202020204" pitchFamily="34" charset="0"/>
              <a:cs typeface="Arial" panose="020B0604020202020204" pitchFamily="34" charset="0"/>
            </a:endParaRPr>
          </a:p>
        </p:txBody>
      </p:sp>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027" y="6764935"/>
            <a:ext cx="144000" cy="134498"/>
          </a:xfrm>
          <a:prstGeom prst="rect">
            <a:avLst/>
          </a:prstGeom>
        </p:spPr>
      </p:pic>
    </p:spTree>
    <p:extLst>
      <p:ext uri="{BB962C8B-B14F-4D97-AF65-F5344CB8AC3E}">
        <p14:creationId xmlns:p14="http://schemas.microsoft.com/office/powerpoint/2010/main" val="3850593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10</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a:xfrm>
            <a:off x="993775" y="6954879"/>
            <a:ext cx="6809978" cy="365125"/>
          </a:xfrm>
        </p:spPr>
        <p:txBody>
          <a:bodyPr/>
          <a:lstStyle/>
          <a:p>
            <a:pPr algn="l"/>
            <a:r>
              <a:rPr lang="de-DE" dirty="0"/>
              <a:t>Sicherheitsunterweisung Servicearbeiten in naturwissenschaftlichen Laboren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739177" y="1802548"/>
            <a:ext cx="9442655" cy="4647426"/>
          </a:xfrm>
          <a:prstGeom prst="rect">
            <a:avLst/>
          </a:prstGeom>
          <a:noFill/>
        </p:spPr>
        <p:txBody>
          <a:bodyPr wrap="square" rtlCol="0">
            <a:spAutoFit/>
          </a:bodyPr>
          <a:lstStyle/>
          <a:p>
            <a:r>
              <a:rPr lang="de-DE" sz="1600" b="1" cap="all" dirty="0">
                <a:latin typeface="Arial Narrow" panose="020B0606020202030204" pitchFamily="34" charset="0"/>
              </a:rPr>
              <a:t>Grundsätze Vorgaben für Servicearbeiten</a:t>
            </a:r>
          </a:p>
          <a:p>
            <a:pPr algn="just">
              <a:lnSpc>
                <a:spcPct val="150000"/>
              </a:lnSpc>
            </a:pPr>
            <a:endParaRPr lang="de-DE" sz="1600" dirty="0">
              <a:latin typeface="Arial Narrow" panose="020B0606020202030204" pitchFamily="34" charset="0"/>
            </a:endParaRPr>
          </a:p>
          <a:p>
            <a:r>
              <a:rPr lang="de-DE" sz="1600" dirty="0">
                <a:latin typeface="Arial Narrow" panose="020B0606020202030204" pitchFamily="34" charset="0"/>
              </a:rPr>
              <a:t>Zutrittsbeschränkungen sind zu beachten. Nur in Notfällen darf sich über sie für Sofortmaßnahmen hinweggesetzt werden.</a:t>
            </a:r>
          </a:p>
          <a:p>
            <a:endParaRPr lang="de-DE" sz="1600" dirty="0">
              <a:latin typeface="Arial Narrow" panose="020B0606020202030204" pitchFamily="34" charset="0"/>
            </a:endParaRPr>
          </a:p>
          <a:p>
            <a:r>
              <a:rPr lang="de-DE" sz="1600" dirty="0">
                <a:latin typeface="Arial Narrow" panose="020B0606020202030204" pitchFamily="34" charset="0"/>
              </a:rPr>
              <a:t>In </a:t>
            </a:r>
            <a:r>
              <a:rPr lang="de-DE" sz="1600" dirty="0" smtClean="0">
                <a:latin typeface="Arial Narrow" panose="020B0606020202030204" pitchFamily="34" charset="0"/>
              </a:rPr>
              <a:t>Laboren </a:t>
            </a:r>
            <a:r>
              <a:rPr lang="de-DE" sz="1600" dirty="0">
                <a:latin typeface="Arial Narrow" panose="020B0606020202030204" pitchFamily="34" charset="0"/>
              </a:rPr>
              <a:t>darf bei erhöhtem Gefahrenpotenzial nicht allein gearbeitet werden.</a:t>
            </a:r>
          </a:p>
          <a:p>
            <a:endParaRPr lang="de-DE" sz="1600" dirty="0">
              <a:latin typeface="Arial Narrow" panose="020B0606020202030204" pitchFamily="34" charset="0"/>
            </a:endParaRPr>
          </a:p>
          <a:p>
            <a:r>
              <a:rPr lang="de-DE" sz="1600" dirty="0">
                <a:latin typeface="Arial Narrow" panose="020B0606020202030204" pitchFamily="34" charset="0"/>
              </a:rPr>
              <a:t>Schwangere und stillende Personen sowie Jugendliche dürfen in </a:t>
            </a:r>
            <a:r>
              <a:rPr lang="de-DE" sz="1600" dirty="0" smtClean="0">
                <a:latin typeface="Arial Narrow" panose="020B0606020202030204" pitchFamily="34" charset="0"/>
              </a:rPr>
              <a:t>Laboren </a:t>
            </a:r>
            <a:r>
              <a:rPr lang="de-DE" sz="1600" dirty="0">
                <a:latin typeface="Arial Narrow" panose="020B0606020202030204" pitchFamily="34" charset="0"/>
              </a:rPr>
              <a:t>erst nach zusätzlicher Gefährdungsbeurteilung und erforderlichenfalls Beseitigung von Gefahren arbeiten.</a:t>
            </a:r>
          </a:p>
          <a:p>
            <a:endParaRPr lang="de-DE" sz="1600" dirty="0">
              <a:latin typeface="Arial Narrow" panose="020B0606020202030204" pitchFamily="34" charset="0"/>
            </a:endParaRPr>
          </a:p>
          <a:p>
            <a:r>
              <a:rPr lang="de-DE" sz="1600" dirty="0">
                <a:latin typeface="Arial Narrow" panose="020B0606020202030204" pitchFamily="34" charset="0"/>
              </a:rPr>
              <a:t>Alle in </a:t>
            </a:r>
            <a:r>
              <a:rPr lang="de-DE" sz="1600" dirty="0" smtClean="0">
                <a:latin typeface="Arial Narrow" panose="020B0606020202030204" pitchFamily="34" charset="0"/>
              </a:rPr>
              <a:t>Laboren </a:t>
            </a:r>
            <a:r>
              <a:rPr lang="de-DE" sz="1600" dirty="0">
                <a:latin typeface="Arial Narrow" panose="020B0606020202030204" pitchFamily="34" charset="0"/>
              </a:rPr>
              <a:t>Tätige haben sich über den Standort und ggf. auch die Funktionsweise von Schutz- und Sicherheitseinrichtungen zu informieren.</a:t>
            </a:r>
          </a:p>
          <a:p>
            <a:r>
              <a:rPr lang="de-DE" sz="1600" dirty="0">
                <a:latin typeface="Arial Narrow" panose="020B0606020202030204" pitchFamily="34" charset="0"/>
              </a:rPr>
              <a:t> </a:t>
            </a:r>
          </a:p>
          <a:p>
            <a:r>
              <a:rPr lang="de-DE" sz="1600" dirty="0">
                <a:latin typeface="Arial Narrow" panose="020B0606020202030204" pitchFamily="34" charset="0"/>
              </a:rPr>
              <a:t>In naturwissenschaftlichen </a:t>
            </a:r>
            <a:r>
              <a:rPr lang="de-DE" sz="1600" dirty="0" smtClean="0">
                <a:latin typeface="Arial Narrow" panose="020B0606020202030204" pitchFamily="34" charset="0"/>
              </a:rPr>
              <a:t>Laboren </a:t>
            </a:r>
            <a:r>
              <a:rPr lang="de-DE" sz="1600" dirty="0">
                <a:latin typeface="Arial Narrow" panose="020B0606020202030204" pitchFamily="34" charset="0"/>
              </a:rPr>
              <a:t>sind </a:t>
            </a:r>
            <a:r>
              <a:rPr lang="de-DE" sz="1600" dirty="0" smtClean="0">
                <a:latin typeface="Arial Narrow" panose="020B0606020202030204" pitchFamily="34" charset="0"/>
              </a:rPr>
              <a:t>immer eine </a:t>
            </a:r>
            <a:r>
              <a:rPr lang="de-DE" sz="1600" dirty="0">
                <a:latin typeface="Arial Narrow" panose="020B0606020202030204" pitchFamily="34" charset="0"/>
              </a:rPr>
              <a:t>Schutzbrille und geschlossene Schuhe sowie Schutzausrüstungen entsprechend der Kennzeichnung zu tragen, lange Haare sind zu s</a:t>
            </a:r>
            <a:r>
              <a:rPr lang="de-DE" sz="1600" dirty="0" smtClean="0">
                <a:latin typeface="Arial Narrow" panose="020B0606020202030204" pitchFamily="34" charset="0"/>
              </a:rPr>
              <a:t>ichern </a:t>
            </a:r>
            <a:r>
              <a:rPr lang="de-DE" sz="1600" dirty="0">
                <a:latin typeface="Arial Narrow" panose="020B0606020202030204" pitchFamily="34" charset="0"/>
              </a:rPr>
              <a:t>(</a:t>
            </a:r>
            <a:r>
              <a:rPr lang="de-DE" sz="1600" dirty="0" smtClean="0">
                <a:latin typeface="Arial Narrow" panose="020B0606020202030204" pitchFamily="34" charset="0"/>
              </a:rPr>
              <a:t>z. B</a:t>
            </a:r>
            <a:r>
              <a:rPr lang="de-DE" sz="1600" dirty="0">
                <a:latin typeface="Arial Narrow" panose="020B0606020202030204" pitchFamily="34" charset="0"/>
              </a:rPr>
              <a:t>. </a:t>
            </a:r>
            <a:r>
              <a:rPr lang="de-DE" sz="1600" dirty="0" smtClean="0">
                <a:latin typeface="Arial Narrow" panose="020B0606020202030204" pitchFamily="34" charset="0"/>
              </a:rPr>
              <a:t>durch ein Haargummi).</a:t>
            </a:r>
            <a:endParaRPr lang="de-DE" sz="1600" dirty="0">
              <a:latin typeface="Arial Narrow" panose="020B0606020202030204" pitchFamily="34" charset="0"/>
            </a:endParaRPr>
          </a:p>
          <a:p>
            <a:endParaRPr lang="de-DE" sz="1600" dirty="0">
              <a:latin typeface="Arial Narrow" panose="020B0606020202030204" pitchFamily="34" charset="0"/>
            </a:endParaRPr>
          </a:p>
          <a:p>
            <a:r>
              <a:rPr lang="de-DE" sz="1600" dirty="0">
                <a:latin typeface="Arial Narrow" panose="020B0606020202030204" pitchFamily="34" charset="0"/>
              </a:rPr>
              <a:t>Die Schutz- und Sicherheitseinrichtungen müssen stets gut sichtbar und ungehindert zugänglich sein. Es ist untersagt, sie durch Abstellen von Gegenständen jeglicher Art zu verdecken oder ihre Funktion zu verändern.</a:t>
            </a:r>
          </a:p>
          <a:p>
            <a:r>
              <a:rPr lang="de-DE" sz="1600" dirty="0">
                <a:latin typeface="Arial Narrow" panose="020B0606020202030204" pitchFamily="34" charset="0"/>
              </a:rPr>
              <a:t> </a:t>
            </a: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25603" y="674008"/>
            <a:ext cx="9305041" cy="1216204"/>
          </a:xfrm>
        </p:spPr>
        <p:txBody>
          <a:bodyPr/>
          <a:lstStyle/>
          <a:p>
            <a:pPr>
              <a:lnSpc>
                <a:spcPct val="100000"/>
              </a:lnSpc>
              <a:spcBef>
                <a:spcPts val="0"/>
              </a:spcBef>
            </a:pPr>
            <a:r>
              <a:rPr lang="de-DE" dirty="0"/>
              <a:t>Schutzmaßnahmen und </a:t>
            </a:r>
            <a:r>
              <a:rPr lang="de-DE" dirty="0" err="1"/>
              <a:t>verhaltensregeln</a:t>
            </a:r>
            <a:endParaRPr lang="de-DE" dirty="0"/>
          </a:p>
        </p:txBody>
      </p:sp>
    </p:spTree>
    <p:extLst>
      <p:ext uri="{BB962C8B-B14F-4D97-AF65-F5344CB8AC3E}">
        <p14:creationId xmlns:p14="http://schemas.microsoft.com/office/powerpoint/2010/main" val="3805077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11</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Servicearbeiten in naturwissenschaftlichen Laboren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733841" y="1803229"/>
            <a:ext cx="9442655" cy="4185761"/>
          </a:xfrm>
          <a:prstGeom prst="rect">
            <a:avLst/>
          </a:prstGeom>
          <a:noFill/>
        </p:spPr>
        <p:txBody>
          <a:bodyPr wrap="square" rtlCol="0">
            <a:spAutoFit/>
          </a:bodyPr>
          <a:lstStyle/>
          <a:p>
            <a:r>
              <a:rPr lang="de-DE" sz="1600" b="1" cap="all" dirty="0">
                <a:latin typeface="Arial Narrow" panose="020B0606020202030204" pitchFamily="34" charset="0"/>
              </a:rPr>
              <a:t>Grundsätze Vorgaben für Servicearbeiten</a:t>
            </a:r>
          </a:p>
          <a:p>
            <a:pPr algn="just">
              <a:lnSpc>
                <a:spcPct val="150000"/>
              </a:lnSpc>
            </a:pPr>
            <a:endParaRPr lang="de-DE" sz="1600" dirty="0">
              <a:latin typeface="Arial Narrow" panose="020B0606020202030204" pitchFamily="34" charset="0"/>
            </a:endParaRPr>
          </a:p>
          <a:p>
            <a:r>
              <a:rPr lang="de-DE" sz="1600" dirty="0" smtClean="0">
                <a:latin typeface="Arial Narrow" panose="020B0606020202030204" pitchFamily="34" charset="0"/>
              </a:rPr>
              <a:t>Laboren</a:t>
            </a:r>
            <a:r>
              <a:rPr lang="de-DE" sz="1600" dirty="0">
                <a:latin typeface="Arial Narrow" panose="020B0606020202030204" pitchFamily="34" charset="0"/>
              </a:rPr>
              <a:t>, in denen mit nicht unwesentlichen Gefahrstoffmengen umgegangen werden darf, sind technisch </a:t>
            </a:r>
            <a:r>
              <a:rPr lang="de-DE" sz="1600" dirty="0" err="1">
                <a:latin typeface="Arial Narrow" panose="020B0606020202030204" pitchFamily="34" charset="0"/>
              </a:rPr>
              <a:t>be</a:t>
            </a:r>
            <a:r>
              <a:rPr lang="de-DE" sz="1600" dirty="0">
                <a:latin typeface="Arial Narrow" panose="020B0606020202030204" pitchFamily="34" charset="0"/>
              </a:rPr>
              <a:t>- und entlüftet. Bei Arbeiten länger 30 min, ist die Anlage einzuschalten, sofern dies nicht automatisch geschieht.</a:t>
            </a:r>
            <a:endParaRPr lang="de-DE" sz="1600" dirty="0">
              <a:highlight>
                <a:srgbClr val="FFFF00"/>
              </a:highlight>
              <a:latin typeface="Arial Narrow" panose="020B0606020202030204" pitchFamily="34" charset="0"/>
            </a:endParaRPr>
          </a:p>
          <a:p>
            <a:endParaRPr lang="de-DE" sz="1600" dirty="0">
              <a:latin typeface="Arial Narrow" panose="020B0606020202030204" pitchFamily="34" charset="0"/>
            </a:endParaRPr>
          </a:p>
          <a:p>
            <a:r>
              <a:rPr lang="de-DE" sz="1600" dirty="0">
                <a:latin typeface="Arial Narrow" panose="020B0606020202030204" pitchFamily="34" charset="0"/>
              </a:rPr>
              <a:t>In allen </a:t>
            </a:r>
            <a:r>
              <a:rPr lang="de-DE" sz="1600" dirty="0" smtClean="0">
                <a:latin typeface="Arial Narrow" panose="020B0606020202030204" pitchFamily="34" charset="0"/>
              </a:rPr>
              <a:t>Laboren </a:t>
            </a:r>
            <a:r>
              <a:rPr lang="de-DE" sz="1600" dirty="0">
                <a:latin typeface="Arial Narrow" panose="020B0606020202030204" pitchFamily="34" charset="0"/>
              </a:rPr>
              <a:t>ist das Rauchen, Essen, Trinken und Schminken untersagt.</a:t>
            </a:r>
          </a:p>
          <a:p>
            <a:r>
              <a:rPr lang="de-DE" sz="1600" dirty="0">
                <a:latin typeface="Arial Narrow" panose="020B0606020202030204" pitchFamily="34" charset="0"/>
              </a:rPr>
              <a:t> </a:t>
            </a:r>
          </a:p>
          <a:p>
            <a:r>
              <a:rPr lang="de-DE" sz="1600" dirty="0">
                <a:latin typeface="Arial Narrow" panose="020B0606020202030204" pitchFamily="34" charset="0"/>
              </a:rPr>
              <a:t>Lebensmittel, Getränke und Genussmittel dürfen nicht mit in </a:t>
            </a:r>
            <a:r>
              <a:rPr lang="de-DE" sz="1600" dirty="0" smtClean="0">
                <a:latin typeface="Arial Narrow" panose="020B0606020202030204" pitchFamily="34" charset="0"/>
              </a:rPr>
              <a:t>Laboren </a:t>
            </a:r>
            <a:r>
              <a:rPr lang="de-DE" sz="1600" dirty="0">
                <a:latin typeface="Arial Narrow" panose="020B0606020202030204" pitchFamily="34" charset="0"/>
              </a:rPr>
              <a:t>genommen werden.</a:t>
            </a:r>
          </a:p>
          <a:p>
            <a:r>
              <a:rPr lang="de-DE" sz="1600" dirty="0">
                <a:latin typeface="Arial Narrow" panose="020B0606020202030204" pitchFamily="34" charset="0"/>
              </a:rPr>
              <a:t> </a:t>
            </a:r>
          </a:p>
          <a:p>
            <a:r>
              <a:rPr lang="de-DE" sz="1600" dirty="0">
                <a:latin typeface="Arial Narrow" panose="020B0606020202030204" pitchFamily="34" charset="0"/>
              </a:rPr>
              <a:t>Vor jeder Arbeitspause sind die Hände und ggf. die Unterarme und das Gesicht gründlich zu reinigen. Ggf. sind Hautpflegeprodukte zu verwenden. </a:t>
            </a:r>
            <a:endParaRPr lang="de-DE" sz="1600" strike="sngStrike" dirty="0">
              <a:solidFill>
                <a:srgbClr val="FF0000"/>
              </a:solidFill>
              <a:latin typeface="Arial Narrow" panose="020B0606020202030204" pitchFamily="34" charset="0"/>
            </a:endParaRPr>
          </a:p>
          <a:p>
            <a:endParaRPr lang="de-DE" sz="1600" dirty="0">
              <a:latin typeface="Arial Narrow" panose="020B0606020202030204" pitchFamily="34" charset="0"/>
            </a:endParaRPr>
          </a:p>
          <a:p>
            <a:r>
              <a:rPr lang="de-DE" sz="1600" dirty="0">
                <a:latin typeface="Arial Narrow" panose="020B0606020202030204" pitchFamily="34" charset="0"/>
              </a:rPr>
              <a:t>Der sicherheitstechnisch einwandfreie Zustand der eigenen Arbeitsmittel ist vor der Benutzung zu überprüfen. Defekte oder schadhafte Geräte und Anlagen dürfen nicht verwendet werden, wenn hierdurch die Sicherheit gefährdet ist. Defekte und Schäden </a:t>
            </a:r>
            <a:r>
              <a:rPr lang="de-DE" sz="1600" dirty="0" smtClean="0">
                <a:latin typeface="Arial Narrow" panose="020B0606020202030204" pitchFamily="34" charset="0"/>
              </a:rPr>
              <a:t>sind der*dem </a:t>
            </a:r>
            <a:r>
              <a:rPr lang="de-DE" sz="1600" dirty="0">
                <a:latin typeface="Arial Narrow" panose="020B0606020202030204" pitchFamily="34" charset="0"/>
              </a:rPr>
              <a:t>jeweiligen Vorgesetzten zu melden.</a:t>
            </a:r>
          </a:p>
          <a:p>
            <a:endParaRPr lang="de-DE" dirty="0"/>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25603" y="677651"/>
            <a:ext cx="9305041" cy="1216204"/>
          </a:xfrm>
        </p:spPr>
        <p:txBody>
          <a:bodyPr/>
          <a:lstStyle/>
          <a:p>
            <a:pPr>
              <a:lnSpc>
                <a:spcPct val="100000"/>
              </a:lnSpc>
              <a:spcBef>
                <a:spcPts val="0"/>
              </a:spcBef>
            </a:pPr>
            <a:r>
              <a:rPr lang="de-DE" dirty="0"/>
              <a:t>Schutzmaßnahmen und </a:t>
            </a:r>
            <a:r>
              <a:rPr lang="de-DE" dirty="0" err="1"/>
              <a:t>verhaltensregeln</a:t>
            </a:r>
            <a:endParaRPr lang="de-DE" dirty="0"/>
          </a:p>
        </p:txBody>
      </p:sp>
    </p:spTree>
    <p:extLst>
      <p:ext uri="{BB962C8B-B14F-4D97-AF65-F5344CB8AC3E}">
        <p14:creationId xmlns:p14="http://schemas.microsoft.com/office/powerpoint/2010/main" val="3140296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12</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Servicearbeiten in naturwissenschaftlichen Laboren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733729" y="1810786"/>
            <a:ext cx="9442655" cy="4154984"/>
          </a:xfrm>
          <a:prstGeom prst="rect">
            <a:avLst/>
          </a:prstGeom>
          <a:noFill/>
        </p:spPr>
        <p:txBody>
          <a:bodyPr wrap="square" rtlCol="0">
            <a:spAutoFit/>
          </a:bodyPr>
          <a:lstStyle/>
          <a:p>
            <a:r>
              <a:rPr lang="de-DE" sz="1600" b="1" cap="all" dirty="0">
                <a:latin typeface="Arial Narrow" panose="020B0606020202030204" pitchFamily="34" charset="0"/>
              </a:rPr>
              <a:t>Grundsätze Vorgaben für Servicearbeiten</a:t>
            </a:r>
          </a:p>
          <a:p>
            <a:pPr algn="just">
              <a:lnSpc>
                <a:spcPct val="150000"/>
              </a:lnSpc>
            </a:pPr>
            <a:endParaRPr lang="de-DE" sz="1600" dirty="0">
              <a:latin typeface="Arial Narrow" panose="020B0606020202030204" pitchFamily="34" charset="0"/>
            </a:endParaRPr>
          </a:p>
          <a:p>
            <a:r>
              <a:rPr lang="de-DE" sz="1600" dirty="0">
                <a:latin typeface="Arial Narrow" panose="020B0606020202030204" pitchFamily="34" charset="0"/>
              </a:rPr>
              <a:t>Verkehrs- und Rettungswege sowie Flächen für die Feuerwehr sind freizuhalten. Das Abstellen von Gegenständen aller Art ist verboten.</a:t>
            </a:r>
          </a:p>
          <a:p>
            <a:r>
              <a:rPr lang="de-DE" sz="1600" dirty="0">
                <a:latin typeface="Arial Narrow" panose="020B0606020202030204" pitchFamily="34" charset="0"/>
              </a:rPr>
              <a:t> </a:t>
            </a:r>
          </a:p>
          <a:p>
            <a:r>
              <a:rPr lang="de-DE" sz="1600" dirty="0">
                <a:latin typeface="Arial Narrow" panose="020B0606020202030204" pitchFamily="34" charset="0"/>
              </a:rPr>
              <a:t>Alle Raumtüren sind nach Tätigkeitsende oder bei Tätigkeitsunterbrechungen zu verriegeln, sofern kein*e Raumnutzer*in anwesend ist. Auch die Brandschutztüren im Verlauf der Flure </a:t>
            </a:r>
            <a:r>
              <a:rPr lang="de-DE" sz="1600" dirty="0" smtClean="0">
                <a:latin typeface="Arial Narrow" panose="020B0606020202030204" pitchFamily="34" charset="0"/>
              </a:rPr>
              <a:t>des 2. und 3. Obergeschosses sind </a:t>
            </a:r>
            <a:r>
              <a:rPr lang="de-DE" sz="1600" dirty="0">
                <a:latin typeface="Arial Narrow" panose="020B0606020202030204" pitchFamily="34" charset="0"/>
              </a:rPr>
              <a:t>bei Beendigung der morgendlich Unterhaltsreinigung zu verriegeln, sofern noch </a:t>
            </a:r>
            <a:r>
              <a:rPr lang="de-DE" sz="1600" dirty="0" smtClean="0">
                <a:latin typeface="Arial Narrow" panose="020B0606020202030204" pitchFamily="34" charset="0"/>
              </a:rPr>
              <a:t>kein*e Universitätsmitarbeiter*in </a:t>
            </a:r>
            <a:r>
              <a:rPr lang="de-DE" sz="1600" dirty="0">
                <a:latin typeface="Arial Narrow" panose="020B0606020202030204" pitchFamily="34" charset="0"/>
              </a:rPr>
              <a:t>vor Ort </a:t>
            </a:r>
            <a:r>
              <a:rPr lang="de-DE" sz="1600" dirty="0" smtClean="0">
                <a:latin typeface="Arial Narrow" panose="020B0606020202030204" pitchFamily="34" charset="0"/>
              </a:rPr>
              <a:t>ist. </a:t>
            </a:r>
            <a:endParaRPr lang="de-DE" sz="1600" dirty="0">
              <a:solidFill>
                <a:srgbClr val="FF0000"/>
              </a:solidFill>
              <a:highlight>
                <a:srgbClr val="FFFF00"/>
              </a:highlight>
              <a:latin typeface="Arial Narrow" panose="020B0606020202030204" pitchFamily="34" charset="0"/>
            </a:endParaRPr>
          </a:p>
          <a:p>
            <a:r>
              <a:rPr lang="de-DE" sz="1600" dirty="0">
                <a:latin typeface="Arial Narrow" panose="020B0606020202030204" pitchFamily="34" charset="0"/>
              </a:rPr>
              <a:t> </a:t>
            </a:r>
          </a:p>
          <a:p>
            <a:r>
              <a:rPr lang="de-DE" sz="1600" dirty="0">
                <a:latin typeface="Arial Narrow" panose="020B0606020202030204" pitchFamily="34" charset="0"/>
              </a:rPr>
              <a:t>Eigene Arbeitsbereiche müssen frei von gefährlichen Gegenständen und Materialien sein.</a:t>
            </a:r>
          </a:p>
          <a:p>
            <a:endParaRPr lang="de-DE" sz="1600" dirty="0">
              <a:latin typeface="Arial Narrow" panose="020B0606020202030204" pitchFamily="34" charset="0"/>
            </a:endParaRPr>
          </a:p>
          <a:p>
            <a:r>
              <a:rPr lang="de-DE" sz="1600" dirty="0">
                <a:latin typeface="Arial Narrow" panose="020B0606020202030204" pitchFamily="34" charset="0"/>
              </a:rPr>
              <a:t>Von auf Labortischen stehenden Gegenständen und Materialien können Gefahren ausgehen.  Das Freiräumen, Reinigen und andere Arbeiten auf diesen Flächen dürfen nur in Absprache mit dem zuständigen Laborteam erfolgen.</a:t>
            </a:r>
          </a:p>
          <a:p>
            <a:endParaRPr lang="de-DE" sz="1600" dirty="0">
              <a:latin typeface="Arial Narrow" panose="020B0606020202030204" pitchFamily="34" charset="0"/>
            </a:endParaRPr>
          </a:p>
          <a:p>
            <a:r>
              <a:rPr lang="de-DE" sz="1600" dirty="0">
                <a:latin typeface="Arial Narrow" panose="020B0606020202030204" pitchFamily="34" charset="0"/>
              </a:rPr>
              <a:t>Nur die Abfallbehälter unterhalb der Laborspülen dürfen vom Reinigungsdienst geleert werden. Alle gefährlichen Abfälle werden in gekennzeichneten Behältern gesammelt und vom Laborpersonal entsorgt. Dies gilt auch für Glasabfälle.</a:t>
            </a: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25491" y="670537"/>
            <a:ext cx="9305041" cy="1216204"/>
          </a:xfrm>
        </p:spPr>
        <p:txBody>
          <a:bodyPr/>
          <a:lstStyle/>
          <a:p>
            <a:pPr>
              <a:lnSpc>
                <a:spcPct val="100000"/>
              </a:lnSpc>
              <a:spcBef>
                <a:spcPts val="0"/>
              </a:spcBef>
            </a:pPr>
            <a:r>
              <a:rPr lang="de-DE" dirty="0"/>
              <a:t>Schutzmaßnahmen und </a:t>
            </a:r>
            <a:r>
              <a:rPr lang="de-DE" dirty="0" err="1"/>
              <a:t>verhaltensregeln</a:t>
            </a:r>
            <a:endParaRPr lang="de-DE" dirty="0"/>
          </a:p>
        </p:txBody>
      </p:sp>
    </p:spTree>
    <p:extLst>
      <p:ext uri="{BB962C8B-B14F-4D97-AF65-F5344CB8AC3E}">
        <p14:creationId xmlns:p14="http://schemas.microsoft.com/office/powerpoint/2010/main" val="3893582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13</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Servicearbeiten in naturwissenschaftlichen Laboren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735203" y="1809816"/>
            <a:ext cx="9442655" cy="4770537"/>
          </a:xfrm>
          <a:prstGeom prst="rect">
            <a:avLst/>
          </a:prstGeom>
          <a:noFill/>
        </p:spPr>
        <p:txBody>
          <a:bodyPr wrap="square" rtlCol="0">
            <a:spAutoFit/>
          </a:bodyPr>
          <a:lstStyle/>
          <a:p>
            <a:pPr algn="just"/>
            <a:r>
              <a:rPr lang="de-DE" sz="1600" b="1" cap="all" dirty="0">
                <a:latin typeface="Arial Narrow" panose="020B0606020202030204" pitchFamily="34" charset="0"/>
              </a:rPr>
              <a:t>Grundsätze </a:t>
            </a:r>
            <a:r>
              <a:rPr lang="de-DE" sz="1600" b="1" cap="all" dirty="0" smtClean="0">
                <a:latin typeface="Arial Narrow" panose="020B0606020202030204" pitchFamily="34" charset="0"/>
              </a:rPr>
              <a:t>zum Verhalten bei Störfällen</a:t>
            </a:r>
            <a:endParaRPr lang="de-DE" sz="1600" dirty="0" smtClean="0">
              <a:latin typeface="Arial Narrow" panose="020B0606020202030204" pitchFamily="34" charset="0"/>
            </a:endParaRPr>
          </a:p>
          <a:p>
            <a:pPr algn="just"/>
            <a:endParaRPr lang="de-DE" sz="1600" dirty="0" smtClean="0">
              <a:latin typeface="Arial Narrow" panose="020B0606020202030204" pitchFamily="34" charset="0"/>
            </a:endParaRPr>
          </a:p>
          <a:p>
            <a:pPr algn="just"/>
            <a:r>
              <a:rPr lang="de-DE" sz="1600" dirty="0" smtClean="0">
                <a:latin typeface="Arial Narrow" panose="020B0606020202030204" pitchFamily="34" charset="0"/>
              </a:rPr>
              <a:t>Grundsätzlich </a:t>
            </a:r>
            <a:r>
              <a:rPr lang="de-DE" sz="1600" dirty="0">
                <a:latin typeface="Arial Narrow" panose="020B0606020202030204" pitchFamily="34" charset="0"/>
              </a:rPr>
              <a:t>geht Personenschutz vor Sachwerteschutz, Maßnahmen zur Störungsbeseitigung dürfen nur durchgeführt werden, wenn dies </a:t>
            </a:r>
            <a:r>
              <a:rPr lang="de-DE" sz="1600" b="1" dirty="0">
                <a:latin typeface="Arial Narrow" panose="020B0606020202030204" pitchFamily="34" charset="0"/>
              </a:rPr>
              <a:t>ohne Eigengefährdung </a:t>
            </a:r>
            <a:r>
              <a:rPr lang="de-DE" sz="1600" dirty="0">
                <a:latin typeface="Arial Narrow" panose="020B0606020202030204" pitchFamily="34" charset="0"/>
              </a:rPr>
              <a:t>möglich ist.</a:t>
            </a:r>
          </a:p>
          <a:p>
            <a:pPr marL="285750" indent="-285750" algn="just">
              <a:buFont typeface="Symbol" panose="05050102010706020507" pitchFamily="18" charset="2"/>
              <a:buChar char="¾"/>
            </a:pPr>
            <a:endParaRPr lang="de-DE" sz="1600" dirty="0">
              <a:latin typeface="Arial Narrow" panose="020B0606020202030204" pitchFamily="34" charset="0"/>
            </a:endParaRPr>
          </a:p>
          <a:p>
            <a:pPr algn="just"/>
            <a:r>
              <a:rPr lang="de-DE" sz="1600" dirty="0">
                <a:latin typeface="Arial Narrow" panose="020B0606020202030204" pitchFamily="34" charset="0"/>
              </a:rPr>
              <a:t>Störungen dürfen nur durch dafür qualifizierte Personen beseitigt werden.</a:t>
            </a:r>
          </a:p>
          <a:p>
            <a:pPr algn="just"/>
            <a:endParaRPr lang="de-DE" sz="1600" dirty="0" smtClean="0">
              <a:latin typeface="Arial Narrow" panose="020B0606020202030204" pitchFamily="34" charset="0"/>
            </a:endParaRPr>
          </a:p>
          <a:p>
            <a:pPr algn="just"/>
            <a:endParaRPr lang="de-DE" sz="1600" dirty="0">
              <a:latin typeface="Arial Narrow" panose="020B0606020202030204" pitchFamily="34" charset="0"/>
            </a:endParaRPr>
          </a:p>
          <a:p>
            <a:pPr algn="just"/>
            <a:r>
              <a:rPr lang="de-DE" sz="1600" b="1" cap="all" dirty="0">
                <a:latin typeface="Arial Narrow" panose="020B0606020202030204" pitchFamily="34" charset="0"/>
              </a:rPr>
              <a:t>Verhalten beim Auslaufen oder Verschütten gefährlicher </a:t>
            </a:r>
            <a:r>
              <a:rPr lang="de-DE" sz="1600" b="1" cap="all" dirty="0" smtClean="0">
                <a:latin typeface="Arial Narrow" panose="020B0606020202030204" pitchFamily="34" charset="0"/>
              </a:rPr>
              <a:t>Flüssigkeiten</a:t>
            </a:r>
            <a:endParaRPr lang="de-DE" sz="1600" b="1" cap="all" dirty="0">
              <a:latin typeface="Arial Narrow" panose="020B0606020202030204" pitchFamily="34" charset="0"/>
            </a:endParaRPr>
          </a:p>
          <a:p>
            <a:r>
              <a:rPr lang="de-DE" sz="1600" dirty="0">
                <a:latin typeface="Arial Narrow" panose="020B0606020202030204" pitchFamily="34" charset="0"/>
              </a:rPr>
              <a:t> </a:t>
            </a:r>
          </a:p>
          <a:p>
            <a:r>
              <a:rPr lang="de-DE" sz="1600" dirty="0">
                <a:latin typeface="Arial Narrow" panose="020B0606020202030204" pitchFamily="34" charset="0"/>
              </a:rPr>
              <a:t>Bei ausgelaufenen Gefahrstoffen ist für eine gute Raumbelüftung zu sorgen (Fenster und Türen öffnen; Betriebszustand der Lüftungsanlage </a:t>
            </a:r>
            <a:r>
              <a:rPr lang="de-DE" sz="1600" dirty="0" smtClean="0">
                <a:latin typeface="Arial Narrow" panose="020B0606020202030204" pitchFamily="34" charset="0"/>
              </a:rPr>
              <a:t>kontrollieren und diese </a:t>
            </a:r>
            <a:r>
              <a:rPr lang="de-DE" sz="1600" dirty="0">
                <a:latin typeface="Arial Narrow" panose="020B0606020202030204" pitchFamily="34" charset="0"/>
              </a:rPr>
              <a:t>ggf. einschalten).</a:t>
            </a:r>
          </a:p>
          <a:p>
            <a:endParaRPr lang="de-DE" sz="1600" dirty="0">
              <a:latin typeface="Arial Narrow" panose="020B0606020202030204" pitchFamily="34" charset="0"/>
            </a:endParaRPr>
          </a:p>
          <a:p>
            <a:r>
              <a:rPr lang="de-DE" sz="1600" dirty="0">
                <a:latin typeface="Arial Narrow" panose="020B0606020202030204" pitchFamily="34" charset="0"/>
              </a:rPr>
              <a:t>Bei ausgelaufenen brennbaren Flüssigkeiten sind Zündquellen zu </a:t>
            </a:r>
            <a:r>
              <a:rPr lang="de-DE" sz="1600" dirty="0" smtClean="0">
                <a:latin typeface="Arial Narrow" panose="020B0606020202030204" pitchFamily="34" charset="0"/>
              </a:rPr>
              <a:t>vermeiden: Laborzeilen durch Betätigung des Not-Aus-Schalters strom- und brenngaslos machen. Bei aus anderen Stromquellen versorgten Geräten im Gefahrenbereich Stecker ziehen. Heiße Oberflächen </a:t>
            </a:r>
            <a:r>
              <a:rPr lang="de-DE" sz="1600" dirty="0">
                <a:latin typeface="Arial Narrow" panose="020B0606020202030204" pitchFamily="34" charset="0"/>
              </a:rPr>
              <a:t>entfernen/abkühlen. Keine Elektroschalter betätigen.</a:t>
            </a:r>
          </a:p>
          <a:p>
            <a:endParaRPr lang="de-DE" sz="1600" dirty="0">
              <a:latin typeface="Arial Narrow" panose="020B0606020202030204" pitchFamily="34" charset="0"/>
            </a:endParaRPr>
          </a:p>
          <a:p>
            <a:r>
              <a:rPr lang="de-DE" sz="1600" dirty="0">
                <a:latin typeface="Arial Narrow" panose="020B0606020202030204" pitchFamily="34" charset="0"/>
              </a:rPr>
              <a:t>Der kontaminierte Bereich ist unverzüglich abzusperren und das zuständige Laborteam ist sofort zu informieren. Bei schwer einzuschätzenden Freisetzungen von erheblichen Gefahrstoffmengen zieht das Laborteam die Feuerwehr hinzu.</a:t>
            </a:r>
            <a:endParaRPr lang="de-DE" sz="1600" dirty="0">
              <a:highlight>
                <a:srgbClr val="FFFF00"/>
              </a:highlight>
              <a:latin typeface="Arial Narrow" panose="020B0606020202030204" pitchFamily="34" charset="0"/>
            </a:endParaRP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51679" y="676738"/>
            <a:ext cx="9305041" cy="1216204"/>
          </a:xfrm>
        </p:spPr>
        <p:txBody>
          <a:bodyPr/>
          <a:lstStyle/>
          <a:p>
            <a:pPr>
              <a:lnSpc>
                <a:spcPct val="100000"/>
              </a:lnSpc>
              <a:spcBef>
                <a:spcPts val="0"/>
              </a:spcBef>
            </a:pPr>
            <a:r>
              <a:rPr lang="de-DE" dirty="0"/>
              <a:t>Verhalten bei Störfällen</a:t>
            </a:r>
          </a:p>
        </p:txBody>
      </p:sp>
    </p:spTree>
    <p:extLst>
      <p:ext uri="{BB962C8B-B14F-4D97-AF65-F5344CB8AC3E}">
        <p14:creationId xmlns:p14="http://schemas.microsoft.com/office/powerpoint/2010/main" val="304131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14</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Servicearbeiten in naturwissenschaftlichen Laboren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740002" y="1721717"/>
            <a:ext cx="9442655" cy="4893647"/>
          </a:xfrm>
          <a:prstGeom prst="rect">
            <a:avLst/>
          </a:prstGeom>
          <a:noFill/>
        </p:spPr>
        <p:txBody>
          <a:bodyPr wrap="square" rtlCol="0">
            <a:spAutoFit/>
          </a:bodyPr>
          <a:lstStyle/>
          <a:p>
            <a:pPr algn="just">
              <a:lnSpc>
                <a:spcPct val="150000"/>
              </a:lnSpc>
            </a:pPr>
            <a:r>
              <a:rPr lang="de-DE" sz="1600" b="1" cap="all" dirty="0">
                <a:latin typeface="Arial Narrow" panose="020B0606020202030204" pitchFamily="34" charset="0"/>
              </a:rPr>
              <a:t>Verhalten bei gefährlichem </a:t>
            </a:r>
            <a:r>
              <a:rPr lang="de-DE" sz="1600" b="1" cap="all" dirty="0" smtClean="0">
                <a:latin typeface="Arial Narrow" panose="020B0606020202030204" pitchFamily="34" charset="0"/>
              </a:rPr>
              <a:t>Gasaustritt</a:t>
            </a:r>
            <a:endParaRPr lang="de-DE" sz="1600" b="1" cap="all" dirty="0">
              <a:latin typeface="Arial Narrow" panose="020B0606020202030204" pitchFamily="34" charset="0"/>
            </a:endParaRPr>
          </a:p>
          <a:p>
            <a:r>
              <a:rPr lang="de-DE" sz="1600" dirty="0">
                <a:latin typeface="Arial Narrow" panose="020B0606020202030204" pitchFamily="34" charset="0"/>
              </a:rPr>
              <a:t> </a:t>
            </a:r>
          </a:p>
          <a:p>
            <a:r>
              <a:rPr lang="de-DE" sz="1600" dirty="0">
                <a:latin typeface="Arial Narrow" panose="020B0606020202030204" pitchFamily="34" charset="0"/>
              </a:rPr>
              <a:t>Bei Gasaustritt oder Auslösung der Gaswarnanlage (Alte Gerätegeneration: Rundumleuchte, neue Gerätegeneration: Rote Leuchte „</a:t>
            </a:r>
            <a:r>
              <a:rPr lang="de-DE" sz="1600" dirty="0" err="1">
                <a:latin typeface="Arial Narrow" panose="020B0606020202030204" pitchFamily="34" charset="0"/>
              </a:rPr>
              <a:t>Gasalarm</a:t>
            </a:r>
            <a:r>
              <a:rPr lang="de-DE" sz="1600" dirty="0">
                <a:latin typeface="Arial Narrow" panose="020B0606020202030204" pitchFamily="34" charset="0"/>
              </a:rPr>
              <a:t>“) ist das zuständige Laborteam zu verständigen und das Gebäude zügig zu verlassen. Die Gaswarnanlage schaltet die Gasversorgung beim Austritt brennbarer Gase raumbezogen ab. Beim Austritt inerter Gase erfolgt keine automatische Abschaltung.</a:t>
            </a:r>
          </a:p>
          <a:p>
            <a:endParaRPr lang="de-DE" sz="1600" dirty="0">
              <a:latin typeface="Arial Narrow" panose="020B0606020202030204" pitchFamily="34" charset="0"/>
            </a:endParaRPr>
          </a:p>
          <a:p>
            <a:pPr>
              <a:tabLst>
                <a:tab pos="627063" algn="l"/>
              </a:tabLst>
            </a:pPr>
            <a:r>
              <a:rPr lang="de-DE" sz="1600" b="1" dirty="0">
                <a:latin typeface="Arial Narrow" panose="020B0606020202030204" pitchFamily="34" charset="0"/>
              </a:rPr>
              <a:t>Weiter, sofern gefahrlos möglich:</a:t>
            </a:r>
          </a:p>
          <a:p>
            <a:pPr>
              <a:tabLst>
                <a:tab pos="627063" algn="l"/>
              </a:tabLst>
            </a:pPr>
            <a:endParaRPr lang="de-DE" sz="1600" dirty="0">
              <a:latin typeface="Arial Narrow" panose="020B0606020202030204" pitchFamily="34" charset="0"/>
            </a:endParaRPr>
          </a:p>
          <a:p>
            <a:r>
              <a:rPr lang="de-DE" sz="1600" dirty="0">
                <a:latin typeface="Arial Narrow" panose="020B0606020202030204" pitchFamily="34" charset="0"/>
              </a:rPr>
              <a:t>Die Brenngaszufuhr ist mit den im Raum befindlichen Not-Aus-Tastern zu unterbrechen. Die </a:t>
            </a:r>
            <a:r>
              <a:rPr lang="de-DE" sz="1600" dirty="0" err="1">
                <a:latin typeface="Arial Narrow" panose="020B0606020202030204" pitchFamily="34" charset="0"/>
              </a:rPr>
              <a:t>Inertgasversorgung</a:t>
            </a:r>
            <a:r>
              <a:rPr lang="de-DE" sz="1600" dirty="0">
                <a:latin typeface="Arial Narrow" panose="020B0606020202030204" pitchFamily="34" charset="0"/>
              </a:rPr>
              <a:t> ist von Technikern durch Schließen der Flaschenventile in der Versorgungszentrale (Räume C13.211 und C13.212) bzw. am Flüssigstickstofftank zu unterbrechen.</a:t>
            </a:r>
          </a:p>
          <a:p>
            <a:endParaRPr lang="de-DE" sz="1600" dirty="0">
              <a:latin typeface="Arial Narrow" panose="020B0606020202030204" pitchFamily="34" charset="0"/>
            </a:endParaRPr>
          </a:p>
          <a:p>
            <a:r>
              <a:rPr lang="de-DE" sz="1600" dirty="0">
                <a:latin typeface="Arial Narrow" panose="020B0606020202030204" pitchFamily="34" charset="0"/>
              </a:rPr>
              <a:t>Bei ausströmenden brennbaren Gasen sind Zündquellen zu vermeiden: Laborzeilen durch Betätigung des Not-Aus-Schalters strom- und brenngaslos machen. Bei aus anderen Stromquellen versorgten Geräten im Gefahrenbereich Stecker ziehen. Heiße Oberflächen entfernen/abkühlen. Keine Elektroschalter betätigen.</a:t>
            </a:r>
          </a:p>
          <a:p>
            <a:endParaRPr lang="de-DE" sz="1600" dirty="0">
              <a:latin typeface="Arial Narrow" panose="020B0606020202030204" pitchFamily="34" charset="0"/>
            </a:endParaRPr>
          </a:p>
          <a:p>
            <a:r>
              <a:rPr lang="de-DE" sz="1600" dirty="0">
                <a:latin typeface="Arial Narrow" panose="020B0606020202030204" pitchFamily="34" charset="0"/>
              </a:rPr>
              <a:t>Es ist für eine gute Durchlüftung zu sorgen (Fenster und Türen öffnen; Betriebszustand der Lüftungsanlage kontrollieren, ggf. einschalten).</a:t>
            </a:r>
            <a:endParaRPr lang="de-DE" sz="1600" dirty="0">
              <a:latin typeface="Arial Narrow" panose="020B0606020202030204" pitchFamily="34" charset="0"/>
            </a:endParaRP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48240" y="675376"/>
            <a:ext cx="9305041" cy="1216204"/>
          </a:xfrm>
        </p:spPr>
        <p:txBody>
          <a:bodyPr/>
          <a:lstStyle/>
          <a:p>
            <a:pPr>
              <a:lnSpc>
                <a:spcPct val="100000"/>
              </a:lnSpc>
              <a:spcBef>
                <a:spcPts val="0"/>
              </a:spcBef>
            </a:pPr>
            <a:r>
              <a:rPr lang="de-DE" dirty="0"/>
              <a:t>Verhalten bei Störfällen</a:t>
            </a:r>
          </a:p>
        </p:txBody>
      </p:sp>
    </p:spTree>
    <p:extLst>
      <p:ext uri="{BB962C8B-B14F-4D97-AF65-F5344CB8AC3E}">
        <p14:creationId xmlns:p14="http://schemas.microsoft.com/office/powerpoint/2010/main" val="2769876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15</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Servicearbeiten in naturwissenschaftlichen Laboren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740002" y="1729955"/>
            <a:ext cx="9442655" cy="2431435"/>
          </a:xfrm>
          <a:prstGeom prst="rect">
            <a:avLst/>
          </a:prstGeom>
          <a:noFill/>
        </p:spPr>
        <p:txBody>
          <a:bodyPr wrap="square" rtlCol="0">
            <a:spAutoFit/>
          </a:bodyPr>
          <a:lstStyle/>
          <a:p>
            <a:pPr algn="just">
              <a:lnSpc>
                <a:spcPct val="150000"/>
              </a:lnSpc>
            </a:pPr>
            <a:r>
              <a:rPr lang="de-DE" sz="1600" b="1" cap="all" dirty="0">
                <a:latin typeface="Arial Narrow" panose="020B0606020202030204" pitchFamily="34" charset="0"/>
              </a:rPr>
              <a:t>Verhalten bei unkontrolliert verlaufenden </a:t>
            </a:r>
            <a:r>
              <a:rPr lang="de-DE" sz="1600" b="1" cap="all" dirty="0" smtClean="0">
                <a:latin typeface="Arial Narrow" panose="020B0606020202030204" pitchFamily="34" charset="0"/>
              </a:rPr>
              <a:t>Versuchen</a:t>
            </a:r>
            <a:endParaRPr lang="de-DE" sz="1600" b="1" cap="all" dirty="0">
              <a:latin typeface="Arial Narrow" panose="020B0606020202030204" pitchFamily="34" charset="0"/>
            </a:endParaRPr>
          </a:p>
          <a:p>
            <a:r>
              <a:rPr lang="de-DE" sz="1600" dirty="0">
                <a:latin typeface="Arial Narrow" panose="020B0606020202030204" pitchFamily="34" charset="0"/>
              </a:rPr>
              <a:t> </a:t>
            </a:r>
          </a:p>
          <a:p>
            <a:r>
              <a:rPr lang="de-DE" sz="1600" dirty="0">
                <a:latin typeface="Arial Narrow" panose="020B0606020202030204" pitchFamily="34" charset="0"/>
              </a:rPr>
              <a:t>Zum Abschalten der Brenngas- und Stromzufuhr ist ein neben den Türen befindlicher Notaus-Taster zu betätigen. Die </a:t>
            </a:r>
            <a:r>
              <a:rPr lang="de-DE" sz="1600" dirty="0" err="1">
                <a:latin typeface="Arial Narrow" panose="020B0606020202030204" pitchFamily="34" charset="0"/>
              </a:rPr>
              <a:t>Inertgasversorgung</a:t>
            </a:r>
            <a:r>
              <a:rPr lang="de-DE" sz="1600" dirty="0">
                <a:latin typeface="Arial Narrow" panose="020B0606020202030204" pitchFamily="34" charset="0"/>
              </a:rPr>
              <a:t> ist ggf. von Technikern durch Schließen der Flaschenventile in der Versorgungszentrale (Räume C13.211 und C13.212) bzw. am Flüssigstickstofftank zu unterbrechen.</a:t>
            </a:r>
          </a:p>
          <a:p>
            <a:endParaRPr lang="de-DE" sz="1600" dirty="0">
              <a:latin typeface="Arial Narrow" panose="020B0606020202030204" pitchFamily="34" charset="0"/>
            </a:endParaRPr>
          </a:p>
          <a:p>
            <a:r>
              <a:rPr lang="de-DE" sz="1600" dirty="0">
                <a:latin typeface="Arial Narrow" panose="020B0606020202030204" pitchFamily="34" charset="0"/>
              </a:rPr>
              <a:t>Anschließend ist sofort das zuständiges Laborteam zu verständigen.</a:t>
            </a:r>
          </a:p>
          <a:p>
            <a:endParaRPr lang="de-DE" sz="1600" dirty="0">
              <a:latin typeface="Arial Narrow" panose="020B0606020202030204" pitchFamily="34" charset="0"/>
            </a:endParaRPr>
          </a:p>
          <a:p>
            <a:r>
              <a:rPr lang="de-DE" sz="1600" dirty="0">
                <a:latin typeface="Arial Narrow" panose="020B0606020202030204" pitchFamily="34" charset="0"/>
              </a:rPr>
              <a:t>Bei Bränden ist die Feuerwehr zu verständigen. Entstehungsbrände, sofern gefahrlos möglich, bekämpfen. </a:t>
            </a: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40002" y="675376"/>
            <a:ext cx="9305041" cy="1216204"/>
          </a:xfrm>
        </p:spPr>
        <p:txBody>
          <a:bodyPr/>
          <a:lstStyle/>
          <a:p>
            <a:pPr>
              <a:lnSpc>
                <a:spcPct val="100000"/>
              </a:lnSpc>
              <a:spcBef>
                <a:spcPts val="0"/>
              </a:spcBef>
            </a:pPr>
            <a:r>
              <a:rPr lang="de-DE" dirty="0"/>
              <a:t>Verhalten bei Störfällen</a:t>
            </a:r>
          </a:p>
        </p:txBody>
      </p:sp>
    </p:spTree>
    <p:extLst>
      <p:ext uri="{BB962C8B-B14F-4D97-AF65-F5344CB8AC3E}">
        <p14:creationId xmlns:p14="http://schemas.microsoft.com/office/powerpoint/2010/main" val="4110907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16</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Servicearbeiten in naturwissenschaftlichen Laboren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733841" y="1807620"/>
            <a:ext cx="9442655" cy="4031873"/>
          </a:xfrm>
          <a:prstGeom prst="rect">
            <a:avLst/>
          </a:prstGeom>
          <a:noFill/>
        </p:spPr>
        <p:txBody>
          <a:bodyPr wrap="square" rtlCol="0">
            <a:spAutoFit/>
          </a:bodyPr>
          <a:lstStyle/>
          <a:p>
            <a:r>
              <a:rPr lang="de-DE" sz="1600" b="1" cap="all" dirty="0">
                <a:latin typeface="Arial Narrow" panose="020B0606020202030204" pitchFamily="34" charset="0"/>
              </a:rPr>
              <a:t>Verhalten bei Kontakt mit </a:t>
            </a:r>
            <a:r>
              <a:rPr lang="de-DE" sz="1600" b="1" cap="all" dirty="0" smtClean="0">
                <a:latin typeface="Arial Narrow" panose="020B0606020202030204" pitchFamily="34" charset="0"/>
              </a:rPr>
              <a:t>Gefahrstoffen</a:t>
            </a:r>
          </a:p>
          <a:p>
            <a:endParaRPr lang="de-DE" sz="1600" dirty="0" smtClean="0">
              <a:latin typeface="Arial Narrow" panose="020B0606020202030204" pitchFamily="34" charset="0"/>
            </a:endParaRPr>
          </a:p>
          <a:p>
            <a:pPr marL="180975" indent="-180975" algn="just"/>
            <a:r>
              <a:rPr lang="de-DE" sz="1600" dirty="0" smtClean="0">
                <a:latin typeface="Arial Narrow" panose="020B0606020202030204" pitchFamily="34" charset="0"/>
              </a:rPr>
              <a:t>Bei Hautkontakt: 	Die betroffenen Hautstellen mit reichlich Wasser und evtl. mit Seife reinigen. 				Bei Hautreaktionen, Unwohlsein </a:t>
            </a:r>
            <a:r>
              <a:rPr lang="de-DE" sz="1600" dirty="0" err="1" smtClean="0">
                <a:latin typeface="Arial Narrow" panose="020B0606020202030204" pitchFamily="34" charset="0"/>
              </a:rPr>
              <a:t>Ärzt</a:t>
            </a:r>
            <a:r>
              <a:rPr lang="de-DE" sz="1600" dirty="0" smtClean="0">
                <a:latin typeface="Arial Narrow" panose="020B0606020202030204" pitchFamily="34" charset="0"/>
              </a:rPr>
              <a:t>*in aufsuchen</a:t>
            </a:r>
          </a:p>
          <a:p>
            <a:pPr marL="180975" indent="-180975" algn="just"/>
            <a:endParaRPr lang="de-DE" sz="1600" dirty="0" smtClean="0">
              <a:latin typeface="Arial Narrow" panose="020B0606020202030204" pitchFamily="34" charset="0"/>
            </a:endParaRPr>
          </a:p>
          <a:p>
            <a:pPr marL="180975" indent="-180975" algn="just"/>
            <a:r>
              <a:rPr lang="de-DE" sz="1600" dirty="0" smtClean="0">
                <a:latin typeface="Arial Narrow" panose="020B0606020202030204" pitchFamily="34" charset="0"/>
              </a:rPr>
              <a:t>Benetzte </a:t>
            </a:r>
            <a:r>
              <a:rPr lang="de-DE" sz="1600" dirty="0">
                <a:latin typeface="Arial Narrow" panose="020B0606020202030204" pitchFamily="34" charset="0"/>
              </a:rPr>
              <a:t>Kleidung: 	Aufgrund der Resorptionsgefahr sofort </a:t>
            </a:r>
            <a:r>
              <a:rPr lang="de-DE" sz="1600" dirty="0" smtClean="0">
                <a:latin typeface="Arial Narrow" panose="020B0606020202030204" pitchFamily="34" charset="0"/>
              </a:rPr>
              <a:t>entfernen</a:t>
            </a:r>
          </a:p>
          <a:p>
            <a:pPr marL="180975" indent="-180975" algn="just"/>
            <a:endParaRPr lang="de-DE" sz="1600" dirty="0">
              <a:latin typeface="Arial Narrow" panose="020B0606020202030204" pitchFamily="34" charset="0"/>
            </a:endParaRPr>
          </a:p>
          <a:p>
            <a:pPr marL="180975" indent="-180975" algn="just"/>
            <a:r>
              <a:rPr lang="de-DE" sz="1600" dirty="0">
                <a:latin typeface="Arial Narrow" panose="020B0606020202030204" pitchFamily="34" charset="0"/>
              </a:rPr>
              <a:t>Bei Augenkontakt: 	</a:t>
            </a:r>
            <a:r>
              <a:rPr lang="de-DE" sz="1600" dirty="0" smtClean="0">
                <a:latin typeface="Arial Narrow" panose="020B0606020202030204" pitchFamily="34" charset="0"/>
              </a:rPr>
              <a:t>10 </a:t>
            </a:r>
            <a:r>
              <a:rPr lang="de-DE" sz="1600" dirty="0">
                <a:latin typeface="Arial Narrow" panose="020B0606020202030204" pitchFamily="34" charset="0"/>
              </a:rPr>
              <a:t>Min. unter fließendem Wasser spülen. </a:t>
            </a:r>
            <a:r>
              <a:rPr lang="de-DE" sz="1600" dirty="0" err="1">
                <a:latin typeface="Arial Narrow" panose="020B0606020202030204" pitchFamily="34" charset="0"/>
              </a:rPr>
              <a:t>Augenärzt</a:t>
            </a:r>
            <a:r>
              <a:rPr lang="de-DE" sz="1600" dirty="0">
                <a:latin typeface="Arial Narrow" panose="020B0606020202030204" pitchFamily="34" charset="0"/>
              </a:rPr>
              <a:t>*in 						aufsuchen/Rettungswagen </a:t>
            </a:r>
            <a:r>
              <a:rPr lang="de-DE" sz="1600" dirty="0" smtClean="0">
                <a:latin typeface="Arial Narrow" panose="020B0606020202030204" pitchFamily="34" charset="0"/>
              </a:rPr>
              <a:t>alarmieren</a:t>
            </a:r>
          </a:p>
          <a:p>
            <a:pPr marL="180975" indent="-180975" algn="just"/>
            <a:endParaRPr lang="de-DE" sz="1600" dirty="0">
              <a:latin typeface="Arial Narrow" panose="020B0606020202030204" pitchFamily="34" charset="0"/>
            </a:endParaRPr>
          </a:p>
          <a:p>
            <a:pPr marL="180975" indent="-180975" algn="just"/>
            <a:r>
              <a:rPr lang="de-DE" sz="1600" dirty="0">
                <a:latin typeface="Arial Narrow" panose="020B0606020202030204" pitchFamily="34" charset="0"/>
              </a:rPr>
              <a:t>Beim Einatmen: 	Frischluft, ggf. Rettungswagen alarmieren: Tel.: </a:t>
            </a:r>
            <a:r>
              <a:rPr lang="de-DE" sz="1600" dirty="0" smtClean="0">
                <a:latin typeface="Arial Narrow" panose="020B0606020202030204" pitchFamily="34" charset="0"/>
              </a:rPr>
              <a:t>112</a:t>
            </a:r>
          </a:p>
          <a:p>
            <a:pPr marL="180975" indent="-180975" algn="just"/>
            <a:endParaRPr lang="de-DE" sz="1600" dirty="0">
              <a:latin typeface="Arial Narrow" panose="020B0606020202030204" pitchFamily="34" charset="0"/>
            </a:endParaRPr>
          </a:p>
          <a:p>
            <a:pPr marL="180975" indent="-180975" algn="just"/>
            <a:r>
              <a:rPr lang="de-DE" sz="1600" dirty="0">
                <a:latin typeface="Arial Narrow" panose="020B0606020202030204" pitchFamily="34" charset="0"/>
              </a:rPr>
              <a:t>Beim Verschlucken: 	</a:t>
            </a:r>
            <a:r>
              <a:rPr lang="de-DE" sz="1600" dirty="0" smtClean="0">
                <a:latin typeface="Arial Narrow" panose="020B0606020202030204" pitchFamily="34" charset="0"/>
              </a:rPr>
              <a:t>Rettungswagen </a:t>
            </a:r>
            <a:r>
              <a:rPr lang="de-DE" sz="1600" dirty="0">
                <a:latin typeface="Arial Narrow" panose="020B0606020202030204" pitchFamily="34" charset="0"/>
              </a:rPr>
              <a:t>alarmieren: Tel.: 112</a:t>
            </a:r>
          </a:p>
          <a:p>
            <a:pPr marL="40645" algn="just"/>
            <a:endParaRPr lang="de-DE" sz="1600" dirty="0" smtClean="0">
              <a:latin typeface="Arial Narrow" panose="020B0606020202030204" pitchFamily="34" charset="0"/>
            </a:endParaRPr>
          </a:p>
          <a:p>
            <a:pPr marL="40645" algn="just"/>
            <a:endParaRPr lang="de-DE" sz="1600" dirty="0" smtClean="0">
              <a:latin typeface="Arial Narrow" panose="020B0606020202030204" pitchFamily="34" charset="0"/>
            </a:endParaRPr>
          </a:p>
          <a:p>
            <a:pPr marL="40645" algn="just"/>
            <a:r>
              <a:rPr lang="de-DE" sz="1600" dirty="0" smtClean="0">
                <a:latin typeface="Arial Narrow" panose="020B0606020202030204" pitchFamily="34" charset="0"/>
              </a:rPr>
              <a:t>Ärzten </a:t>
            </a:r>
            <a:r>
              <a:rPr lang="de-DE" sz="1600" dirty="0">
                <a:latin typeface="Arial Narrow" panose="020B0606020202030204" pitchFamily="34" charset="0"/>
              </a:rPr>
              <a:t>das Gefahrstoffetikett vorzeigen.</a:t>
            </a: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42079" y="672482"/>
            <a:ext cx="9305041" cy="1216204"/>
          </a:xfrm>
        </p:spPr>
        <p:txBody>
          <a:bodyPr/>
          <a:lstStyle/>
          <a:p>
            <a:pPr>
              <a:lnSpc>
                <a:spcPct val="100000"/>
              </a:lnSpc>
              <a:spcBef>
                <a:spcPts val="0"/>
              </a:spcBef>
            </a:pPr>
            <a:r>
              <a:rPr lang="de-DE" dirty="0"/>
              <a:t>Verhalten bei Störfällen</a:t>
            </a:r>
          </a:p>
        </p:txBody>
      </p:sp>
      <p:pic>
        <p:nvPicPr>
          <p:cNvPr id="9" name="Grafik 8"/>
          <p:cNvPicPr>
            <a:picLocks noChangeAspect="1"/>
          </p:cNvPicPr>
          <p:nvPr/>
        </p:nvPicPr>
        <p:blipFill>
          <a:blip r:embed="rId2"/>
          <a:stretch>
            <a:fillRect/>
          </a:stretch>
        </p:blipFill>
        <p:spPr>
          <a:xfrm>
            <a:off x="7063168" y="2718113"/>
            <a:ext cx="1422025" cy="2438774"/>
          </a:xfrm>
          <a:prstGeom prst="rect">
            <a:avLst/>
          </a:prstGeom>
        </p:spPr>
      </p:pic>
    </p:spTree>
    <p:extLst>
      <p:ext uri="{BB962C8B-B14F-4D97-AF65-F5344CB8AC3E}">
        <p14:creationId xmlns:p14="http://schemas.microsoft.com/office/powerpoint/2010/main" val="466500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17</a:t>
            </a:fld>
            <a:endParaRPr lang="de-DE" dirty="0"/>
          </a:p>
        </p:txBody>
      </p:sp>
      <p:sp>
        <p:nvSpPr>
          <p:cNvPr id="12" name="Fußzeilenplatzhalter 4">
            <a:extLst>
              <a:ext uri="{FF2B5EF4-FFF2-40B4-BE49-F238E27FC236}">
                <a16:creationId xmlns:a16="http://schemas.microsoft.com/office/drawing/2014/main" id="{507E2935-7D81-334A-854A-BBB8F1956E63}"/>
              </a:ext>
            </a:extLst>
          </p:cNvPr>
          <p:cNvSpPr>
            <a:spLocks noGrp="1"/>
          </p:cNvSpPr>
          <p:nvPr>
            <p:ph type="ftr" sz="quarter" idx="3"/>
          </p:nvPr>
        </p:nvSpPr>
        <p:spPr>
          <a:xfrm>
            <a:off x="993775" y="6886865"/>
            <a:ext cx="6623706" cy="365125"/>
          </a:xfrm>
        </p:spPr>
        <p:txBody>
          <a:bodyPr anchor="b" anchorCtr="0"/>
          <a:lstStyle/>
          <a:p>
            <a:pPr algn="l"/>
            <a:r>
              <a:rPr lang="de-DE" dirty="0"/>
              <a:t>Sicherheitsunterweisung Servicearbeiten in naturwissenschaftlichen Laboren</a:t>
            </a:r>
          </a:p>
        </p:txBody>
      </p:sp>
      <p:sp>
        <p:nvSpPr>
          <p:cNvPr id="8" name="Titel 1">
            <a:extLst>
              <a:ext uri="{FF2B5EF4-FFF2-40B4-BE49-F238E27FC236}">
                <a16:creationId xmlns:a16="http://schemas.microsoft.com/office/drawing/2014/main" id="{049109B1-6C4D-B04A-B449-F1EA4354C4B0}"/>
              </a:ext>
            </a:extLst>
          </p:cNvPr>
          <p:cNvSpPr>
            <a:spLocks noGrp="1"/>
          </p:cNvSpPr>
          <p:nvPr>
            <p:ph type="title"/>
          </p:nvPr>
        </p:nvSpPr>
        <p:spPr>
          <a:xfrm>
            <a:off x="718126" y="559279"/>
            <a:ext cx="8210871" cy="651274"/>
          </a:xfrm>
        </p:spPr>
        <p:txBody>
          <a:bodyPr>
            <a:noAutofit/>
          </a:bodyPr>
          <a:lstStyle/>
          <a:p>
            <a:pPr>
              <a:lnSpc>
                <a:spcPct val="150000"/>
              </a:lnSpc>
              <a:spcBef>
                <a:spcPts val="0"/>
              </a:spcBef>
            </a:pPr>
            <a:r>
              <a:rPr lang="de-DE" dirty="0"/>
              <a:t>Brandverhütung und verhalten bei </a:t>
            </a:r>
            <a:r>
              <a:rPr lang="de-DE" dirty="0" err="1" smtClean="0"/>
              <a:t>bränden</a:t>
            </a:r>
            <a:endParaRPr lang="de-DE" dirty="0"/>
          </a:p>
        </p:txBody>
      </p:sp>
      <p:sp>
        <p:nvSpPr>
          <p:cNvPr id="6" name="Textfeld 5"/>
          <p:cNvSpPr txBox="1"/>
          <p:nvPr/>
        </p:nvSpPr>
        <p:spPr>
          <a:xfrm>
            <a:off x="726364" y="1725184"/>
            <a:ext cx="9163249" cy="3893374"/>
          </a:xfrm>
          <a:prstGeom prst="rect">
            <a:avLst/>
          </a:prstGeom>
          <a:noFill/>
        </p:spPr>
        <p:txBody>
          <a:bodyPr wrap="square" rtlCol="0">
            <a:spAutoFit/>
          </a:bodyPr>
          <a:lstStyle/>
          <a:p>
            <a:pPr>
              <a:lnSpc>
                <a:spcPct val="150000"/>
              </a:lnSpc>
              <a:spcBef>
                <a:spcPts val="0"/>
              </a:spcBef>
            </a:pPr>
            <a:r>
              <a:rPr lang="de-DE" sz="1600" b="1" cap="all" dirty="0">
                <a:latin typeface="Arial Narrow" panose="020B0606020202030204" pitchFamily="34" charset="0"/>
                <a:cs typeface="Arial Narrow" panose="020B0604020202020204" pitchFamily="34" charset="0"/>
              </a:rPr>
              <a:t>Bitte die Brandschutzordnung, Teile A, B und C, beachten! </a:t>
            </a:r>
            <a:r>
              <a:rPr lang="de-DE" sz="1400" dirty="0">
                <a:latin typeface="Arial Narrow" panose="020B0606020202030204" pitchFamily="34" charset="0"/>
                <a:cs typeface="Arial Narrow" panose="020B0604020202020204" pitchFamily="34" charset="0"/>
              </a:rPr>
              <a:t>(https://www.leuphana.de/intranet/verwaltung/arbeitsschutz/schutzhinweise-fuer-konkrete-vorsorgesituationen/brandschutz.html)</a:t>
            </a:r>
          </a:p>
          <a:p>
            <a:endParaRPr lang="de-DE" sz="1600" dirty="0" smtClean="0">
              <a:latin typeface="Arial Narrow" panose="020B0606020202030204" pitchFamily="34" charset="0"/>
            </a:endParaRPr>
          </a:p>
          <a:p>
            <a:endParaRPr lang="de-DE" sz="1600" dirty="0">
              <a:latin typeface="Arial Narrow" panose="020B0606020202030204" pitchFamily="34" charset="0"/>
            </a:endParaRPr>
          </a:p>
          <a:p>
            <a:pPr>
              <a:lnSpc>
                <a:spcPct val="150000"/>
              </a:lnSpc>
              <a:spcBef>
                <a:spcPts val="0"/>
              </a:spcBef>
            </a:pPr>
            <a:r>
              <a:rPr lang="de-DE" sz="1600" b="1" cap="all" dirty="0">
                <a:latin typeface="Arial Narrow" panose="020B0606020202030204" pitchFamily="34" charset="0"/>
                <a:cs typeface="Arial Narrow" panose="020B0604020202020204" pitchFamily="34" charset="0"/>
              </a:rPr>
              <a:t>Brand- und </a:t>
            </a:r>
            <a:r>
              <a:rPr lang="de-DE" sz="1600" b="1" cap="all" dirty="0" smtClean="0">
                <a:latin typeface="Arial Narrow" panose="020B0606020202030204" pitchFamily="34" charset="0"/>
                <a:cs typeface="Arial Narrow" panose="020B0604020202020204" pitchFamily="34" charset="0"/>
              </a:rPr>
              <a:t>Explosionsverhütung</a:t>
            </a:r>
          </a:p>
          <a:p>
            <a:pPr marL="355600">
              <a:spcBef>
                <a:spcPts val="0"/>
              </a:spcBef>
            </a:pPr>
            <a:endParaRPr lang="de-DE" sz="1600" dirty="0">
              <a:latin typeface="Arial Narrow" panose="020B0606020202030204" pitchFamily="34" charset="0"/>
              <a:cs typeface="Arial Narrow" panose="020B0604020202020204" pitchFamily="34" charset="0"/>
            </a:endParaRPr>
          </a:p>
          <a:p>
            <a:pPr>
              <a:spcBef>
                <a:spcPts val="0"/>
              </a:spcBef>
            </a:pPr>
            <a:r>
              <a:rPr lang="de-DE" sz="1600" dirty="0" smtClean="0">
                <a:latin typeface="Arial Narrow" panose="020B0606020202030204" pitchFamily="34" charset="0"/>
                <a:cs typeface="Arial Narrow" panose="020B0604020202020204" pitchFamily="34" charset="0"/>
              </a:rPr>
              <a:t>Heizgeräte oder Wärme erzeugende Geräte dürfen nur an brandsicheren </a:t>
            </a:r>
          </a:p>
          <a:p>
            <a:pPr>
              <a:spcBef>
                <a:spcPts val="0"/>
              </a:spcBef>
            </a:pPr>
            <a:r>
              <a:rPr lang="de-DE" sz="1600" dirty="0" smtClean="0">
                <a:latin typeface="Arial Narrow" panose="020B0606020202030204" pitchFamily="34" charset="0"/>
                <a:cs typeface="Arial Narrow" panose="020B0604020202020204" pitchFamily="34" charset="0"/>
              </a:rPr>
              <a:t>Orten betrieben werden.</a:t>
            </a:r>
          </a:p>
          <a:p>
            <a:pPr>
              <a:spcBef>
                <a:spcPts val="0"/>
              </a:spcBef>
            </a:pPr>
            <a:endParaRPr lang="de-DE" sz="1600" dirty="0" smtClean="0">
              <a:latin typeface="Arial Narrow" panose="020B0606020202030204" pitchFamily="34" charset="0"/>
              <a:cs typeface="Arial Narrow" panose="020B0604020202020204" pitchFamily="34" charset="0"/>
            </a:endParaRPr>
          </a:p>
          <a:p>
            <a:pPr>
              <a:spcBef>
                <a:spcPts val="0"/>
              </a:spcBef>
            </a:pPr>
            <a:r>
              <a:rPr lang="de-DE" sz="1600" dirty="0" smtClean="0">
                <a:latin typeface="Arial Narrow" panose="020B0606020202030204" pitchFamily="34" charset="0"/>
                <a:cs typeface="Arial Narrow" panose="020B0604020202020204" pitchFamily="34" charset="0"/>
              </a:rPr>
              <a:t>Brennbare </a:t>
            </a:r>
            <a:r>
              <a:rPr lang="de-DE" sz="1600" dirty="0">
                <a:latin typeface="Arial Narrow" panose="020B0606020202030204" pitchFamily="34" charset="0"/>
                <a:cs typeface="Arial Narrow" panose="020B0604020202020204" pitchFamily="34" charset="0"/>
              </a:rPr>
              <a:t>Abfälle </a:t>
            </a:r>
            <a:r>
              <a:rPr lang="de-DE" sz="1600" dirty="0" smtClean="0">
                <a:latin typeface="Arial Narrow" panose="020B0606020202030204" pitchFamily="34" charset="0"/>
                <a:cs typeface="Arial Narrow" panose="020B0604020202020204" pitchFamily="34" charset="0"/>
              </a:rPr>
              <a:t>bitte </a:t>
            </a:r>
            <a:r>
              <a:rPr lang="de-DE" sz="1600" dirty="0">
                <a:latin typeface="Arial Narrow" panose="020B0606020202030204" pitchFamily="34" charset="0"/>
                <a:cs typeface="Arial Narrow" panose="020B0604020202020204" pitchFamily="34" charset="0"/>
              </a:rPr>
              <a:t>(regelmäßig) aus Arbeitsbereichen zu entfernen.</a:t>
            </a:r>
          </a:p>
          <a:p>
            <a:pPr>
              <a:spcBef>
                <a:spcPts val="0"/>
              </a:spcBef>
            </a:pPr>
            <a:endParaRPr lang="de-DE" sz="1600" dirty="0" smtClean="0">
              <a:latin typeface="Arial Narrow" panose="020B0606020202030204" pitchFamily="34" charset="0"/>
              <a:cs typeface="Arial Narrow" panose="020B0604020202020204" pitchFamily="34" charset="0"/>
            </a:endParaRPr>
          </a:p>
          <a:p>
            <a:pPr>
              <a:spcBef>
                <a:spcPts val="0"/>
              </a:spcBef>
            </a:pPr>
            <a:r>
              <a:rPr lang="de-DE" sz="1600" dirty="0" smtClean="0">
                <a:latin typeface="Arial Narrow" panose="020B0606020202030204" pitchFamily="34" charset="0"/>
                <a:cs typeface="Arial Narrow" panose="020B0604020202020204" pitchFamily="34" charset="0"/>
              </a:rPr>
              <a:t>Nur </a:t>
            </a:r>
            <a:r>
              <a:rPr lang="de-DE" sz="1600" dirty="0" smtClean="0">
                <a:latin typeface="Arial Narrow" panose="020B0606020202030204" pitchFamily="34" charset="0"/>
                <a:cs typeface="Arial Narrow" panose="020B0604020202020204" pitchFamily="34" charset="0"/>
              </a:rPr>
              <a:t>aktuell auf </a:t>
            </a:r>
            <a:r>
              <a:rPr lang="de-DE" sz="1600" dirty="0">
                <a:latin typeface="Arial Narrow" panose="020B0606020202030204" pitchFamily="34" charset="0"/>
                <a:cs typeface="Arial Narrow" panose="020B0604020202020204" pitchFamily="34" charset="0"/>
              </a:rPr>
              <a:t>elektrische Sicherheit geprüfte Geräte benutzen.</a:t>
            </a:r>
          </a:p>
          <a:p>
            <a:pPr>
              <a:spcBef>
                <a:spcPts val="0"/>
              </a:spcBef>
            </a:pPr>
            <a:endParaRPr lang="de-DE" sz="1600" dirty="0" smtClean="0">
              <a:latin typeface="Arial Narrow" panose="020B0606020202030204" pitchFamily="34" charset="0"/>
              <a:cs typeface="Arial Narrow" panose="020B0604020202020204" pitchFamily="34" charset="0"/>
            </a:endParaRPr>
          </a:p>
          <a:p>
            <a:pPr>
              <a:spcBef>
                <a:spcPts val="0"/>
              </a:spcBef>
            </a:pPr>
            <a:r>
              <a:rPr lang="de-DE" sz="1600" dirty="0" smtClean="0">
                <a:latin typeface="Arial Narrow" panose="020B0606020202030204" pitchFamily="34" charset="0"/>
                <a:cs typeface="Arial Narrow" panose="020B0604020202020204" pitchFamily="34" charset="0"/>
              </a:rPr>
              <a:t>Anlagen </a:t>
            </a:r>
            <a:r>
              <a:rPr lang="de-DE" sz="1600" dirty="0">
                <a:latin typeface="Arial Narrow" panose="020B0606020202030204" pitchFamily="34" charset="0"/>
                <a:cs typeface="Arial Narrow" panose="020B0604020202020204" pitchFamily="34" charset="0"/>
              </a:rPr>
              <a:t>und Geräte nur entsprechend der </a:t>
            </a:r>
            <a:r>
              <a:rPr lang="de-DE" sz="1600" dirty="0" smtClean="0">
                <a:latin typeface="Arial Narrow" panose="020B0606020202030204" pitchFamily="34" charset="0"/>
                <a:cs typeface="Arial Narrow" panose="020B0604020202020204" pitchFamily="34" charset="0"/>
              </a:rPr>
              <a:t>Betriebsanleitungen/–</a:t>
            </a:r>
            <a:r>
              <a:rPr lang="de-DE" sz="1600" dirty="0" err="1" smtClean="0">
                <a:latin typeface="Arial Narrow" panose="020B0606020202030204" pitchFamily="34" charset="0"/>
                <a:cs typeface="Arial Narrow" panose="020B0604020202020204" pitchFamily="34" charset="0"/>
              </a:rPr>
              <a:t>anweisungen</a:t>
            </a:r>
            <a:r>
              <a:rPr lang="de-DE" sz="1600" dirty="0" smtClean="0">
                <a:latin typeface="Arial Narrow" panose="020B0606020202030204" pitchFamily="34" charset="0"/>
                <a:cs typeface="Arial Narrow" panose="020B0604020202020204" pitchFamily="34" charset="0"/>
              </a:rPr>
              <a:t> </a:t>
            </a:r>
            <a:r>
              <a:rPr lang="de-DE" sz="1600" dirty="0">
                <a:latin typeface="Arial Narrow" panose="020B0606020202030204" pitchFamily="34" charset="0"/>
                <a:cs typeface="Arial Narrow" panose="020B0604020202020204" pitchFamily="34" charset="0"/>
              </a:rPr>
              <a:t>verwenden</a:t>
            </a:r>
            <a:r>
              <a:rPr lang="de-DE" sz="1600" dirty="0" smtClean="0">
                <a:latin typeface="Arial Narrow" panose="020B0606020202030204" pitchFamily="34" charset="0"/>
                <a:cs typeface="Arial Narrow" panose="020B0604020202020204" pitchFamily="34" charset="0"/>
              </a:rPr>
              <a:t>.</a:t>
            </a:r>
          </a:p>
        </p:txBody>
      </p:sp>
      <p:pic>
        <p:nvPicPr>
          <p:cNvPr id="9" name="Grafik 8"/>
          <p:cNvPicPr>
            <a:picLocks noChangeAspect="1"/>
          </p:cNvPicPr>
          <p:nvPr/>
        </p:nvPicPr>
        <p:blipFill>
          <a:blip r:embed="rId2"/>
          <a:stretch>
            <a:fillRect/>
          </a:stretch>
        </p:blipFill>
        <p:spPr>
          <a:xfrm>
            <a:off x="7727092" y="2497345"/>
            <a:ext cx="2195471" cy="3067201"/>
          </a:xfrm>
          <a:prstGeom prst="rect">
            <a:avLst/>
          </a:prstGeom>
        </p:spPr>
      </p:pic>
    </p:spTree>
    <p:extLst>
      <p:ext uri="{BB962C8B-B14F-4D97-AF65-F5344CB8AC3E}">
        <p14:creationId xmlns:p14="http://schemas.microsoft.com/office/powerpoint/2010/main" val="454215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18</a:t>
            </a:fld>
            <a:endParaRPr lang="de-DE" dirty="0"/>
          </a:p>
        </p:txBody>
      </p:sp>
      <p:sp>
        <p:nvSpPr>
          <p:cNvPr id="12" name="Fußzeilenplatzhalter 4">
            <a:extLst>
              <a:ext uri="{FF2B5EF4-FFF2-40B4-BE49-F238E27FC236}">
                <a16:creationId xmlns:a16="http://schemas.microsoft.com/office/drawing/2014/main" id="{507E2935-7D81-334A-854A-BBB8F1956E63}"/>
              </a:ext>
            </a:extLst>
          </p:cNvPr>
          <p:cNvSpPr>
            <a:spLocks noGrp="1"/>
          </p:cNvSpPr>
          <p:nvPr>
            <p:ph type="ftr" sz="quarter" idx="3"/>
          </p:nvPr>
        </p:nvSpPr>
        <p:spPr>
          <a:xfrm>
            <a:off x="993775" y="6886865"/>
            <a:ext cx="6623706" cy="365125"/>
          </a:xfrm>
        </p:spPr>
        <p:txBody>
          <a:bodyPr anchor="b" anchorCtr="0"/>
          <a:lstStyle/>
          <a:p>
            <a:pPr algn="l"/>
            <a:r>
              <a:rPr lang="de-DE" dirty="0"/>
              <a:t>Sicherheitsunterweisung Servicearbeiten in naturwissenschaftlichen Laboren</a:t>
            </a:r>
          </a:p>
        </p:txBody>
      </p:sp>
      <p:sp>
        <p:nvSpPr>
          <p:cNvPr id="8" name="Titel 1">
            <a:extLst>
              <a:ext uri="{FF2B5EF4-FFF2-40B4-BE49-F238E27FC236}">
                <a16:creationId xmlns:a16="http://schemas.microsoft.com/office/drawing/2014/main" id="{049109B1-6C4D-B04A-B449-F1EA4354C4B0}"/>
              </a:ext>
            </a:extLst>
          </p:cNvPr>
          <p:cNvSpPr>
            <a:spLocks noGrp="1"/>
          </p:cNvSpPr>
          <p:nvPr>
            <p:ph type="title"/>
          </p:nvPr>
        </p:nvSpPr>
        <p:spPr>
          <a:xfrm>
            <a:off x="718126" y="559279"/>
            <a:ext cx="8210871" cy="651274"/>
          </a:xfrm>
        </p:spPr>
        <p:txBody>
          <a:bodyPr>
            <a:noAutofit/>
          </a:bodyPr>
          <a:lstStyle/>
          <a:p>
            <a:pPr>
              <a:lnSpc>
                <a:spcPct val="150000"/>
              </a:lnSpc>
              <a:spcBef>
                <a:spcPts val="0"/>
              </a:spcBef>
            </a:pPr>
            <a:r>
              <a:rPr lang="de-DE" dirty="0"/>
              <a:t>Brandverhütung und verhalten bei </a:t>
            </a:r>
            <a:r>
              <a:rPr lang="de-DE" dirty="0" err="1" smtClean="0"/>
              <a:t>bränden</a:t>
            </a:r>
            <a:endParaRPr lang="de-DE" dirty="0"/>
          </a:p>
        </p:txBody>
      </p:sp>
      <p:sp>
        <p:nvSpPr>
          <p:cNvPr id="6" name="Textfeld 5"/>
          <p:cNvSpPr txBox="1"/>
          <p:nvPr/>
        </p:nvSpPr>
        <p:spPr>
          <a:xfrm>
            <a:off x="734602" y="1725185"/>
            <a:ext cx="9163249" cy="4278094"/>
          </a:xfrm>
          <a:prstGeom prst="rect">
            <a:avLst/>
          </a:prstGeom>
          <a:noFill/>
        </p:spPr>
        <p:txBody>
          <a:bodyPr wrap="square" rtlCol="0">
            <a:spAutoFit/>
          </a:bodyPr>
          <a:lstStyle/>
          <a:p>
            <a:pPr>
              <a:lnSpc>
                <a:spcPct val="150000"/>
              </a:lnSpc>
              <a:spcBef>
                <a:spcPts val="0"/>
              </a:spcBef>
            </a:pPr>
            <a:r>
              <a:rPr lang="de-DE" sz="1600" b="1" cap="all" dirty="0" smtClean="0">
                <a:latin typeface="Arial Narrow" panose="020B0606020202030204" pitchFamily="34" charset="0"/>
                <a:cs typeface="Arial Narrow" panose="020B0604020202020204" pitchFamily="34" charset="0"/>
              </a:rPr>
              <a:t>Brand- und Explosionsverhütung</a:t>
            </a:r>
          </a:p>
          <a:p>
            <a:pPr marL="355600">
              <a:spcBef>
                <a:spcPts val="0"/>
              </a:spcBef>
            </a:pPr>
            <a:endParaRPr lang="de-DE" sz="1600" dirty="0" smtClean="0">
              <a:latin typeface="Arial Narrow" panose="020B0606020202030204" pitchFamily="34" charset="0"/>
              <a:cs typeface="Arial Narrow" panose="020B0604020202020204" pitchFamily="34" charset="0"/>
            </a:endParaRPr>
          </a:p>
          <a:p>
            <a:r>
              <a:rPr lang="de-DE" sz="1600" dirty="0" smtClean="0">
                <a:latin typeface="Arial Narrow" panose="020B0606020202030204" pitchFamily="34" charset="0"/>
                <a:cs typeface="Arial Narrow" panose="020B0604020202020204" pitchFamily="34" charset="0"/>
              </a:rPr>
              <a:t>Das</a:t>
            </a:r>
            <a:r>
              <a:rPr lang="de-DE" sz="1600" dirty="0" smtClean="0">
                <a:latin typeface="Arial Narrow" panose="020B0606020202030204" pitchFamily="34" charset="0"/>
              </a:rPr>
              <a:t> </a:t>
            </a:r>
            <a:r>
              <a:rPr lang="de-DE" sz="1600" dirty="0">
                <a:latin typeface="Arial Narrow" panose="020B0606020202030204" pitchFamily="34" charset="0"/>
              </a:rPr>
              <a:t>Innere der F-90-Lagerschränke für brennbare Flüssigkeiten, das Innere der F-90-Gasflaschenschränke sowie die Räume U07 (Lager für brennbare Flüssigkeiten), U08 (Umfüllraum/Sonderabfalllager) und 211 (Zentrale </a:t>
            </a:r>
            <a:r>
              <a:rPr lang="de-DE" sz="1600" dirty="0" smtClean="0">
                <a:latin typeface="Arial Narrow" panose="020B0606020202030204" pitchFamily="34" charset="0"/>
              </a:rPr>
              <a:t>Brenngas-versorgung</a:t>
            </a:r>
            <a:r>
              <a:rPr lang="de-DE" sz="1600" dirty="0">
                <a:latin typeface="Arial Narrow" panose="020B0606020202030204" pitchFamily="34" charset="0"/>
              </a:rPr>
              <a:t>) einschließlich der jeweiligen Abluftleitungen sind explosionsgefährdete Bereiche der Zone 2 (Ex-Zone 2). Bei Arbeiten in diesen Bereichen sind die Vorschriften zum Explosionsschutz, insbesondere Anhang 1, Nr. 1, der GefStoffV sowie TRGS 723, zu beachten</a:t>
            </a:r>
            <a:r>
              <a:rPr lang="de-DE" sz="1600" dirty="0" smtClean="0">
                <a:latin typeface="Arial Narrow" panose="020B0606020202030204" pitchFamily="34" charset="0"/>
              </a:rPr>
              <a:t>.</a:t>
            </a:r>
          </a:p>
          <a:p>
            <a:endParaRPr lang="de-DE" sz="1600" dirty="0">
              <a:latin typeface="Arial Narrow" panose="020B0606020202030204" pitchFamily="34" charset="0"/>
            </a:endParaRPr>
          </a:p>
          <a:p>
            <a:endParaRPr lang="de-DE" sz="1600" dirty="0" smtClean="0">
              <a:latin typeface="Arial Narrow" panose="020B0606020202030204" pitchFamily="34" charset="0"/>
            </a:endParaRPr>
          </a:p>
          <a:p>
            <a:pPr>
              <a:lnSpc>
                <a:spcPct val="150000"/>
              </a:lnSpc>
              <a:spcBef>
                <a:spcPts val="0"/>
              </a:spcBef>
            </a:pPr>
            <a:r>
              <a:rPr lang="de-DE" sz="1600" b="1" cap="all" dirty="0">
                <a:latin typeface="Arial Narrow" panose="020B0604020202020204" pitchFamily="34" charset="0"/>
                <a:cs typeface="Arial Narrow" panose="020B0604020202020204" pitchFamily="34" charset="0"/>
              </a:rPr>
              <a:t>Brand- und Rauchausbreitung verhindern</a:t>
            </a:r>
          </a:p>
          <a:p>
            <a:pPr>
              <a:spcBef>
                <a:spcPts val="0"/>
              </a:spcBef>
            </a:pPr>
            <a:endParaRPr lang="de-DE" sz="1600" dirty="0">
              <a:latin typeface="Arial Narrow" panose="020B0604020202020204" pitchFamily="34" charset="0"/>
              <a:cs typeface="Arial Narrow" panose="020B0604020202020204" pitchFamily="34" charset="0"/>
            </a:endParaRPr>
          </a:p>
          <a:p>
            <a:pPr>
              <a:spcBef>
                <a:spcPts val="0"/>
              </a:spcBef>
            </a:pPr>
            <a:r>
              <a:rPr lang="de-DE" sz="1600" dirty="0">
                <a:latin typeface="Arial Narrow" panose="020B0604020202020204" pitchFamily="34" charset="0"/>
                <a:cs typeface="Arial Narrow" panose="020B0604020202020204" pitchFamily="34" charset="0"/>
              </a:rPr>
              <a:t>Brand- und Rauchschutztüren nicht blockieren, nichts im Schließbereich abstellen, keine Keile, Gewichte etc.</a:t>
            </a:r>
          </a:p>
          <a:p>
            <a:pPr>
              <a:spcBef>
                <a:spcPts val="0"/>
              </a:spcBef>
            </a:pPr>
            <a:endParaRPr lang="de-DE" sz="1600" dirty="0">
              <a:latin typeface="Arial Narrow" panose="020B0604020202020204" pitchFamily="34" charset="0"/>
              <a:cs typeface="Arial Narrow" panose="020B0604020202020204" pitchFamily="34" charset="0"/>
            </a:endParaRPr>
          </a:p>
          <a:p>
            <a:pPr>
              <a:spcBef>
                <a:spcPts val="0"/>
              </a:spcBef>
            </a:pPr>
            <a:r>
              <a:rPr lang="de-DE" sz="1600" dirty="0">
                <a:latin typeface="Arial Narrow" panose="020B0604020202020204" pitchFamily="34" charset="0"/>
                <a:cs typeface="Arial Narrow" panose="020B0604020202020204" pitchFamily="34" charset="0"/>
              </a:rPr>
              <a:t>Not-Aus Taster </a:t>
            </a:r>
            <a:r>
              <a:rPr lang="de-DE" sz="1600" dirty="0" smtClean="0">
                <a:latin typeface="Arial Narrow" panose="020B0604020202020204" pitchFamily="34" charset="0"/>
                <a:cs typeface="Arial Narrow" panose="020B0604020202020204" pitchFamily="34" charset="0"/>
              </a:rPr>
              <a:t>         betätigen und so Brenngaszufuhr und Strom unterbrechen.</a:t>
            </a:r>
          </a:p>
          <a:p>
            <a:pPr>
              <a:spcBef>
                <a:spcPts val="0"/>
              </a:spcBef>
            </a:pPr>
            <a:endParaRPr lang="de-DE" sz="1600" dirty="0">
              <a:latin typeface="Arial Narrow" panose="020B0604020202020204" pitchFamily="34" charset="0"/>
            </a:endParaRPr>
          </a:p>
          <a:p>
            <a:pPr>
              <a:spcBef>
                <a:spcPts val="0"/>
              </a:spcBef>
            </a:pPr>
            <a:r>
              <a:rPr lang="de-DE" sz="1600" dirty="0" smtClean="0">
                <a:latin typeface="Arial Narrow" panose="020B0604020202020204" pitchFamily="34" charset="0"/>
              </a:rPr>
              <a:t>Lüftungsanlage ausschalten.</a:t>
            </a:r>
            <a:endParaRPr lang="de-DE" sz="1600" dirty="0">
              <a:latin typeface="Arial Narrow" panose="020B0606020202030204" pitchFamily="34" charset="0"/>
            </a:endParaRPr>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9740" y="5125002"/>
            <a:ext cx="398044" cy="405554"/>
          </a:xfrm>
          <a:prstGeom prst="rect">
            <a:avLst/>
          </a:prstGeom>
        </p:spPr>
      </p:pic>
    </p:spTree>
    <p:extLst>
      <p:ext uri="{BB962C8B-B14F-4D97-AF65-F5344CB8AC3E}">
        <p14:creationId xmlns:p14="http://schemas.microsoft.com/office/powerpoint/2010/main" val="348283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19</a:t>
            </a:fld>
            <a:endParaRPr lang="de-DE" dirty="0"/>
          </a:p>
        </p:txBody>
      </p:sp>
      <p:sp>
        <p:nvSpPr>
          <p:cNvPr id="12" name="Fußzeilenplatzhalter 4">
            <a:extLst>
              <a:ext uri="{FF2B5EF4-FFF2-40B4-BE49-F238E27FC236}">
                <a16:creationId xmlns:a16="http://schemas.microsoft.com/office/drawing/2014/main" id="{507E2935-7D81-334A-854A-BBB8F1956E63}"/>
              </a:ext>
            </a:extLst>
          </p:cNvPr>
          <p:cNvSpPr>
            <a:spLocks noGrp="1"/>
          </p:cNvSpPr>
          <p:nvPr>
            <p:ph type="ftr" sz="quarter" idx="3"/>
          </p:nvPr>
        </p:nvSpPr>
        <p:spPr>
          <a:xfrm>
            <a:off x="993775" y="6886865"/>
            <a:ext cx="6623706" cy="365125"/>
          </a:xfrm>
        </p:spPr>
        <p:txBody>
          <a:bodyPr anchor="b" anchorCtr="0"/>
          <a:lstStyle/>
          <a:p>
            <a:pPr algn="l"/>
            <a:r>
              <a:rPr lang="de-DE" dirty="0"/>
              <a:t>Sicherheitsunterweisung Servicearbeiten in naturwissenschaftlichen Laboren</a:t>
            </a:r>
          </a:p>
        </p:txBody>
      </p:sp>
      <p:sp>
        <p:nvSpPr>
          <p:cNvPr id="8" name="Titel 1">
            <a:extLst>
              <a:ext uri="{FF2B5EF4-FFF2-40B4-BE49-F238E27FC236}">
                <a16:creationId xmlns:a16="http://schemas.microsoft.com/office/drawing/2014/main" id="{049109B1-6C4D-B04A-B449-F1EA4354C4B0}"/>
              </a:ext>
            </a:extLst>
          </p:cNvPr>
          <p:cNvSpPr>
            <a:spLocks noGrp="1"/>
          </p:cNvSpPr>
          <p:nvPr>
            <p:ph type="title"/>
          </p:nvPr>
        </p:nvSpPr>
        <p:spPr>
          <a:xfrm>
            <a:off x="718127" y="559279"/>
            <a:ext cx="8331784" cy="605932"/>
          </a:xfrm>
        </p:spPr>
        <p:txBody>
          <a:bodyPr>
            <a:normAutofit fontScale="90000"/>
          </a:bodyPr>
          <a:lstStyle/>
          <a:p>
            <a:pPr>
              <a:lnSpc>
                <a:spcPct val="150000"/>
              </a:lnSpc>
              <a:spcBef>
                <a:spcPts val="0"/>
              </a:spcBef>
            </a:pPr>
            <a:r>
              <a:rPr lang="de-DE" sz="2700" dirty="0"/>
              <a:t>Brandverhütung und verhalten bei </a:t>
            </a:r>
            <a:r>
              <a:rPr lang="de-DE" sz="2700" dirty="0" err="1"/>
              <a:t>bränden</a:t>
            </a:r>
            <a:r>
              <a:rPr lang="de-DE" sz="2700" dirty="0"/>
              <a:t/>
            </a:r>
            <a:br>
              <a:rPr lang="de-DE" sz="2700" dirty="0"/>
            </a:br>
            <a:endParaRPr lang="de-DE" dirty="0"/>
          </a:p>
        </p:txBody>
      </p:sp>
      <p:sp>
        <p:nvSpPr>
          <p:cNvPr id="6" name="Textfeld 5"/>
          <p:cNvSpPr txBox="1"/>
          <p:nvPr/>
        </p:nvSpPr>
        <p:spPr>
          <a:xfrm>
            <a:off x="734602" y="1733423"/>
            <a:ext cx="9163249" cy="5386090"/>
          </a:xfrm>
          <a:prstGeom prst="rect">
            <a:avLst/>
          </a:prstGeom>
          <a:noFill/>
        </p:spPr>
        <p:txBody>
          <a:bodyPr wrap="square" rtlCol="0">
            <a:spAutoFit/>
          </a:bodyPr>
          <a:lstStyle/>
          <a:p>
            <a:pPr>
              <a:lnSpc>
                <a:spcPct val="150000"/>
              </a:lnSpc>
              <a:spcBef>
                <a:spcPts val="0"/>
              </a:spcBef>
            </a:pPr>
            <a:r>
              <a:rPr lang="de-DE" sz="1600" b="1" cap="all" dirty="0" smtClean="0">
                <a:latin typeface="Arial Narrow" panose="020B0604020202020204" pitchFamily="34" charset="0"/>
                <a:cs typeface="Arial Narrow" panose="020B0604020202020204" pitchFamily="34" charset="0"/>
              </a:rPr>
              <a:t>Flucht- </a:t>
            </a:r>
            <a:r>
              <a:rPr lang="de-DE" sz="1600" b="1" cap="all" dirty="0">
                <a:latin typeface="Arial Narrow" panose="020B0604020202020204" pitchFamily="34" charset="0"/>
                <a:cs typeface="Arial Narrow" panose="020B0604020202020204" pitchFamily="34" charset="0"/>
              </a:rPr>
              <a:t>und </a:t>
            </a:r>
            <a:r>
              <a:rPr lang="de-DE" sz="1600" b="1" cap="all" dirty="0" smtClean="0">
                <a:latin typeface="Arial Narrow" panose="020B0604020202020204" pitchFamily="34" charset="0"/>
                <a:cs typeface="Arial Narrow" panose="020B0604020202020204" pitchFamily="34" charset="0"/>
              </a:rPr>
              <a:t>Rettungswege</a:t>
            </a:r>
            <a:endParaRPr lang="de-DE" sz="1600" b="1" cap="all" dirty="0">
              <a:latin typeface="Arial Narrow" panose="020B0604020202020204" pitchFamily="34" charset="0"/>
              <a:cs typeface="Arial Narrow" panose="020B0604020202020204" pitchFamily="34" charset="0"/>
            </a:endParaRPr>
          </a:p>
          <a:p>
            <a:pPr>
              <a:lnSpc>
                <a:spcPct val="150000"/>
              </a:lnSpc>
              <a:spcBef>
                <a:spcPts val="0"/>
              </a:spcBef>
            </a:pPr>
            <a:endParaRPr lang="de-DE" sz="1600" dirty="0" smtClean="0">
              <a:latin typeface="Arial Narrow" panose="020B0604020202020204" pitchFamily="34" charset="0"/>
              <a:cs typeface="Arial Narrow" panose="020B0604020202020204" pitchFamily="34" charset="0"/>
            </a:endParaRPr>
          </a:p>
          <a:p>
            <a:pPr>
              <a:spcBef>
                <a:spcPts val="0"/>
              </a:spcBef>
            </a:pPr>
            <a:r>
              <a:rPr lang="de-DE" sz="1600" dirty="0" smtClean="0">
                <a:latin typeface="Arial Narrow" panose="020B0604020202020204" pitchFamily="34" charset="0"/>
                <a:cs typeface="Arial Narrow" panose="020B0604020202020204" pitchFamily="34" charset="0"/>
              </a:rPr>
              <a:t>Treppenräume </a:t>
            </a:r>
            <a:r>
              <a:rPr lang="de-DE" sz="1600" dirty="0">
                <a:latin typeface="Arial Narrow" panose="020B0604020202020204" pitchFamily="34" charset="0"/>
                <a:cs typeface="Arial Narrow" panose="020B0604020202020204" pitchFamily="34" charset="0"/>
              </a:rPr>
              <a:t>und Flure frei von Gegenständen, insbesondere von brennbaren, halten. </a:t>
            </a:r>
            <a:endParaRPr lang="de-DE" sz="1600" dirty="0" smtClean="0">
              <a:latin typeface="Arial Narrow" panose="020B0604020202020204" pitchFamily="34" charset="0"/>
              <a:cs typeface="Arial Narrow" panose="020B0604020202020204" pitchFamily="34" charset="0"/>
            </a:endParaRPr>
          </a:p>
          <a:p>
            <a:pPr>
              <a:spcBef>
                <a:spcPts val="0"/>
              </a:spcBef>
            </a:pPr>
            <a:endParaRPr lang="de-DE" sz="1600" dirty="0" smtClean="0">
              <a:latin typeface="Arial Narrow" panose="020B0604020202020204" pitchFamily="34" charset="0"/>
              <a:cs typeface="Arial Narrow" panose="020B0604020202020204" pitchFamily="34" charset="0"/>
            </a:endParaRPr>
          </a:p>
          <a:p>
            <a:pPr>
              <a:spcBef>
                <a:spcPts val="0"/>
              </a:spcBef>
            </a:pPr>
            <a:r>
              <a:rPr lang="de-DE" sz="1600" dirty="0" smtClean="0">
                <a:latin typeface="Arial Narrow" panose="020B0604020202020204" pitchFamily="34" charset="0"/>
                <a:cs typeface="Arial Narrow" panose="020B0604020202020204" pitchFamily="34" charset="0"/>
              </a:rPr>
              <a:t>Die Fluchtwegkennzeichnungen </a:t>
            </a:r>
            <a:r>
              <a:rPr lang="de-DE" sz="1600" dirty="0">
                <a:latin typeface="Arial Narrow" panose="020B0604020202020204" pitchFamily="34" charset="0"/>
                <a:cs typeface="Arial Narrow" panose="020B0604020202020204" pitchFamily="34" charset="0"/>
              </a:rPr>
              <a:t> </a:t>
            </a:r>
            <a:r>
              <a:rPr lang="de-DE" sz="1600" dirty="0" smtClean="0">
                <a:latin typeface="Arial Narrow" panose="020B0604020202020204" pitchFamily="34" charset="0"/>
                <a:cs typeface="Arial Narrow" panose="020B0604020202020204" pitchFamily="34" charset="0"/>
              </a:rPr>
              <a:t>        weisen den kürzesten Weg ins Freie.</a:t>
            </a:r>
          </a:p>
          <a:p>
            <a:pPr>
              <a:spcBef>
                <a:spcPts val="0"/>
              </a:spcBef>
            </a:pPr>
            <a:endParaRPr lang="de-DE" sz="1600" dirty="0" smtClean="0">
              <a:latin typeface="Arial Narrow" panose="020B0604020202020204" pitchFamily="34" charset="0"/>
              <a:cs typeface="Arial Narrow" panose="020B0604020202020204" pitchFamily="34" charset="0"/>
            </a:endParaRPr>
          </a:p>
          <a:p>
            <a:pPr>
              <a:spcBef>
                <a:spcPts val="0"/>
              </a:spcBef>
            </a:pPr>
            <a:r>
              <a:rPr lang="de-DE" sz="1600" dirty="0" smtClean="0">
                <a:latin typeface="Arial Narrow" panose="020B0604020202020204" pitchFamily="34" charset="0"/>
                <a:cs typeface="Arial Narrow" panose="020B0604020202020204" pitchFamily="34" charset="0"/>
              </a:rPr>
              <a:t>Alle Laborraumtüren sind mit Panikschlössern ausgestattet, die von innen immer geöffnet werden können.</a:t>
            </a:r>
          </a:p>
          <a:p>
            <a:pPr>
              <a:spcBef>
                <a:spcPts val="0"/>
              </a:spcBef>
            </a:pPr>
            <a:endParaRPr lang="de-DE" sz="1600" dirty="0">
              <a:latin typeface="Arial Narrow" panose="020B0604020202020204" pitchFamily="34" charset="0"/>
              <a:cs typeface="Arial Narrow" panose="020B0604020202020204" pitchFamily="34" charset="0"/>
            </a:endParaRPr>
          </a:p>
          <a:p>
            <a:pPr>
              <a:spcBef>
                <a:spcPts val="0"/>
              </a:spcBef>
            </a:pPr>
            <a:endParaRPr lang="de-DE" sz="1600" dirty="0" smtClean="0">
              <a:latin typeface="Arial Narrow" panose="020B0604020202020204" pitchFamily="34" charset="0"/>
              <a:cs typeface="Arial Narrow" panose="020B0604020202020204" pitchFamily="34" charset="0"/>
            </a:endParaRPr>
          </a:p>
          <a:p>
            <a:pPr>
              <a:lnSpc>
                <a:spcPct val="150000"/>
              </a:lnSpc>
              <a:spcBef>
                <a:spcPts val="0"/>
              </a:spcBef>
            </a:pPr>
            <a:r>
              <a:rPr lang="de-DE" sz="1600" b="1" cap="all" dirty="0">
                <a:latin typeface="Arial Narrow" panose="020B0604020202020204" pitchFamily="34" charset="0"/>
                <a:cs typeface="Arial Narrow" panose="020B0604020202020204" pitchFamily="34" charset="0"/>
              </a:rPr>
              <a:t>Brände melden und in Sicherheit bringen</a:t>
            </a:r>
          </a:p>
          <a:p>
            <a:pPr>
              <a:spcBef>
                <a:spcPts val="0"/>
              </a:spcBef>
            </a:pPr>
            <a:endParaRPr lang="de-DE" sz="1600" dirty="0">
              <a:latin typeface="Arial Narrow" panose="020B0604020202020204" pitchFamily="34" charset="0"/>
              <a:cs typeface="Arial Narrow" panose="020B0604020202020204" pitchFamily="34" charset="0"/>
            </a:endParaRPr>
          </a:p>
          <a:p>
            <a:pPr>
              <a:spcBef>
                <a:spcPts val="0"/>
              </a:spcBef>
            </a:pPr>
            <a:r>
              <a:rPr lang="de-DE" sz="1600" dirty="0">
                <a:latin typeface="Arial Narrow" panose="020B0604020202020204" pitchFamily="34" charset="0"/>
                <a:cs typeface="Arial Narrow" panose="020B0604020202020204" pitchFamily="34" charset="0"/>
              </a:rPr>
              <a:t>Im Brandfall Rettungskräfte und Anwesende alarmieren (Druckknopfmelder, Feuerwehr </a:t>
            </a:r>
            <a:r>
              <a:rPr lang="de-DE" sz="1600" dirty="0" err="1">
                <a:latin typeface="Arial Narrow" panose="020B0604020202020204" pitchFamily="34" charset="0"/>
                <a:cs typeface="Arial Narrow" panose="020B0604020202020204" pitchFamily="34" charset="0"/>
              </a:rPr>
              <a:t>zusätzl</a:t>
            </a:r>
            <a:r>
              <a:rPr lang="de-DE" sz="1600" dirty="0">
                <a:latin typeface="Arial Narrow" panose="020B0604020202020204" pitchFamily="34" charset="0"/>
                <a:cs typeface="Arial Narrow" panose="020B0604020202020204" pitchFamily="34" charset="0"/>
              </a:rPr>
              <a:t>. telefonisch: 112)</a:t>
            </a:r>
          </a:p>
          <a:p>
            <a:pPr>
              <a:spcBef>
                <a:spcPts val="0"/>
              </a:spcBef>
            </a:pPr>
            <a:endParaRPr lang="de-DE" sz="1600" dirty="0">
              <a:latin typeface="Arial Narrow" panose="020B0604020202020204" pitchFamily="34" charset="0"/>
              <a:cs typeface="Arial Narrow" panose="020B0604020202020204" pitchFamily="34" charset="0"/>
            </a:endParaRPr>
          </a:p>
          <a:p>
            <a:r>
              <a:rPr lang="de-DE" sz="1600" dirty="0">
                <a:latin typeface="Arial Narrow" panose="020B0604020202020204" pitchFamily="34" charset="0"/>
                <a:cs typeface="Arial Narrow" panose="020B0604020202020204" pitchFamily="34" charset="0"/>
              </a:rPr>
              <a:t>Nach Auslösung der Brandmeldeanlage (Ertönten der roten Sirenen) das Gebäude zügig aber ruhig entlang der gekennzeichneten Fluchtwege verlassen, zur Sammelstelle (Foyer der Bibliothek)         gehen und dort auf weitere Anweisungen/Informationen warten.</a:t>
            </a:r>
          </a:p>
          <a:p>
            <a:endParaRPr lang="de-DE" sz="1600" dirty="0">
              <a:latin typeface="Arial Narrow" panose="020B0604020202020204" pitchFamily="34" charset="0"/>
              <a:cs typeface="Arial Narrow" panose="020B0604020202020204" pitchFamily="34" charset="0"/>
            </a:endParaRPr>
          </a:p>
          <a:p>
            <a:r>
              <a:rPr lang="de-DE" sz="1600" dirty="0">
                <a:latin typeface="Arial Narrow" panose="020B0604020202020204" pitchFamily="34" charset="0"/>
                <a:cs typeface="Arial Narrow" panose="020B0604020202020204" pitchFamily="34" charset="0"/>
              </a:rPr>
              <a:t>Sofern gefahrlos möglich, Geräte und Maschinen vor dem Verlassen des Gebäudes abschalten.</a:t>
            </a:r>
          </a:p>
          <a:p>
            <a:endParaRPr lang="de-DE" sz="1600" dirty="0">
              <a:latin typeface="Arial Narrow" panose="020B0604020202020204" pitchFamily="34" charset="0"/>
              <a:cs typeface="Arial Narrow" panose="020B0604020202020204" pitchFamily="34" charset="0"/>
            </a:endParaRPr>
          </a:p>
          <a:p>
            <a:pPr>
              <a:spcBef>
                <a:spcPts val="0"/>
              </a:spcBef>
            </a:pPr>
            <a:r>
              <a:rPr lang="de-DE" sz="1600" dirty="0">
                <a:latin typeface="Arial Narrow" panose="020B0604020202020204" pitchFamily="34" charset="0"/>
                <a:cs typeface="Arial Narrow" panose="020B0604020202020204" pitchFamily="34" charset="0"/>
              </a:rPr>
              <a:t>Türen im Brandfall schließen aber nicht verriegeln</a:t>
            </a:r>
            <a:r>
              <a:rPr lang="de-DE" sz="1600" dirty="0" smtClean="0">
                <a:latin typeface="Arial Narrow" panose="020B0604020202020204" pitchFamily="34" charset="0"/>
                <a:cs typeface="Arial Narrow" panose="020B0604020202020204" pitchFamily="34" charset="0"/>
              </a:rPr>
              <a:t>.</a:t>
            </a:r>
            <a:endParaRPr lang="de-DE" sz="1600" dirty="0">
              <a:latin typeface="Arial Narrow" panose="020B0604020202020204" pitchFamily="34" charset="0"/>
              <a:cs typeface="Arial Narrow" panose="020B0604020202020204" pitchFamily="34" charset="0"/>
            </a:endParaRPr>
          </a:p>
        </p:txBody>
      </p:sp>
      <p:pic>
        <p:nvPicPr>
          <p:cNvPr id="2" name="Grafik 1"/>
          <p:cNvPicPr>
            <a:picLocks noChangeAspect="1"/>
          </p:cNvPicPr>
          <p:nvPr/>
        </p:nvPicPr>
        <p:blipFill>
          <a:blip r:embed="rId2"/>
          <a:stretch>
            <a:fillRect/>
          </a:stretch>
        </p:blipFill>
        <p:spPr>
          <a:xfrm>
            <a:off x="3272448" y="2998572"/>
            <a:ext cx="331470" cy="327221"/>
          </a:xfrm>
          <a:prstGeom prst="rect">
            <a:avLst/>
          </a:prstGeom>
        </p:spPr>
      </p:pic>
      <p:pic>
        <p:nvPicPr>
          <p:cNvPr id="9" name="Grafik 8"/>
          <p:cNvPicPr>
            <a:picLocks noChangeAspect="1"/>
          </p:cNvPicPr>
          <p:nvPr/>
        </p:nvPicPr>
        <p:blipFill>
          <a:blip r:embed="rId3"/>
          <a:stretch>
            <a:fillRect/>
          </a:stretch>
        </p:blipFill>
        <p:spPr>
          <a:xfrm>
            <a:off x="6892924" y="5569151"/>
            <a:ext cx="341761" cy="337380"/>
          </a:xfrm>
          <a:prstGeom prst="rect">
            <a:avLst/>
          </a:prstGeom>
        </p:spPr>
      </p:pic>
    </p:spTree>
    <p:extLst>
      <p:ext uri="{BB962C8B-B14F-4D97-AF65-F5344CB8AC3E}">
        <p14:creationId xmlns:p14="http://schemas.microsoft.com/office/powerpoint/2010/main" val="348822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DD7C4DC1-7D02-4994-BD54-74988B047B41}" type="slidenum">
              <a:rPr lang="de-DE" smtClean="0"/>
              <a:pPr/>
              <a:t>2</a:t>
            </a:fld>
            <a:endParaRPr lang="de-DE" dirty="0"/>
          </a:p>
        </p:txBody>
      </p:sp>
      <p:sp>
        <p:nvSpPr>
          <p:cNvPr id="5" name="Fußzeilenplatzhalter 4"/>
          <p:cNvSpPr>
            <a:spLocks noGrp="1"/>
          </p:cNvSpPr>
          <p:nvPr>
            <p:ph type="ftr" sz="quarter" idx="3"/>
          </p:nvPr>
        </p:nvSpPr>
        <p:spPr/>
        <p:txBody>
          <a:bodyPr/>
          <a:lstStyle/>
          <a:p>
            <a:pPr algn="l"/>
            <a:r>
              <a:rPr lang="de-DE" dirty="0"/>
              <a:t>Sicherheitsunterweisung Servicearbeiten in naturwissenschaftlichen </a:t>
            </a:r>
            <a:r>
              <a:rPr lang="de-DE" dirty="0" smtClean="0"/>
              <a:t>Laboren</a:t>
            </a:r>
            <a:endParaRPr lang="de-DE" dirty="0"/>
          </a:p>
        </p:txBody>
      </p:sp>
      <p:sp>
        <p:nvSpPr>
          <p:cNvPr id="8" name="Textfeld 7">
            <a:extLst>
              <a:ext uri="{FF2B5EF4-FFF2-40B4-BE49-F238E27FC236}">
                <a16:creationId xmlns:a16="http://schemas.microsoft.com/office/drawing/2014/main" id="{DB6C20FE-3C23-E840-9DD2-7D467ECB1FB0}"/>
              </a:ext>
            </a:extLst>
          </p:cNvPr>
          <p:cNvSpPr txBox="1"/>
          <p:nvPr/>
        </p:nvSpPr>
        <p:spPr>
          <a:xfrm>
            <a:off x="725779" y="1720020"/>
            <a:ext cx="9560162" cy="4893647"/>
          </a:xfrm>
          <a:prstGeom prst="rect">
            <a:avLst/>
          </a:prstGeom>
          <a:noFill/>
        </p:spPr>
        <p:txBody>
          <a:bodyPr wrap="square" rtlCol="0">
            <a:spAutoFit/>
          </a:bodyPr>
          <a:lstStyle/>
          <a:p>
            <a:pPr>
              <a:lnSpc>
                <a:spcPct val="150000"/>
              </a:lnSpc>
            </a:pPr>
            <a:r>
              <a:rPr lang="de-DE" sz="1600" dirty="0">
                <a:solidFill>
                  <a:prstClr val="black"/>
                </a:solidFill>
                <a:latin typeface="Arial Narrow" panose="020B0604020202020204" pitchFamily="34" charset="0"/>
                <a:cs typeface="Arial Narrow" panose="020B0604020202020204" pitchFamily="34" charset="0"/>
              </a:rPr>
              <a:t>Gemäß: 			§ </a:t>
            </a:r>
            <a:r>
              <a:rPr lang="de-DE" sz="1600" dirty="0">
                <a:solidFill>
                  <a:prstClr val="black"/>
                </a:solidFill>
                <a:latin typeface="Arial Narrow" panose="020B0606020202030204" pitchFamily="34" charset="0"/>
                <a:cs typeface="Arial Narrow" panose="020B0604020202020204" pitchFamily="34" charset="0"/>
              </a:rPr>
              <a:t>12 Arbeitsschutzgesetz, § 4 GUV-V A1 DGUV Vorschrift 1 (Grundsätze der Prävention), </a:t>
            </a:r>
            <a:br>
              <a:rPr lang="de-DE" sz="1600" dirty="0">
                <a:solidFill>
                  <a:prstClr val="black"/>
                </a:solidFill>
                <a:latin typeface="Arial Narrow" panose="020B0606020202030204" pitchFamily="34" charset="0"/>
                <a:cs typeface="Arial Narrow" panose="020B0604020202020204" pitchFamily="34" charset="0"/>
              </a:rPr>
            </a:br>
            <a:r>
              <a:rPr lang="de-DE" sz="1600" dirty="0">
                <a:solidFill>
                  <a:prstClr val="black"/>
                </a:solidFill>
                <a:latin typeface="Arial Narrow" panose="020B0606020202030204" pitchFamily="34" charset="0"/>
                <a:cs typeface="Arial Narrow" panose="020B0604020202020204" pitchFamily="34" charset="0"/>
              </a:rPr>
              <a:t>			§ 6 Arbeitsstättenverordnung, § 12 Betriebssicherheitsverordnung, 					§§ 14 Gefahr- und Biostoffverordnung</a:t>
            </a:r>
            <a:endParaRPr lang="de-DE" sz="1600" dirty="0">
              <a:latin typeface="Arial Narrow" panose="020B0604020202020204" pitchFamily="34" charset="0"/>
              <a:cs typeface="Arial Narrow" panose="020B0604020202020204" pitchFamily="34" charset="0"/>
            </a:endParaRPr>
          </a:p>
          <a:p>
            <a:pPr>
              <a:lnSpc>
                <a:spcPct val="150000"/>
              </a:lnSpc>
            </a:pPr>
            <a:r>
              <a:rPr lang="de-DE" sz="1600" dirty="0">
                <a:latin typeface="Arial Narrow" panose="020B0604020202020204" pitchFamily="34" charset="0"/>
                <a:cs typeface="Arial Narrow" panose="020B0604020202020204" pitchFamily="34" charset="0"/>
              </a:rPr>
              <a:t>Arbeitsbereich: 		…</a:t>
            </a:r>
          </a:p>
          <a:p>
            <a:pPr>
              <a:lnSpc>
                <a:spcPct val="150000"/>
              </a:lnSpc>
            </a:pPr>
            <a:r>
              <a:rPr lang="de-DE" sz="1600" dirty="0">
                <a:latin typeface="Arial Narrow" panose="020B0604020202020204" pitchFamily="34" charset="0"/>
                <a:cs typeface="Arial Narrow" panose="020B0604020202020204" pitchFamily="34" charset="0"/>
              </a:rPr>
              <a:t>Bereichsverantwortliche*r: 	…</a:t>
            </a:r>
          </a:p>
          <a:p>
            <a:pPr>
              <a:lnSpc>
                <a:spcPct val="150000"/>
              </a:lnSpc>
            </a:pPr>
            <a:r>
              <a:rPr lang="de-DE" sz="1600" dirty="0">
                <a:latin typeface="Arial Narrow" panose="020B0604020202020204" pitchFamily="34" charset="0"/>
                <a:cs typeface="Arial Narrow" panose="020B0604020202020204" pitchFamily="34" charset="0"/>
              </a:rPr>
              <a:t>Durchgeführt von: 		…</a:t>
            </a:r>
          </a:p>
          <a:p>
            <a:pPr>
              <a:lnSpc>
                <a:spcPct val="150000"/>
              </a:lnSpc>
            </a:pPr>
            <a:r>
              <a:rPr lang="de-DE" sz="1600" dirty="0">
                <a:latin typeface="Arial Narrow" panose="020B0604020202020204" pitchFamily="34" charset="0"/>
                <a:cs typeface="Arial Narrow" panose="020B0604020202020204" pitchFamily="34" charset="0"/>
              </a:rPr>
              <a:t>Teilnehmende: 		Siehe Anhang</a:t>
            </a:r>
          </a:p>
          <a:p>
            <a:pPr>
              <a:lnSpc>
                <a:spcPct val="150000"/>
              </a:lnSpc>
            </a:pPr>
            <a:endParaRPr lang="de-DE" sz="1600" dirty="0">
              <a:latin typeface="Arial Narrow" panose="020B0604020202020204" pitchFamily="34" charset="0"/>
              <a:cs typeface="Arial Narrow" panose="020B0604020202020204" pitchFamily="34" charset="0"/>
            </a:endParaRPr>
          </a:p>
          <a:p>
            <a:pPr>
              <a:lnSpc>
                <a:spcPct val="150000"/>
              </a:lnSpc>
            </a:pPr>
            <a:r>
              <a:rPr lang="de-DE" sz="1600" dirty="0">
                <a:latin typeface="Arial Narrow" panose="020B0604020202020204" pitchFamily="34" charset="0"/>
                <a:cs typeface="Arial Narrow" panose="020B0604020202020204" pitchFamily="34" charset="0"/>
              </a:rPr>
              <a:t>Weitere Informationen:		</a:t>
            </a:r>
            <a:r>
              <a:rPr lang="de-DE" sz="1600" u="sng" dirty="0">
                <a:latin typeface="Arial Narrow" panose="020B0604020202020204" pitchFamily="34" charset="0"/>
                <a:cs typeface="Arial Narrow" panose="020B0604020202020204" pitchFamily="34" charset="0"/>
                <a:hlinkClick r:id="rId2"/>
              </a:rPr>
              <a:t>https://www.leuphana.de/intranet/verwaltung/arbeitsschutz</a:t>
            </a:r>
            <a:r>
              <a:rPr lang="de-DE" sz="1600" u="sng" dirty="0">
                <a:latin typeface="Arial Narrow" panose="020B0604020202020204" pitchFamily="34" charset="0"/>
                <a:cs typeface="Arial Narrow" panose="020B0604020202020204" pitchFamily="34" charset="0"/>
              </a:rPr>
              <a:t> </a:t>
            </a:r>
            <a:endParaRPr lang="de-DE" sz="1600" dirty="0">
              <a:latin typeface="Arial Narrow" panose="020B0604020202020204" pitchFamily="34" charset="0"/>
              <a:cs typeface="Arial Narrow" panose="020B0604020202020204" pitchFamily="34" charset="0"/>
            </a:endParaRPr>
          </a:p>
          <a:p>
            <a:pPr>
              <a:lnSpc>
                <a:spcPct val="150000"/>
              </a:lnSpc>
            </a:pPr>
            <a:r>
              <a:rPr lang="de-DE" sz="1600" dirty="0">
                <a:latin typeface="Arial Narrow" panose="020B0604020202020204" pitchFamily="34" charset="0"/>
                <a:cs typeface="Arial Narrow" panose="020B0604020202020204" pitchFamily="34" charset="0"/>
              </a:rPr>
              <a:t>			</a:t>
            </a:r>
            <a:r>
              <a:rPr lang="de-DE" sz="1600" u="sng" dirty="0">
                <a:latin typeface="Arial Narrow" panose="020B0604020202020204" pitchFamily="34" charset="0"/>
                <a:cs typeface="Arial Narrow" panose="020B0604020202020204" pitchFamily="34" charset="0"/>
                <a:hlinkClick r:id="rId3"/>
              </a:rPr>
              <a:t>https://www.umwelt-online.de/regelwerk/index.htm</a:t>
            </a:r>
            <a:r>
              <a:rPr lang="de-DE" sz="1600" u="sng" dirty="0">
                <a:latin typeface="Arial Narrow" panose="020B0604020202020204" pitchFamily="34" charset="0"/>
                <a:cs typeface="Arial Narrow" panose="020B0604020202020204" pitchFamily="34" charset="0"/>
              </a:rPr>
              <a:t> </a:t>
            </a:r>
            <a:r>
              <a:rPr lang="de-DE" sz="1600" dirty="0">
                <a:latin typeface="Arial Narrow" panose="020B0604020202020204" pitchFamily="34" charset="0"/>
                <a:cs typeface="Arial Narrow" panose="020B0604020202020204" pitchFamily="34" charset="0"/>
              </a:rPr>
              <a:t>			</a:t>
            </a:r>
          </a:p>
          <a:p>
            <a:pPr>
              <a:lnSpc>
                <a:spcPct val="150000"/>
              </a:lnSpc>
            </a:pPr>
            <a:r>
              <a:rPr lang="de-DE" sz="1600" dirty="0">
                <a:latin typeface="Arial Narrow" panose="020B0604020202020204" pitchFamily="34" charset="0"/>
                <a:cs typeface="Arial Narrow" panose="020B0604020202020204" pitchFamily="34" charset="0"/>
              </a:rPr>
              <a:t>			</a:t>
            </a:r>
            <a:r>
              <a:rPr lang="de-DE" sz="1600" u="sng" dirty="0">
                <a:latin typeface="Arial Narrow" panose="020B0604020202020204" pitchFamily="34" charset="0"/>
                <a:cs typeface="Arial Narrow" panose="020B0604020202020204" pitchFamily="34" charset="0"/>
                <a:hlinkClick r:id="rId4"/>
              </a:rPr>
              <a:t>https://www.lukn.de/</a:t>
            </a:r>
            <a:endParaRPr lang="de-DE" sz="1600" u="sng" dirty="0">
              <a:latin typeface="Arial Narrow" panose="020B0604020202020204" pitchFamily="34" charset="0"/>
              <a:cs typeface="Arial Narrow" panose="020B0604020202020204" pitchFamily="34" charset="0"/>
            </a:endParaRPr>
          </a:p>
          <a:p>
            <a:pPr>
              <a:lnSpc>
                <a:spcPct val="150000"/>
              </a:lnSpc>
            </a:pPr>
            <a:r>
              <a:rPr lang="de-DE" sz="1600" dirty="0">
                <a:latin typeface="Arial Narrow" panose="020B0604020202020204" pitchFamily="34" charset="0"/>
                <a:cs typeface="Arial Narrow" panose="020B0604020202020204" pitchFamily="34" charset="0"/>
              </a:rPr>
              <a:t>			</a:t>
            </a:r>
            <a:r>
              <a:rPr lang="de-DE" sz="1600" u="sng" dirty="0">
                <a:latin typeface="Arial Narrow" panose="020B0604020202020204" pitchFamily="34" charset="0"/>
                <a:cs typeface="Arial Narrow" panose="020B0604020202020204" pitchFamily="34" charset="0"/>
              </a:rPr>
              <a:t>https://www.baua.de</a:t>
            </a:r>
            <a:endParaRPr lang="de-DE" sz="1600" dirty="0">
              <a:latin typeface="Arial Narrow" panose="020B0604020202020204" pitchFamily="34" charset="0"/>
              <a:cs typeface="Arial Narrow" panose="020B0604020202020204" pitchFamily="34" charset="0"/>
            </a:endParaRPr>
          </a:p>
          <a:p>
            <a:pPr>
              <a:lnSpc>
                <a:spcPct val="150000"/>
              </a:lnSpc>
            </a:pPr>
            <a:r>
              <a:rPr lang="de-DE" sz="1600" dirty="0">
                <a:latin typeface="Arial Narrow" panose="020B0604020202020204" pitchFamily="34" charset="0"/>
                <a:cs typeface="Arial Narrow" panose="020B0604020202020204" pitchFamily="34" charset="0"/>
              </a:rPr>
              <a:t>			</a:t>
            </a:r>
          </a:p>
        </p:txBody>
      </p:sp>
      <p:sp>
        <p:nvSpPr>
          <p:cNvPr id="6" name="Titel 4"/>
          <p:cNvSpPr>
            <a:spLocks noGrp="1"/>
          </p:cNvSpPr>
          <p:nvPr>
            <p:ph type="title"/>
          </p:nvPr>
        </p:nvSpPr>
        <p:spPr>
          <a:xfrm>
            <a:off x="725779" y="708313"/>
            <a:ext cx="9305041" cy="546900"/>
          </a:xfrm>
        </p:spPr>
        <p:txBody>
          <a:bodyPr/>
          <a:lstStyle/>
          <a:p>
            <a:r>
              <a:rPr lang="de-DE" dirty="0" err="1"/>
              <a:t>sicherheitsunterweisung</a:t>
            </a:r>
            <a:endParaRPr lang="de-DE" dirty="0"/>
          </a:p>
        </p:txBody>
      </p:sp>
    </p:spTree>
    <p:extLst>
      <p:ext uri="{BB962C8B-B14F-4D97-AF65-F5344CB8AC3E}">
        <p14:creationId xmlns:p14="http://schemas.microsoft.com/office/powerpoint/2010/main" val="723382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20</a:t>
            </a:fld>
            <a:endParaRPr lang="de-DE" dirty="0"/>
          </a:p>
        </p:txBody>
      </p:sp>
      <p:sp>
        <p:nvSpPr>
          <p:cNvPr id="12" name="Fußzeilenplatzhalter 4">
            <a:extLst>
              <a:ext uri="{FF2B5EF4-FFF2-40B4-BE49-F238E27FC236}">
                <a16:creationId xmlns:a16="http://schemas.microsoft.com/office/drawing/2014/main" id="{507E2935-7D81-334A-854A-BBB8F1956E63}"/>
              </a:ext>
            </a:extLst>
          </p:cNvPr>
          <p:cNvSpPr>
            <a:spLocks noGrp="1"/>
          </p:cNvSpPr>
          <p:nvPr>
            <p:ph type="ftr" sz="quarter" idx="3"/>
          </p:nvPr>
        </p:nvSpPr>
        <p:spPr>
          <a:xfrm>
            <a:off x="993775" y="6886865"/>
            <a:ext cx="5626179" cy="365125"/>
          </a:xfrm>
        </p:spPr>
        <p:txBody>
          <a:bodyPr anchor="b" anchorCtr="0"/>
          <a:lstStyle/>
          <a:p>
            <a:pPr algn="l"/>
            <a:r>
              <a:rPr lang="de-DE" dirty="0"/>
              <a:t>Sicherheitsunterweisung Servicearbeiten in naturwissenschaftlichen Laboren</a:t>
            </a:r>
          </a:p>
        </p:txBody>
      </p:sp>
      <p:sp>
        <p:nvSpPr>
          <p:cNvPr id="8" name="Titel 1">
            <a:extLst>
              <a:ext uri="{FF2B5EF4-FFF2-40B4-BE49-F238E27FC236}">
                <a16:creationId xmlns:a16="http://schemas.microsoft.com/office/drawing/2014/main" id="{049109B1-6C4D-B04A-B449-F1EA4354C4B0}"/>
              </a:ext>
            </a:extLst>
          </p:cNvPr>
          <p:cNvSpPr>
            <a:spLocks noGrp="1"/>
          </p:cNvSpPr>
          <p:nvPr>
            <p:ph type="title"/>
          </p:nvPr>
        </p:nvSpPr>
        <p:spPr>
          <a:xfrm>
            <a:off x="725491" y="562058"/>
            <a:ext cx="8173280" cy="643133"/>
          </a:xfrm>
        </p:spPr>
        <p:txBody>
          <a:bodyPr>
            <a:normAutofit fontScale="90000"/>
          </a:bodyPr>
          <a:lstStyle/>
          <a:p>
            <a:pPr>
              <a:lnSpc>
                <a:spcPct val="150000"/>
              </a:lnSpc>
              <a:spcBef>
                <a:spcPts val="0"/>
              </a:spcBef>
            </a:pPr>
            <a:r>
              <a:rPr lang="de-DE" sz="2700" dirty="0"/>
              <a:t>Brandverhütung und verhalten bei </a:t>
            </a:r>
            <a:r>
              <a:rPr lang="de-DE" sz="2700" dirty="0" err="1"/>
              <a:t>bränden</a:t>
            </a:r>
            <a:r>
              <a:rPr lang="de-DE" sz="2800" dirty="0"/>
              <a:t/>
            </a:r>
            <a:br>
              <a:rPr lang="de-DE" sz="2800" dirty="0"/>
            </a:br>
            <a:endParaRPr lang="de-DE" sz="1600" dirty="0"/>
          </a:p>
        </p:txBody>
      </p:sp>
      <p:sp>
        <p:nvSpPr>
          <p:cNvPr id="9" name="Titel 1">
            <a:extLst>
              <a:ext uri="{FF2B5EF4-FFF2-40B4-BE49-F238E27FC236}">
                <a16:creationId xmlns:a16="http://schemas.microsoft.com/office/drawing/2014/main" id="{049109B1-6C4D-B04A-B449-F1EA4354C4B0}"/>
              </a:ext>
            </a:extLst>
          </p:cNvPr>
          <p:cNvSpPr txBox="1">
            <a:spLocks/>
          </p:cNvSpPr>
          <p:nvPr/>
        </p:nvSpPr>
        <p:spPr>
          <a:xfrm>
            <a:off x="1130988" y="2538697"/>
            <a:ext cx="9560825" cy="4416182"/>
          </a:xfrm>
          <a:prstGeom prst="rect">
            <a:avLst/>
          </a:prstGeom>
        </p:spPr>
        <p:txBody>
          <a:bodyPr vert="horz" lIns="0" tIns="0" rIns="0" bIns="0" rtlCol="0" anchor="t">
            <a:normAutofit/>
          </a:bodyPr>
          <a:lstStyle>
            <a:lvl1pPr algn="l" defTabSz="801929" rtl="0" eaLnBrk="1" latinLnBrk="0" hangingPunct="1">
              <a:lnSpc>
                <a:spcPct val="90000"/>
              </a:lnSpc>
              <a:spcBef>
                <a:spcPct val="0"/>
              </a:spcBef>
              <a:buNone/>
              <a:defRPr sz="2400" b="1" kern="1200" cap="all" baseline="0">
                <a:solidFill>
                  <a:schemeClr val="tx1"/>
                </a:solidFill>
                <a:latin typeface="Arial" panose="020B0604020202020204" pitchFamily="34" charset="0"/>
                <a:ea typeface="+mj-ea"/>
                <a:cs typeface="Arial" panose="020B0604020202020204" pitchFamily="34" charset="0"/>
              </a:defRPr>
            </a:lvl1pPr>
          </a:lstStyle>
          <a:p>
            <a:pPr>
              <a:lnSpc>
                <a:spcPct val="150000"/>
              </a:lnSpc>
              <a:spcBef>
                <a:spcPts val="0"/>
              </a:spcBef>
            </a:pPr>
            <a:endParaRPr lang="de-DE" sz="43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dirty="0"/>
          </a:p>
        </p:txBody>
      </p:sp>
      <p:sp>
        <p:nvSpPr>
          <p:cNvPr id="2" name="Textfeld 1"/>
          <p:cNvSpPr txBox="1"/>
          <p:nvPr/>
        </p:nvSpPr>
        <p:spPr>
          <a:xfrm>
            <a:off x="733729" y="1732307"/>
            <a:ext cx="9193477" cy="3539430"/>
          </a:xfrm>
          <a:prstGeom prst="rect">
            <a:avLst/>
          </a:prstGeom>
          <a:noFill/>
        </p:spPr>
        <p:txBody>
          <a:bodyPr wrap="square" rtlCol="0">
            <a:spAutoFit/>
          </a:bodyPr>
          <a:lstStyle/>
          <a:p>
            <a:pPr>
              <a:lnSpc>
                <a:spcPct val="150000"/>
              </a:lnSpc>
              <a:spcBef>
                <a:spcPts val="0"/>
              </a:spcBef>
            </a:pPr>
            <a:r>
              <a:rPr lang="de-DE" sz="1600" b="1" cap="all" dirty="0" smtClean="0">
                <a:latin typeface="Arial Narrow" panose="020B0604020202020204" pitchFamily="34" charset="0"/>
                <a:cs typeface="Arial Narrow" panose="020B0604020202020204" pitchFamily="34" charset="0"/>
              </a:rPr>
              <a:t>(Entstehungs-)Brände löschen</a:t>
            </a:r>
          </a:p>
          <a:p>
            <a:pPr>
              <a:lnSpc>
                <a:spcPct val="150000"/>
              </a:lnSpc>
              <a:spcBef>
                <a:spcPts val="0"/>
              </a:spcBef>
            </a:pPr>
            <a:endParaRPr lang="de-DE" sz="1600" dirty="0" smtClean="0">
              <a:latin typeface="Arial Narrow" panose="020B0604020202020204" pitchFamily="34" charset="0"/>
              <a:cs typeface="Arial Narrow" panose="020B0604020202020204" pitchFamily="34" charset="0"/>
            </a:endParaRPr>
          </a:p>
          <a:p>
            <a:pPr>
              <a:lnSpc>
                <a:spcPct val="150000"/>
              </a:lnSpc>
              <a:spcBef>
                <a:spcPts val="0"/>
              </a:spcBef>
            </a:pPr>
            <a:r>
              <a:rPr lang="de-DE" sz="1600" b="1" dirty="0" smtClean="0">
                <a:latin typeface="Arial Narrow" panose="020B0604020202020204" pitchFamily="34" charset="0"/>
                <a:cs typeface="Arial Narrow" panose="020B0604020202020204" pitchFamily="34" charset="0"/>
              </a:rPr>
              <a:t>Vorbereitung</a:t>
            </a:r>
          </a:p>
          <a:p>
            <a:pPr>
              <a:lnSpc>
                <a:spcPct val="150000"/>
              </a:lnSpc>
              <a:spcBef>
                <a:spcPts val="0"/>
              </a:spcBef>
            </a:pPr>
            <a:endParaRPr lang="de-DE" sz="1600" dirty="0">
              <a:latin typeface="Arial Narrow" panose="020B0604020202020204" pitchFamily="34" charset="0"/>
              <a:cs typeface="Arial Narrow" panose="020B0604020202020204" pitchFamily="34" charset="0"/>
            </a:endParaRPr>
          </a:p>
          <a:p>
            <a:pPr>
              <a:spcBef>
                <a:spcPts val="0"/>
              </a:spcBef>
            </a:pPr>
            <a:r>
              <a:rPr lang="de-DE" sz="1600" dirty="0" smtClean="0">
                <a:latin typeface="Arial Narrow" panose="020B0604020202020204" pitchFamily="34" charset="0"/>
                <a:cs typeface="Arial Narrow" panose="020B0604020202020204" pitchFamily="34" charset="0"/>
              </a:rPr>
              <a:t>Immer zu zweit löschen: Eine Person außerhalb des Gefahrenbereichs, um helfen/Hilfe herbeiholen zu können</a:t>
            </a:r>
          </a:p>
          <a:p>
            <a:pPr>
              <a:spcBef>
                <a:spcPts val="0"/>
              </a:spcBef>
            </a:pPr>
            <a:endParaRPr lang="de-DE" sz="1600" dirty="0" smtClean="0">
              <a:latin typeface="Arial Narrow" panose="020B0604020202020204" pitchFamily="34" charset="0"/>
              <a:cs typeface="Arial Narrow" panose="020B0604020202020204" pitchFamily="34" charset="0"/>
            </a:endParaRPr>
          </a:p>
          <a:p>
            <a:pPr>
              <a:spcBef>
                <a:spcPts val="0"/>
              </a:spcBef>
            </a:pPr>
            <a:r>
              <a:rPr lang="de-DE" sz="1600" dirty="0" smtClean="0">
                <a:latin typeface="Arial Narrow" panose="020B0604020202020204" pitchFamily="34" charset="0"/>
                <a:cs typeface="Arial Narrow" panose="020B0604020202020204" pitchFamily="34" charset="0"/>
              </a:rPr>
              <a:t>Brennbare Materialien aus der Brandumgebung entfernen</a:t>
            </a:r>
          </a:p>
          <a:p>
            <a:pPr>
              <a:spcBef>
                <a:spcPts val="0"/>
              </a:spcBef>
            </a:pPr>
            <a:endParaRPr lang="de-DE" sz="1600" dirty="0" smtClean="0">
              <a:latin typeface="Arial Narrow" panose="020B0604020202020204" pitchFamily="34" charset="0"/>
              <a:cs typeface="Arial Narrow" panose="020B0604020202020204" pitchFamily="34" charset="0"/>
            </a:endParaRPr>
          </a:p>
          <a:p>
            <a:pPr>
              <a:spcBef>
                <a:spcPts val="0"/>
              </a:spcBef>
            </a:pPr>
            <a:r>
              <a:rPr lang="de-DE" sz="1600" dirty="0">
                <a:latin typeface="Arial Narrow" panose="020B0604020202020204" pitchFamily="34" charset="0"/>
                <a:cs typeface="Arial Narrow" panose="020B0604020202020204" pitchFamily="34" charset="0"/>
              </a:rPr>
              <a:t>Ggf. Brenngaszufuhr und Strom durch Betätigung des Not-Aus-Tasters           unterbrechen.</a:t>
            </a:r>
          </a:p>
          <a:p>
            <a:pPr>
              <a:spcBef>
                <a:spcPts val="0"/>
              </a:spcBef>
            </a:pPr>
            <a:endParaRPr lang="de-DE" sz="1600" dirty="0">
              <a:latin typeface="Arial Narrow" panose="020B0604020202020204" pitchFamily="34" charset="0"/>
              <a:cs typeface="Arial Narrow" panose="020B0604020202020204" pitchFamily="34" charset="0"/>
            </a:endParaRPr>
          </a:p>
          <a:p>
            <a:pPr>
              <a:spcBef>
                <a:spcPts val="0"/>
              </a:spcBef>
            </a:pPr>
            <a:endParaRPr lang="de-DE" sz="1600" dirty="0" smtClean="0">
              <a:latin typeface="Arial Narrow" panose="020B0604020202020204" pitchFamily="34" charset="0"/>
              <a:cs typeface="Arial Narrow" panose="020B0604020202020204" pitchFamily="34" charset="0"/>
            </a:endParaRPr>
          </a:p>
          <a:p>
            <a:pPr>
              <a:spcBef>
                <a:spcPts val="0"/>
              </a:spcBef>
            </a:pPr>
            <a:endParaRPr lang="de-DE" sz="1600" dirty="0">
              <a:latin typeface="Arial Narrow" panose="020B0604020202020204" pitchFamily="34" charset="0"/>
              <a:cs typeface="Arial Narrow" panose="020B0604020202020204" pitchFamily="34" charset="0"/>
            </a:endParaRPr>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3088" y="4123882"/>
            <a:ext cx="398044" cy="405554"/>
          </a:xfrm>
          <a:prstGeom prst="rect">
            <a:avLst/>
          </a:prstGeom>
        </p:spPr>
      </p:pic>
    </p:spTree>
    <p:extLst>
      <p:ext uri="{BB962C8B-B14F-4D97-AF65-F5344CB8AC3E}">
        <p14:creationId xmlns:p14="http://schemas.microsoft.com/office/powerpoint/2010/main" val="802696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21</a:t>
            </a:fld>
            <a:endParaRPr lang="de-DE" dirty="0"/>
          </a:p>
        </p:txBody>
      </p:sp>
      <p:sp>
        <p:nvSpPr>
          <p:cNvPr id="12" name="Fußzeilenplatzhalter 4">
            <a:extLst>
              <a:ext uri="{FF2B5EF4-FFF2-40B4-BE49-F238E27FC236}">
                <a16:creationId xmlns:a16="http://schemas.microsoft.com/office/drawing/2014/main" id="{507E2935-7D81-334A-854A-BBB8F1956E63}"/>
              </a:ext>
            </a:extLst>
          </p:cNvPr>
          <p:cNvSpPr>
            <a:spLocks noGrp="1"/>
          </p:cNvSpPr>
          <p:nvPr>
            <p:ph type="ftr" sz="quarter" idx="3"/>
          </p:nvPr>
        </p:nvSpPr>
        <p:spPr>
          <a:xfrm>
            <a:off x="993775" y="6886865"/>
            <a:ext cx="5626179" cy="365125"/>
          </a:xfrm>
        </p:spPr>
        <p:txBody>
          <a:bodyPr anchor="b" anchorCtr="0"/>
          <a:lstStyle/>
          <a:p>
            <a:pPr algn="l"/>
            <a:r>
              <a:rPr lang="de-DE" dirty="0"/>
              <a:t>Sicherheitsunterweisung Servicearbeiten in naturwissenschaftlichen Laboren</a:t>
            </a:r>
          </a:p>
        </p:txBody>
      </p:sp>
      <p:sp>
        <p:nvSpPr>
          <p:cNvPr id="8" name="Titel 1">
            <a:extLst>
              <a:ext uri="{FF2B5EF4-FFF2-40B4-BE49-F238E27FC236}">
                <a16:creationId xmlns:a16="http://schemas.microsoft.com/office/drawing/2014/main" id="{049109B1-6C4D-B04A-B449-F1EA4354C4B0}"/>
              </a:ext>
            </a:extLst>
          </p:cNvPr>
          <p:cNvSpPr>
            <a:spLocks noGrp="1"/>
          </p:cNvSpPr>
          <p:nvPr>
            <p:ph type="title"/>
          </p:nvPr>
        </p:nvSpPr>
        <p:spPr>
          <a:xfrm>
            <a:off x="717253" y="553820"/>
            <a:ext cx="8377319" cy="643133"/>
          </a:xfrm>
        </p:spPr>
        <p:txBody>
          <a:bodyPr>
            <a:normAutofit fontScale="90000"/>
          </a:bodyPr>
          <a:lstStyle/>
          <a:p>
            <a:pPr>
              <a:lnSpc>
                <a:spcPct val="150000"/>
              </a:lnSpc>
              <a:spcBef>
                <a:spcPts val="0"/>
              </a:spcBef>
            </a:pPr>
            <a:r>
              <a:rPr lang="de-DE" sz="2700" dirty="0"/>
              <a:t>Brandverhütung und verhalten bei </a:t>
            </a:r>
            <a:r>
              <a:rPr lang="de-DE" sz="2700" dirty="0" err="1" smtClean="0"/>
              <a:t>bränden</a:t>
            </a:r>
            <a:r>
              <a:rPr lang="de-DE" sz="2800" dirty="0"/>
              <a:t/>
            </a:r>
            <a:br>
              <a:rPr lang="de-DE" sz="2800" dirty="0"/>
            </a:br>
            <a:endParaRPr lang="de-DE" sz="1600" dirty="0"/>
          </a:p>
        </p:txBody>
      </p:sp>
      <p:sp>
        <p:nvSpPr>
          <p:cNvPr id="9" name="Titel 1">
            <a:extLst>
              <a:ext uri="{FF2B5EF4-FFF2-40B4-BE49-F238E27FC236}">
                <a16:creationId xmlns:a16="http://schemas.microsoft.com/office/drawing/2014/main" id="{049109B1-6C4D-B04A-B449-F1EA4354C4B0}"/>
              </a:ext>
            </a:extLst>
          </p:cNvPr>
          <p:cNvSpPr txBox="1">
            <a:spLocks/>
          </p:cNvSpPr>
          <p:nvPr/>
        </p:nvSpPr>
        <p:spPr>
          <a:xfrm>
            <a:off x="1130988" y="2538697"/>
            <a:ext cx="9560825" cy="4416182"/>
          </a:xfrm>
          <a:prstGeom prst="rect">
            <a:avLst/>
          </a:prstGeom>
        </p:spPr>
        <p:txBody>
          <a:bodyPr vert="horz" lIns="0" tIns="0" rIns="0" bIns="0" rtlCol="0" anchor="t">
            <a:normAutofit/>
          </a:bodyPr>
          <a:lstStyle>
            <a:lvl1pPr algn="l" defTabSz="801929" rtl="0" eaLnBrk="1" latinLnBrk="0" hangingPunct="1">
              <a:lnSpc>
                <a:spcPct val="90000"/>
              </a:lnSpc>
              <a:spcBef>
                <a:spcPct val="0"/>
              </a:spcBef>
              <a:buNone/>
              <a:defRPr sz="2400" b="1" kern="1200" cap="all" baseline="0">
                <a:solidFill>
                  <a:schemeClr val="tx1"/>
                </a:solidFill>
                <a:latin typeface="Arial" panose="020B0604020202020204" pitchFamily="34" charset="0"/>
                <a:ea typeface="+mj-ea"/>
                <a:cs typeface="Arial" panose="020B0604020202020204" pitchFamily="34" charset="0"/>
              </a:defRPr>
            </a:lvl1pPr>
          </a:lstStyle>
          <a:p>
            <a:pPr>
              <a:lnSpc>
                <a:spcPct val="150000"/>
              </a:lnSpc>
              <a:spcBef>
                <a:spcPts val="0"/>
              </a:spcBef>
            </a:pPr>
            <a:endParaRPr lang="de-DE" sz="43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dirty="0"/>
          </a:p>
        </p:txBody>
      </p:sp>
      <p:sp>
        <p:nvSpPr>
          <p:cNvPr id="2" name="Textfeld 1"/>
          <p:cNvSpPr txBox="1"/>
          <p:nvPr/>
        </p:nvSpPr>
        <p:spPr>
          <a:xfrm>
            <a:off x="731351" y="1733409"/>
            <a:ext cx="9193477" cy="3046988"/>
          </a:xfrm>
          <a:prstGeom prst="rect">
            <a:avLst/>
          </a:prstGeom>
          <a:noFill/>
        </p:spPr>
        <p:txBody>
          <a:bodyPr wrap="square" rtlCol="0">
            <a:spAutoFit/>
          </a:bodyPr>
          <a:lstStyle/>
          <a:p>
            <a:pPr>
              <a:lnSpc>
                <a:spcPct val="150000"/>
              </a:lnSpc>
            </a:pPr>
            <a:r>
              <a:rPr lang="de-DE" sz="1600" b="1" dirty="0" smtClean="0">
                <a:latin typeface="Arial Narrow" panose="020B0604020202020204" pitchFamily="34" charset="0"/>
                <a:cs typeface="Arial Narrow" panose="020B0604020202020204" pitchFamily="34" charset="0"/>
              </a:rPr>
              <a:t>Bedienung unserer Feuerlöscher</a:t>
            </a:r>
            <a:r>
              <a:rPr lang="de-DE" sz="1600" dirty="0" smtClean="0">
                <a:latin typeface="Arial Narrow" panose="020B0604020202020204" pitchFamily="34" charset="0"/>
                <a:cs typeface="Arial Narrow" panose="020B0604020202020204" pitchFamily="34" charset="0"/>
              </a:rPr>
              <a:t>			     </a:t>
            </a:r>
            <a:r>
              <a:rPr lang="de-DE" sz="1600" b="1" dirty="0" smtClean="0">
                <a:latin typeface="Arial Narrow" panose="020B0604020202020204" pitchFamily="34" charset="0"/>
                <a:cs typeface="Arial Narrow" panose="020B0604020202020204" pitchFamily="34" charset="0"/>
              </a:rPr>
              <a:t>Brandklassen</a:t>
            </a:r>
          </a:p>
          <a:p>
            <a:pPr>
              <a:lnSpc>
                <a:spcPct val="150000"/>
              </a:lnSpc>
            </a:pPr>
            <a:endParaRPr lang="de-DE" sz="1600" dirty="0" smtClean="0">
              <a:latin typeface="Arial Narrow" panose="020B0604020202020204" pitchFamily="34" charset="0"/>
              <a:cs typeface="Arial Narrow" panose="020B0604020202020204" pitchFamily="34" charset="0"/>
            </a:endParaRPr>
          </a:p>
          <a:p>
            <a:pPr marL="0" lvl="1">
              <a:lnSpc>
                <a:spcPct val="150000"/>
              </a:lnSpc>
            </a:pPr>
            <a:endParaRPr lang="de-DE" sz="1600" dirty="0" smtClean="0">
              <a:latin typeface="Arial Narrow" panose="020B0606020202030204" pitchFamily="34" charset="0"/>
            </a:endParaRPr>
          </a:p>
          <a:p>
            <a:pPr marL="0" lvl="1">
              <a:lnSpc>
                <a:spcPct val="150000"/>
              </a:lnSpc>
            </a:pPr>
            <a:endParaRPr lang="de-DE" sz="1600" dirty="0" smtClean="0">
              <a:latin typeface="Arial Narrow" panose="020B0606020202030204" pitchFamily="34" charset="0"/>
            </a:endParaRPr>
          </a:p>
          <a:p>
            <a:pPr marL="0" lvl="1">
              <a:lnSpc>
                <a:spcPct val="150000"/>
              </a:lnSpc>
            </a:pPr>
            <a:endParaRPr lang="de-DE" sz="1600" dirty="0">
              <a:latin typeface="Arial Narrow" panose="020B0606020202030204" pitchFamily="34" charset="0"/>
            </a:endParaRPr>
          </a:p>
          <a:p>
            <a:pPr marL="0" lvl="1">
              <a:lnSpc>
                <a:spcPct val="150000"/>
              </a:lnSpc>
            </a:pPr>
            <a:endParaRPr lang="de-DE" sz="1600" dirty="0" smtClean="0">
              <a:latin typeface="Arial Narrow" panose="020B0606020202030204" pitchFamily="34" charset="0"/>
            </a:endParaRPr>
          </a:p>
          <a:p>
            <a:pPr marL="0" lvl="1">
              <a:lnSpc>
                <a:spcPct val="150000"/>
              </a:lnSpc>
            </a:pPr>
            <a:endParaRPr lang="de-DE" sz="1600" dirty="0" smtClean="0">
              <a:latin typeface="Arial Narrow" panose="020B0606020202030204" pitchFamily="34" charset="0"/>
            </a:endParaRPr>
          </a:p>
          <a:p>
            <a:pPr marL="0" lvl="1">
              <a:lnSpc>
                <a:spcPct val="150000"/>
              </a:lnSpc>
            </a:pPr>
            <a:r>
              <a:rPr lang="de-DE" sz="1600" b="1" dirty="0" smtClean="0">
                <a:latin typeface="Arial Narrow" panose="020B0606020202030204" pitchFamily="34" charset="0"/>
              </a:rPr>
              <a:t>Löschhinweise</a:t>
            </a:r>
            <a:endParaRPr lang="de-DE" sz="1600" b="1" dirty="0">
              <a:latin typeface="Arial Narrow" panose="020B0606020202030204" pitchFamily="34" charset="0"/>
            </a:endParaRPr>
          </a:p>
        </p:txBody>
      </p:sp>
      <p:pic>
        <p:nvPicPr>
          <p:cNvPr id="15" name="Grafik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18359" y="2327100"/>
            <a:ext cx="1008851" cy="1748994"/>
          </a:xfrm>
          <a:prstGeom prst="rect">
            <a:avLst/>
          </a:prstGeom>
        </p:spPr>
      </p:pic>
      <p:pic>
        <p:nvPicPr>
          <p:cNvPr id="16" name="Grafik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2419" y="2303513"/>
            <a:ext cx="1008851" cy="1748994"/>
          </a:xfrm>
          <a:prstGeom prst="rect">
            <a:avLst/>
          </a:prstGeom>
        </p:spPr>
      </p:pic>
      <p:pic>
        <p:nvPicPr>
          <p:cNvPr id="17" name="Grafik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0487" y="2303513"/>
            <a:ext cx="1008851" cy="1748994"/>
          </a:xfrm>
          <a:prstGeom prst="rect">
            <a:avLst/>
          </a:prstGeom>
        </p:spPr>
      </p:pic>
      <p:pic>
        <p:nvPicPr>
          <p:cNvPr id="18" name="Grafik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4423" y="2327100"/>
            <a:ext cx="1008851" cy="1748034"/>
          </a:xfrm>
          <a:prstGeom prst="rect">
            <a:avLst/>
          </a:prstGeom>
        </p:spPr>
      </p:pic>
      <p:pic>
        <p:nvPicPr>
          <p:cNvPr id="19" name="Grafik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3899" y="2303513"/>
            <a:ext cx="3771557" cy="1756307"/>
          </a:xfrm>
          <a:prstGeom prst="rect">
            <a:avLst/>
          </a:prstGeom>
        </p:spPr>
      </p:pic>
      <p:pic>
        <p:nvPicPr>
          <p:cNvPr id="20" name="Grafik 19"/>
          <p:cNvPicPr>
            <a:picLocks noChangeAspect="1"/>
          </p:cNvPicPr>
          <p:nvPr/>
        </p:nvPicPr>
        <p:blipFill>
          <a:blip r:embed="rId7"/>
          <a:stretch>
            <a:fillRect/>
          </a:stretch>
        </p:blipFill>
        <p:spPr>
          <a:xfrm>
            <a:off x="813731" y="4856890"/>
            <a:ext cx="2424303" cy="1732864"/>
          </a:xfrm>
          <a:prstGeom prst="rect">
            <a:avLst/>
          </a:prstGeom>
        </p:spPr>
      </p:pic>
      <p:pic>
        <p:nvPicPr>
          <p:cNvPr id="21" name="Grafik 20"/>
          <p:cNvPicPr>
            <a:picLocks noChangeAspect="1"/>
          </p:cNvPicPr>
          <p:nvPr/>
        </p:nvPicPr>
        <p:blipFill>
          <a:blip r:embed="rId8"/>
          <a:stretch>
            <a:fillRect/>
          </a:stretch>
        </p:blipFill>
        <p:spPr>
          <a:xfrm>
            <a:off x="6114528" y="4864887"/>
            <a:ext cx="2511239" cy="1716868"/>
          </a:xfrm>
          <a:prstGeom prst="rect">
            <a:avLst/>
          </a:prstGeom>
        </p:spPr>
      </p:pic>
      <p:pic>
        <p:nvPicPr>
          <p:cNvPr id="22" name="Grafik 21"/>
          <p:cNvPicPr>
            <a:picLocks noChangeAspect="1"/>
          </p:cNvPicPr>
          <p:nvPr/>
        </p:nvPicPr>
        <p:blipFill>
          <a:blip r:embed="rId9"/>
          <a:stretch>
            <a:fillRect/>
          </a:stretch>
        </p:blipFill>
        <p:spPr>
          <a:xfrm>
            <a:off x="3445789" y="4861977"/>
            <a:ext cx="2460984" cy="1722689"/>
          </a:xfrm>
          <a:prstGeom prst="rect">
            <a:avLst/>
          </a:prstGeom>
        </p:spPr>
      </p:pic>
    </p:spTree>
    <p:extLst>
      <p:ext uri="{BB962C8B-B14F-4D97-AF65-F5344CB8AC3E}">
        <p14:creationId xmlns:p14="http://schemas.microsoft.com/office/powerpoint/2010/main" val="1691291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22</a:t>
            </a:fld>
            <a:endParaRPr lang="de-DE" dirty="0"/>
          </a:p>
        </p:txBody>
      </p:sp>
      <p:sp>
        <p:nvSpPr>
          <p:cNvPr id="12" name="Fußzeilenplatzhalter 4">
            <a:extLst>
              <a:ext uri="{FF2B5EF4-FFF2-40B4-BE49-F238E27FC236}">
                <a16:creationId xmlns:a16="http://schemas.microsoft.com/office/drawing/2014/main" id="{507E2935-7D81-334A-854A-BBB8F1956E63}"/>
              </a:ext>
            </a:extLst>
          </p:cNvPr>
          <p:cNvSpPr>
            <a:spLocks noGrp="1"/>
          </p:cNvSpPr>
          <p:nvPr>
            <p:ph type="ftr" sz="quarter" idx="3"/>
          </p:nvPr>
        </p:nvSpPr>
        <p:spPr>
          <a:xfrm>
            <a:off x="993775" y="6886865"/>
            <a:ext cx="5626179" cy="365125"/>
          </a:xfrm>
        </p:spPr>
        <p:txBody>
          <a:bodyPr anchor="b" anchorCtr="0"/>
          <a:lstStyle/>
          <a:p>
            <a:pPr algn="l"/>
            <a:r>
              <a:rPr lang="de-DE" dirty="0"/>
              <a:t>Sicherheitsunterweisung Servicearbeiten in naturwissenschaftlichen Laboren</a:t>
            </a:r>
          </a:p>
        </p:txBody>
      </p:sp>
      <p:sp>
        <p:nvSpPr>
          <p:cNvPr id="8" name="Titel 1">
            <a:extLst>
              <a:ext uri="{FF2B5EF4-FFF2-40B4-BE49-F238E27FC236}">
                <a16:creationId xmlns:a16="http://schemas.microsoft.com/office/drawing/2014/main" id="{049109B1-6C4D-B04A-B449-F1EA4354C4B0}"/>
              </a:ext>
            </a:extLst>
          </p:cNvPr>
          <p:cNvSpPr>
            <a:spLocks noGrp="1"/>
          </p:cNvSpPr>
          <p:nvPr>
            <p:ph type="title"/>
          </p:nvPr>
        </p:nvSpPr>
        <p:spPr>
          <a:xfrm>
            <a:off x="725490" y="562058"/>
            <a:ext cx="8407547" cy="643133"/>
          </a:xfrm>
        </p:spPr>
        <p:txBody>
          <a:bodyPr>
            <a:normAutofit/>
          </a:bodyPr>
          <a:lstStyle/>
          <a:p>
            <a:pPr>
              <a:lnSpc>
                <a:spcPct val="150000"/>
              </a:lnSpc>
              <a:spcBef>
                <a:spcPts val="0"/>
              </a:spcBef>
            </a:pPr>
            <a:r>
              <a:rPr lang="de-DE" dirty="0"/>
              <a:t>Brandverhütung</a:t>
            </a:r>
            <a:r>
              <a:rPr lang="de-DE" sz="2300" dirty="0"/>
              <a:t> und </a:t>
            </a:r>
            <a:r>
              <a:rPr lang="de-DE" dirty="0"/>
              <a:t>verhalten</a:t>
            </a:r>
            <a:r>
              <a:rPr lang="de-DE" sz="2300" dirty="0"/>
              <a:t> bei </a:t>
            </a:r>
            <a:r>
              <a:rPr lang="de-DE" sz="2300" dirty="0" err="1" smtClean="0"/>
              <a:t>bränden</a:t>
            </a:r>
            <a:endParaRPr lang="de-DE" sz="1600" dirty="0"/>
          </a:p>
        </p:txBody>
      </p:sp>
      <p:sp>
        <p:nvSpPr>
          <p:cNvPr id="9" name="Titel 1">
            <a:extLst>
              <a:ext uri="{FF2B5EF4-FFF2-40B4-BE49-F238E27FC236}">
                <a16:creationId xmlns:a16="http://schemas.microsoft.com/office/drawing/2014/main" id="{049109B1-6C4D-B04A-B449-F1EA4354C4B0}"/>
              </a:ext>
            </a:extLst>
          </p:cNvPr>
          <p:cNvSpPr txBox="1">
            <a:spLocks/>
          </p:cNvSpPr>
          <p:nvPr/>
        </p:nvSpPr>
        <p:spPr>
          <a:xfrm>
            <a:off x="1130988" y="2538697"/>
            <a:ext cx="9560825" cy="4416182"/>
          </a:xfrm>
          <a:prstGeom prst="rect">
            <a:avLst/>
          </a:prstGeom>
        </p:spPr>
        <p:txBody>
          <a:bodyPr vert="horz" lIns="0" tIns="0" rIns="0" bIns="0" rtlCol="0" anchor="t">
            <a:normAutofit/>
          </a:bodyPr>
          <a:lstStyle>
            <a:lvl1pPr algn="l" defTabSz="801929" rtl="0" eaLnBrk="1" latinLnBrk="0" hangingPunct="1">
              <a:lnSpc>
                <a:spcPct val="90000"/>
              </a:lnSpc>
              <a:spcBef>
                <a:spcPct val="0"/>
              </a:spcBef>
              <a:buNone/>
              <a:defRPr sz="2400" b="1" kern="1200" cap="all" baseline="0">
                <a:solidFill>
                  <a:schemeClr val="tx1"/>
                </a:solidFill>
                <a:latin typeface="Arial" panose="020B0604020202020204" pitchFamily="34" charset="0"/>
                <a:ea typeface="+mj-ea"/>
                <a:cs typeface="Arial" panose="020B0604020202020204" pitchFamily="34" charset="0"/>
              </a:defRPr>
            </a:lvl1pPr>
          </a:lstStyle>
          <a:p>
            <a:pPr>
              <a:lnSpc>
                <a:spcPct val="150000"/>
              </a:lnSpc>
              <a:spcBef>
                <a:spcPts val="0"/>
              </a:spcBef>
            </a:pPr>
            <a:endParaRPr lang="de-DE" sz="43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dirty="0"/>
          </a:p>
        </p:txBody>
      </p:sp>
      <p:sp>
        <p:nvSpPr>
          <p:cNvPr id="2" name="Textfeld 1"/>
          <p:cNvSpPr txBox="1"/>
          <p:nvPr/>
        </p:nvSpPr>
        <p:spPr>
          <a:xfrm>
            <a:off x="729863" y="1737671"/>
            <a:ext cx="9193477" cy="5124480"/>
          </a:xfrm>
          <a:prstGeom prst="rect">
            <a:avLst/>
          </a:prstGeom>
          <a:noFill/>
        </p:spPr>
        <p:txBody>
          <a:bodyPr wrap="square" rtlCol="0">
            <a:spAutoFit/>
          </a:bodyPr>
          <a:lstStyle/>
          <a:p>
            <a:pPr marL="0" lvl="1">
              <a:lnSpc>
                <a:spcPct val="150000"/>
              </a:lnSpc>
            </a:pPr>
            <a:r>
              <a:rPr lang="de-DE" sz="1600" b="1" dirty="0" smtClean="0">
                <a:latin typeface="Arial Narrow" panose="020B0606020202030204" pitchFamily="34" charset="0"/>
              </a:rPr>
              <a:t>Löschhinweise</a:t>
            </a:r>
          </a:p>
          <a:p>
            <a:pPr marL="0" lvl="1"/>
            <a:r>
              <a:rPr lang="de-DE" sz="1600" dirty="0">
                <a:latin typeface="Arial Narrow" panose="020B0606020202030204" pitchFamily="34" charset="0"/>
              </a:rPr>
              <a:t>	</a:t>
            </a:r>
            <a:r>
              <a:rPr lang="de-DE" sz="1600" dirty="0" smtClean="0">
                <a:latin typeface="Arial Narrow" panose="020B0606020202030204" pitchFamily="34" charset="0"/>
              </a:rPr>
              <a:t>	               </a:t>
            </a:r>
          </a:p>
          <a:p>
            <a:pPr marL="0" lvl="1"/>
            <a:r>
              <a:rPr lang="de-DE" sz="1600" dirty="0">
                <a:latin typeface="Arial Narrow" panose="020B0606020202030204" pitchFamily="34" charset="0"/>
              </a:rPr>
              <a:t>	</a:t>
            </a:r>
            <a:r>
              <a:rPr lang="de-DE" sz="1600" dirty="0" smtClean="0">
                <a:latin typeface="Arial Narrow" panose="020B0606020202030204" pitchFamily="34" charset="0"/>
              </a:rPr>
              <a:t>	               </a:t>
            </a:r>
            <a:r>
              <a:rPr lang="de-DE" sz="1000" dirty="0" smtClean="0">
                <a:latin typeface="Arial Narrow" panose="020B0606020202030204" pitchFamily="34" charset="0"/>
              </a:rPr>
              <a:t>Zum Löschen von Personenbränden sind</a:t>
            </a:r>
          </a:p>
          <a:p>
            <a:pPr marL="0" lvl="1"/>
            <a:r>
              <a:rPr lang="de-DE" sz="1000" dirty="0">
                <a:latin typeface="Arial Narrow" panose="020B0606020202030204" pitchFamily="34" charset="0"/>
              </a:rPr>
              <a:t>	</a:t>
            </a:r>
            <a:r>
              <a:rPr lang="de-DE" sz="1000" dirty="0" smtClean="0">
                <a:latin typeface="Arial Narrow" panose="020B0606020202030204" pitchFamily="34" charset="0"/>
              </a:rPr>
              <a:t>	                        Wasser- oder Schaumlöscher besonders geeignet.</a:t>
            </a:r>
          </a:p>
          <a:p>
            <a:pPr marL="0" lvl="1"/>
            <a:endParaRPr lang="de-DE" sz="1000" dirty="0" smtClean="0">
              <a:latin typeface="Arial Narrow" panose="020B0606020202030204" pitchFamily="34" charset="0"/>
            </a:endParaRPr>
          </a:p>
          <a:p>
            <a:pPr marL="0" lvl="1"/>
            <a:r>
              <a:rPr lang="de-DE" sz="1000" dirty="0">
                <a:latin typeface="Arial Narrow" panose="020B0606020202030204" pitchFamily="34" charset="0"/>
              </a:rPr>
              <a:t>	</a:t>
            </a:r>
            <a:r>
              <a:rPr lang="de-DE" sz="1000" dirty="0" smtClean="0">
                <a:latin typeface="Arial Narrow" panose="020B0606020202030204" pitchFamily="34" charset="0"/>
              </a:rPr>
              <a:t>	                        Auch Notduschen können zum Einsatz kommen; insbes.</a:t>
            </a:r>
          </a:p>
          <a:p>
            <a:pPr marL="0" lvl="1"/>
            <a:r>
              <a:rPr lang="de-DE" sz="1000" dirty="0">
                <a:latin typeface="Arial Narrow" panose="020B0606020202030204" pitchFamily="34" charset="0"/>
              </a:rPr>
              <a:t>	</a:t>
            </a:r>
            <a:r>
              <a:rPr lang="de-DE" sz="1000" dirty="0" smtClean="0">
                <a:latin typeface="Arial Narrow" panose="020B0606020202030204" pitchFamily="34" charset="0"/>
              </a:rPr>
              <a:t>	                        im Zuge einer Flucht aus dem Raum.</a:t>
            </a:r>
          </a:p>
          <a:p>
            <a:pPr marL="0" lvl="1"/>
            <a:endParaRPr lang="de-DE" sz="1000" dirty="0" smtClean="0">
              <a:latin typeface="Arial Narrow" panose="020B0606020202030204" pitchFamily="34" charset="0"/>
            </a:endParaRPr>
          </a:p>
          <a:p>
            <a:pPr marL="0" lvl="1"/>
            <a:r>
              <a:rPr lang="de-DE" sz="1000" dirty="0">
                <a:latin typeface="Arial Narrow" panose="020B0606020202030204" pitchFamily="34" charset="0"/>
              </a:rPr>
              <a:t>	</a:t>
            </a:r>
            <a:r>
              <a:rPr lang="de-DE" sz="1000" dirty="0" smtClean="0">
                <a:latin typeface="Arial Narrow" panose="020B0606020202030204" pitchFamily="34" charset="0"/>
              </a:rPr>
              <a:t>	</a:t>
            </a:r>
            <a:r>
              <a:rPr lang="de-DE" sz="1000" dirty="0">
                <a:latin typeface="Arial Narrow" panose="020B0606020202030204" pitchFamily="34" charset="0"/>
              </a:rPr>
              <a:t> </a:t>
            </a:r>
            <a:r>
              <a:rPr lang="de-DE" sz="1000" dirty="0" smtClean="0">
                <a:latin typeface="Arial Narrow" panose="020B0606020202030204" pitchFamily="34" charset="0"/>
              </a:rPr>
              <a:t>                       Flüchtende, b</a:t>
            </a:r>
            <a:r>
              <a:rPr lang="de-DE" sz="1000" dirty="0" smtClean="0">
                <a:latin typeface="Arial Narrow" panose="020B0604020202020204" pitchFamily="34" charset="0"/>
                <a:cs typeface="Arial Narrow" panose="020B0604020202020204" pitchFamily="34" charset="0"/>
              </a:rPr>
              <a:t>rennende </a:t>
            </a:r>
            <a:r>
              <a:rPr lang="de-DE" sz="1000" dirty="0">
                <a:latin typeface="Arial Narrow" panose="020B0604020202020204" pitchFamily="34" charset="0"/>
                <a:cs typeface="Arial Narrow" panose="020B0604020202020204" pitchFamily="34" charset="0"/>
              </a:rPr>
              <a:t>Personen zu Boden </a:t>
            </a:r>
            <a:r>
              <a:rPr lang="de-DE" sz="1000" dirty="0" smtClean="0">
                <a:latin typeface="Arial Narrow" panose="020B0604020202020204" pitchFamily="34" charset="0"/>
                <a:cs typeface="Arial Narrow" panose="020B0604020202020204" pitchFamily="34" charset="0"/>
              </a:rPr>
              <a:t>bringen</a:t>
            </a:r>
          </a:p>
          <a:p>
            <a:pPr marL="0" lvl="1"/>
            <a:r>
              <a:rPr lang="de-DE" sz="1000" dirty="0">
                <a:latin typeface="Arial Narrow" panose="020B0604020202020204" pitchFamily="34" charset="0"/>
                <a:cs typeface="Arial Narrow" panose="020B0604020202020204" pitchFamily="34" charset="0"/>
              </a:rPr>
              <a:t>	</a:t>
            </a:r>
            <a:r>
              <a:rPr lang="de-DE" sz="1000" dirty="0" smtClean="0">
                <a:latin typeface="Arial Narrow" panose="020B0604020202020204" pitchFamily="34" charset="0"/>
                <a:cs typeface="Arial Narrow" panose="020B0604020202020204" pitchFamily="34" charset="0"/>
              </a:rPr>
              <a:t>	                        – </a:t>
            </a:r>
            <a:r>
              <a:rPr lang="de-DE" sz="1000" dirty="0">
                <a:latin typeface="Arial Narrow" panose="020B0604020202020204" pitchFamily="34" charset="0"/>
                <a:cs typeface="Arial Narrow" panose="020B0604020202020204" pitchFamily="34" charset="0"/>
              </a:rPr>
              <a:t>erforderlichenfalls auch gegen ihren Willen – </a:t>
            </a:r>
            <a:endParaRPr lang="de-DE" sz="1000" dirty="0" smtClean="0">
              <a:latin typeface="Arial Narrow" panose="020B0604020202020204" pitchFamily="34" charset="0"/>
              <a:cs typeface="Arial Narrow" panose="020B0604020202020204" pitchFamily="34" charset="0"/>
            </a:endParaRPr>
          </a:p>
          <a:p>
            <a:pPr marL="0" lvl="1"/>
            <a:r>
              <a:rPr lang="de-DE" sz="1000" dirty="0">
                <a:latin typeface="Arial Narrow" panose="020B0604020202020204" pitchFamily="34" charset="0"/>
                <a:cs typeface="Arial Narrow" panose="020B0604020202020204" pitchFamily="34" charset="0"/>
              </a:rPr>
              <a:t>	</a:t>
            </a:r>
            <a:r>
              <a:rPr lang="de-DE" sz="1000" dirty="0" smtClean="0">
                <a:latin typeface="Arial Narrow" panose="020B0604020202020204" pitchFamily="34" charset="0"/>
                <a:cs typeface="Arial Narrow" panose="020B0604020202020204" pitchFamily="34" charset="0"/>
              </a:rPr>
              <a:t>	                        und </a:t>
            </a:r>
            <a:r>
              <a:rPr lang="de-DE" sz="1000" dirty="0">
                <a:latin typeface="Arial Narrow" panose="020B0604020202020204" pitchFamily="34" charset="0"/>
                <a:cs typeface="Arial Narrow" panose="020B0604020202020204" pitchFamily="34" charset="0"/>
              </a:rPr>
              <a:t>Brand mit einer </a:t>
            </a:r>
            <a:r>
              <a:rPr lang="de-DE" sz="1000" dirty="0" smtClean="0">
                <a:latin typeface="Arial Narrow" panose="020B0604020202020204" pitchFamily="34" charset="0"/>
                <a:cs typeface="Arial Narrow" panose="020B0604020202020204" pitchFamily="34" charset="0"/>
              </a:rPr>
              <a:t>Jacke</a:t>
            </a:r>
            <a:r>
              <a:rPr lang="de-DE" sz="1000" dirty="0">
                <a:latin typeface="Arial Narrow" panose="020B0604020202020204" pitchFamily="34" charset="0"/>
                <a:cs typeface="Arial Narrow" panose="020B0604020202020204" pitchFamily="34" charset="0"/>
              </a:rPr>
              <a:t>, Decke </a:t>
            </a:r>
            <a:r>
              <a:rPr lang="de-DE" sz="1000" dirty="0" smtClean="0">
                <a:latin typeface="Arial Narrow" panose="020B0604020202020204" pitchFamily="34" charset="0"/>
                <a:cs typeface="Arial Narrow" panose="020B0604020202020204" pitchFamily="34" charset="0"/>
              </a:rPr>
              <a:t>oder dgl. löschen.</a:t>
            </a:r>
          </a:p>
          <a:p>
            <a:pPr marL="0" lvl="1"/>
            <a:endParaRPr lang="de-DE" sz="1000" dirty="0">
              <a:latin typeface="Arial Narrow" panose="020B0604020202020204" pitchFamily="34" charset="0"/>
            </a:endParaRPr>
          </a:p>
          <a:p>
            <a:pPr marL="0" lvl="1"/>
            <a:endParaRPr lang="de-DE" sz="1000" dirty="0" smtClean="0">
              <a:latin typeface="Arial Narrow" panose="020B0604020202020204" pitchFamily="34" charset="0"/>
            </a:endParaRPr>
          </a:p>
          <a:p>
            <a:pPr marL="0" lvl="1"/>
            <a:endParaRPr lang="de-DE" sz="1000" dirty="0">
              <a:latin typeface="Arial Narrow" panose="020B0604020202020204" pitchFamily="34" charset="0"/>
            </a:endParaRPr>
          </a:p>
          <a:p>
            <a:pPr marL="0" lvl="1"/>
            <a:endParaRPr lang="de-DE" sz="1000" dirty="0" smtClean="0">
              <a:latin typeface="Arial Narrow" panose="020B0604020202020204" pitchFamily="34" charset="0"/>
            </a:endParaRPr>
          </a:p>
          <a:p>
            <a:pPr marL="0" lvl="1"/>
            <a:endParaRPr lang="de-DE" sz="1000" dirty="0">
              <a:latin typeface="Arial Narrow" panose="020B0604020202020204" pitchFamily="34" charset="0"/>
            </a:endParaRPr>
          </a:p>
          <a:p>
            <a:pPr marL="0" lvl="1"/>
            <a:endParaRPr lang="de-DE" sz="1000" dirty="0" smtClean="0">
              <a:latin typeface="Arial Narrow" panose="020B0604020202020204" pitchFamily="34" charset="0"/>
            </a:endParaRPr>
          </a:p>
          <a:p>
            <a:pPr marL="0" lvl="1"/>
            <a:endParaRPr lang="de-DE" sz="1000" dirty="0">
              <a:latin typeface="Arial Narrow" panose="020B0604020202020204" pitchFamily="34" charset="0"/>
            </a:endParaRPr>
          </a:p>
          <a:p>
            <a:pPr marL="0" lvl="1"/>
            <a:endParaRPr lang="de-DE" sz="1000" dirty="0" smtClean="0">
              <a:latin typeface="Arial Narrow" panose="020B0604020202020204" pitchFamily="34" charset="0"/>
            </a:endParaRPr>
          </a:p>
          <a:p>
            <a:pPr marL="0" lvl="1"/>
            <a:endParaRPr lang="de-DE" sz="1000" dirty="0">
              <a:latin typeface="Arial Narrow" panose="020B0604020202020204" pitchFamily="34" charset="0"/>
            </a:endParaRPr>
          </a:p>
          <a:p>
            <a:pPr marL="0" lvl="1"/>
            <a:endParaRPr lang="de-DE" sz="1000" dirty="0" smtClean="0">
              <a:latin typeface="Arial Narrow" panose="020B0604020202020204" pitchFamily="34" charset="0"/>
            </a:endParaRPr>
          </a:p>
          <a:p>
            <a:pPr marL="0" lvl="1"/>
            <a:endParaRPr lang="de-DE" sz="1000" dirty="0">
              <a:latin typeface="Arial Narrow" panose="020B0604020202020204" pitchFamily="34" charset="0"/>
            </a:endParaRPr>
          </a:p>
          <a:p>
            <a:pPr marL="0" lvl="1"/>
            <a:endParaRPr lang="de-DE" sz="1000" dirty="0" smtClean="0">
              <a:latin typeface="Arial Narrow" panose="020B0604020202020204" pitchFamily="34" charset="0"/>
            </a:endParaRPr>
          </a:p>
          <a:p>
            <a:pPr marL="0" lvl="1"/>
            <a:endParaRPr lang="de-DE" sz="1000" dirty="0">
              <a:latin typeface="Arial Narrow" panose="020B0604020202020204" pitchFamily="34" charset="0"/>
            </a:endParaRPr>
          </a:p>
          <a:p>
            <a:pPr marL="0" lvl="1"/>
            <a:endParaRPr lang="de-DE" sz="1000" dirty="0" smtClean="0">
              <a:latin typeface="Arial Narrow" panose="020B0604020202020204" pitchFamily="34" charset="0"/>
            </a:endParaRPr>
          </a:p>
          <a:p>
            <a:pPr marL="0" lvl="1"/>
            <a:endParaRPr lang="de-DE" sz="1000" dirty="0">
              <a:latin typeface="Arial Narrow" panose="020B0604020202020204" pitchFamily="34" charset="0"/>
            </a:endParaRPr>
          </a:p>
          <a:p>
            <a:pPr marL="0" lvl="1"/>
            <a:endParaRPr lang="de-DE" sz="1000" dirty="0" smtClean="0">
              <a:latin typeface="Arial Narrow" panose="020B0604020202020204" pitchFamily="34" charset="0"/>
            </a:endParaRPr>
          </a:p>
          <a:p>
            <a:pPr marL="0" lvl="1"/>
            <a:endParaRPr lang="de-DE" sz="1000" dirty="0" smtClean="0">
              <a:latin typeface="Arial Narrow" panose="020B0606020202030204" pitchFamily="34" charset="0"/>
            </a:endParaRPr>
          </a:p>
          <a:p>
            <a:pPr marL="0" lvl="1">
              <a:lnSpc>
                <a:spcPct val="150000"/>
              </a:lnSpc>
            </a:pPr>
            <a:r>
              <a:rPr lang="de-DE" sz="1400" dirty="0" smtClean="0">
                <a:latin typeface="Arial Narrow" panose="020B0606020202030204" pitchFamily="34" charset="0"/>
              </a:rPr>
              <a:t>Anmeldung </a:t>
            </a:r>
            <a:r>
              <a:rPr lang="de-DE" sz="1400" dirty="0">
                <a:latin typeface="Arial Narrow" panose="020B0606020202030204" pitchFamily="34" charset="0"/>
              </a:rPr>
              <a:t>zu </a:t>
            </a:r>
            <a:r>
              <a:rPr lang="de-DE" sz="1400" dirty="0" smtClean="0">
                <a:latin typeface="Arial Narrow" panose="020B0606020202030204" pitchFamily="34" charset="0"/>
              </a:rPr>
              <a:t>Brandschutzunterweisungen: brandschutz@leuphana.de</a:t>
            </a:r>
            <a:endParaRPr lang="de-DE" sz="1200" dirty="0">
              <a:solidFill>
                <a:srgbClr val="00B0F0"/>
              </a:solidFill>
              <a:latin typeface="Arial Narrow" panose="020B0606020202030204" pitchFamily="34" charset="0"/>
            </a:endParaRPr>
          </a:p>
        </p:txBody>
      </p:sp>
      <p:pic>
        <p:nvPicPr>
          <p:cNvPr id="3" name="Grafik 2"/>
          <p:cNvPicPr>
            <a:picLocks noChangeAspect="1"/>
          </p:cNvPicPr>
          <p:nvPr/>
        </p:nvPicPr>
        <p:blipFill>
          <a:blip r:embed="rId2"/>
          <a:stretch>
            <a:fillRect/>
          </a:stretch>
        </p:blipFill>
        <p:spPr>
          <a:xfrm>
            <a:off x="828719" y="2322769"/>
            <a:ext cx="2424303" cy="1745154"/>
          </a:xfrm>
          <a:prstGeom prst="rect">
            <a:avLst/>
          </a:prstGeom>
        </p:spPr>
      </p:pic>
      <p:pic>
        <p:nvPicPr>
          <p:cNvPr id="4" name="Grafik 3"/>
          <p:cNvPicPr>
            <a:picLocks noChangeAspect="1"/>
          </p:cNvPicPr>
          <p:nvPr/>
        </p:nvPicPr>
        <p:blipFill>
          <a:blip r:embed="rId3"/>
          <a:stretch>
            <a:fillRect/>
          </a:stretch>
        </p:blipFill>
        <p:spPr>
          <a:xfrm>
            <a:off x="6190554" y="2356117"/>
            <a:ext cx="2527465" cy="1745154"/>
          </a:xfrm>
          <a:prstGeom prst="rect">
            <a:avLst/>
          </a:prstGeom>
        </p:spPr>
      </p:pic>
      <p:pic>
        <p:nvPicPr>
          <p:cNvPr id="5" name="Grafik 4"/>
          <p:cNvPicPr>
            <a:picLocks noChangeAspect="1"/>
          </p:cNvPicPr>
          <p:nvPr/>
        </p:nvPicPr>
        <p:blipFill>
          <a:blip r:embed="rId4"/>
          <a:stretch>
            <a:fillRect/>
          </a:stretch>
        </p:blipFill>
        <p:spPr>
          <a:xfrm>
            <a:off x="828719" y="4454710"/>
            <a:ext cx="2434943" cy="1731896"/>
          </a:xfrm>
          <a:prstGeom prst="rect">
            <a:avLst/>
          </a:prstGeom>
        </p:spPr>
      </p:pic>
      <p:pic>
        <p:nvPicPr>
          <p:cNvPr id="6" name="Grafik 5"/>
          <p:cNvPicPr>
            <a:picLocks noChangeAspect="1"/>
          </p:cNvPicPr>
          <p:nvPr/>
        </p:nvPicPr>
        <p:blipFill>
          <a:blip r:embed="rId5"/>
          <a:stretch>
            <a:fillRect/>
          </a:stretch>
        </p:blipFill>
        <p:spPr>
          <a:xfrm>
            <a:off x="3431103" y="4454711"/>
            <a:ext cx="2592010" cy="1731895"/>
          </a:xfrm>
          <a:prstGeom prst="rect">
            <a:avLst/>
          </a:prstGeom>
        </p:spPr>
      </p:pic>
      <p:pic>
        <p:nvPicPr>
          <p:cNvPr id="11" name="Grafik 10"/>
          <p:cNvPicPr>
            <a:picLocks noChangeAspect="1"/>
          </p:cNvPicPr>
          <p:nvPr/>
        </p:nvPicPr>
        <p:blipFill>
          <a:blip r:embed="rId6"/>
          <a:stretch>
            <a:fillRect/>
          </a:stretch>
        </p:blipFill>
        <p:spPr>
          <a:xfrm>
            <a:off x="6190554" y="4454710"/>
            <a:ext cx="2527465" cy="1721247"/>
          </a:xfrm>
          <a:prstGeom prst="rect">
            <a:avLst/>
          </a:prstGeom>
        </p:spPr>
      </p:pic>
    </p:spTree>
    <p:extLst>
      <p:ext uri="{BB962C8B-B14F-4D97-AF65-F5344CB8AC3E}">
        <p14:creationId xmlns:p14="http://schemas.microsoft.com/office/powerpoint/2010/main" val="2042286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23</a:t>
            </a:fld>
            <a:endParaRPr lang="de-DE" dirty="0"/>
          </a:p>
        </p:txBody>
      </p:sp>
      <p:sp>
        <p:nvSpPr>
          <p:cNvPr id="8" name="Titel 1">
            <a:extLst>
              <a:ext uri="{FF2B5EF4-FFF2-40B4-BE49-F238E27FC236}">
                <a16:creationId xmlns:a16="http://schemas.microsoft.com/office/drawing/2014/main" id="{049109B1-6C4D-B04A-B449-F1EA4354C4B0}"/>
              </a:ext>
            </a:extLst>
          </p:cNvPr>
          <p:cNvSpPr>
            <a:spLocks noGrp="1"/>
          </p:cNvSpPr>
          <p:nvPr>
            <p:ph type="title"/>
          </p:nvPr>
        </p:nvSpPr>
        <p:spPr>
          <a:xfrm>
            <a:off x="741477" y="555893"/>
            <a:ext cx="6918621" cy="643133"/>
          </a:xfrm>
        </p:spPr>
        <p:txBody>
          <a:bodyPr>
            <a:noAutofit/>
          </a:bodyPr>
          <a:lstStyle/>
          <a:p>
            <a:pPr>
              <a:lnSpc>
                <a:spcPct val="150000"/>
              </a:lnSpc>
              <a:spcBef>
                <a:spcPts val="0"/>
              </a:spcBef>
            </a:pPr>
            <a:r>
              <a:rPr lang="de-DE" dirty="0" smtClean="0"/>
              <a:t>Verhalten bei Unfällen</a:t>
            </a:r>
            <a:endParaRPr lang="de-DE" dirty="0"/>
          </a:p>
        </p:txBody>
      </p:sp>
      <p:sp>
        <p:nvSpPr>
          <p:cNvPr id="3" name="Textfeld 2"/>
          <p:cNvSpPr txBox="1"/>
          <p:nvPr/>
        </p:nvSpPr>
        <p:spPr>
          <a:xfrm>
            <a:off x="6993924" y="3056238"/>
            <a:ext cx="947352" cy="510746"/>
          </a:xfrm>
          <a:prstGeom prst="rect">
            <a:avLst/>
          </a:prstGeom>
          <a:solidFill>
            <a:schemeClr val="bg1"/>
          </a:solidFill>
        </p:spPr>
        <p:txBody>
          <a:bodyPr wrap="square" rtlCol="0">
            <a:spAutoFit/>
          </a:bodyPr>
          <a:lstStyle/>
          <a:p>
            <a:endParaRPr 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000" y="3930803"/>
            <a:ext cx="5735207" cy="3024076"/>
          </a:xfrm>
          <a:prstGeom prst="rect">
            <a:avLst/>
          </a:prstGeom>
        </p:spPr>
      </p:pic>
      <p:sp>
        <p:nvSpPr>
          <p:cNvPr id="11" name="Textfeld 10"/>
          <p:cNvSpPr txBox="1"/>
          <p:nvPr/>
        </p:nvSpPr>
        <p:spPr>
          <a:xfrm>
            <a:off x="733239" y="1800390"/>
            <a:ext cx="8909732" cy="1815882"/>
          </a:xfrm>
          <a:prstGeom prst="rect">
            <a:avLst/>
          </a:prstGeom>
          <a:noFill/>
        </p:spPr>
        <p:txBody>
          <a:bodyPr wrap="square" rtlCol="0">
            <a:spAutoFit/>
          </a:bodyPr>
          <a:lstStyle/>
          <a:p>
            <a:r>
              <a:rPr lang="de-DE" sz="1600" b="1" cap="all" dirty="0" smtClean="0">
                <a:latin typeface="Arial Narrow" panose="020B0606020202030204" pitchFamily="34" charset="0"/>
              </a:rPr>
              <a:t>Grundsätze</a:t>
            </a:r>
          </a:p>
          <a:p>
            <a:pPr>
              <a:lnSpc>
                <a:spcPct val="150000"/>
              </a:lnSpc>
            </a:pPr>
            <a:endParaRPr lang="de-DE" sz="1600" dirty="0">
              <a:latin typeface="Arial Narrow" panose="020B0606020202030204" pitchFamily="34" charset="0"/>
            </a:endParaRPr>
          </a:p>
          <a:p>
            <a:pPr>
              <a:lnSpc>
                <a:spcPct val="150000"/>
              </a:lnSpc>
            </a:pPr>
            <a:r>
              <a:rPr lang="de-DE" sz="1600" dirty="0" smtClean="0">
                <a:latin typeface="Arial Narrow" panose="020B0606020202030204" pitchFamily="34" charset="0"/>
              </a:rPr>
              <a:t>Ruhe bewahren   --   Unfallstelle sichern    --   Sich selbst nicht gefährden</a:t>
            </a:r>
          </a:p>
          <a:p>
            <a:pPr marL="285750" indent="-285750">
              <a:buFont typeface="Symbol" panose="05050102010706020507" pitchFamily="18" charset="2"/>
              <a:buChar char="¾"/>
            </a:pPr>
            <a:endParaRPr lang="de-DE" sz="1600" dirty="0" smtClean="0">
              <a:latin typeface="Arial Narrow" panose="020B0606020202030204" pitchFamily="34" charset="0"/>
            </a:endParaRPr>
          </a:p>
          <a:p>
            <a:pPr marL="285750" indent="-285750">
              <a:buFont typeface="Symbol" panose="05050102010706020507" pitchFamily="18" charset="2"/>
              <a:buChar char="¾"/>
            </a:pPr>
            <a:endParaRPr lang="de-DE" sz="1600" dirty="0" smtClean="0">
              <a:latin typeface="Arial Narrow" panose="020B0606020202030204" pitchFamily="34" charset="0"/>
            </a:endParaRPr>
          </a:p>
          <a:p>
            <a:r>
              <a:rPr lang="de-DE" sz="1600" b="1" cap="all" dirty="0">
                <a:latin typeface="Arial Narrow" panose="020B0606020202030204" pitchFamily="34" charset="0"/>
              </a:rPr>
              <a:t>Erste </a:t>
            </a:r>
            <a:r>
              <a:rPr lang="de-DE" sz="1600" b="1" cap="all" dirty="0" smtClean="0">
                <a:latin typeface="Arial Narrow" panose="020B0606020202030204" pitchFamily="34" charset="0"/>
              </a:rPr>
              <a:t>Hilfe</a:t>
            </a:r>
            <a:endParaRPr lang="de-DE" sz="1600" b="1" cap="all" dirty="0">
              <a:latin typeface="Arial Narrow" panose="020B0606020202030204" pitchFamily="34" charset="0"/>
            </a:endParaRPr>
          </a:p>
        </p:txBody>
      </p:sp>
      <p:sp>
        <p:nvSpPr>
          <p:cNvPr id="9" name="Fußzeilenplatzhalter 4"/>
          <p:cNvSpPr>
            <a:spLocks noGrp="1"/>
          </p:cNvSpPr>
          <p:nvPr>
            <p:ph type="ftr" sz="quarter" idx="3"/>
          </p:nvPr>
        </p:nvSpPr>
        <p:spPr>
          <a:xfrm>
            <a:off x="1048215" y="6954879"/>
            <a:ext cx="6809978" cy="365125"/>
          </a:xfrm>
        </p:spPr>
        <p:txBody>
          <a:bodyPr/>
          <a:lstStyle/>
          <a:p>
            <a:pPr algn="l"/>
            <a:r>
              <a:rPr lang="de-DE" dirty="0"/>
              <a:t>Sicherheitsunterweisung Servicearbeiten in naturwissenschaftlichen Laboren</a:t>
            </a:r>
          </a:p>
        </p:txBody>
      </p:sp>
      <p:sp>
        <p:nvSpPr>
          <p:cNvPr id="2" name="Textfeld 1"/>
          <p:cNvSpPr txBox="1"/>
          <p:nvPr/>
        </p:nvSpPr>
        <p:spPr>
          <a:xfrm>
            <a:off x="3390551" y="5796447"/>
            <a:ext cx="2758314" cy="523220"/>
          </a:xfrm>
          <a:prstGeom prst="rect">
            <a:avLst/>
          </a:prstGeom>
          <a:noFill/>
        </p:spPr>
        <p:txBody>
          <a:bodyPr wrap="square" rtlCol="0">
            <a:spAutoFit/>
          </a:bodyPr>
          <a:lstStyle/>
          <a:p>
            <a:r>
              <a:rPr lang="de-DE" sz="1400" dirty="0">
                <a:latin typeface="Arial Narrow" panose="020B0606020202030204" pitchFamily="34" charset="0"/>
              </a:rPr>
              <a:t>Anmeldung zu Erste-Hilfe Schulungen: erstehilfe@leuphana.de </a:t>
            </a:r>
            <a:endParaRPr lang="de-DE" sz="1400" u="sng" dirty="0">
              <a:latin typeface="Arial Narrow" panose="020B0606020202030204" pitchFamily="34" charset="0"/>
            </a:endParaRPr>
          </a:p>
        </p:txBody>
      </p:sp>
    </p:spTree>
    <p:extLst>
      <p:ext uri="{BB962C8B-B14F-4D97-AF65-F5344CB8AC3E}">
        <p14:creationId xmlns:p14="http://schemas.microsoft.com/office/powerpoint/2010/main" val="3315454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24</a:t>
            </a:fld>
            <a:endParaRPr lang="de-DE" dirty="0"/>
          </a:p>
        </p:txBody>
      </p:sp>
      <p:sp>
        <p:nvSpPr>
          <p:cNvPr id="12" name="Fußzeilenplatzhalter 4">
            <a:extLst>
              <a:ext uri="{FF2B5EF4-FFF2-40B4-BE49-F238E27FC236}">
                <a16:creationId xmlns:a16="http://schemas.microsoft.com/office/drawing/2014/main" id="{507E2935-7D81-334A-854A-BBB8F1956E63}"/>
              </a:ext>
            </a:extLst>
          </p:cNvPr>
          <p:cNvSpPr>
            <a:spLocks noGrp="1"/>
          </p:cNvSpPr>
          <p:nvPr>
            <p:ph type="ftr" sz="quarter" idx="3"/>
          </p:nvPr>
        </p:nvSpPr>
        <p:spPr>
          <a:xfrm>
            <a:off x="993775" y="6876648"/>
            <a:ext cx="5165200" cy="365125"/>
          </a:xfrm>
        </p:spPr>
        <p:txBody>
          <a:bodyPr anchor="b" anchorCtr="0"/>
          <a:lstStyle/>
          <a:p>
            <a:pPr algn="l"/>
            <a:r>
              <a:rPr lang="de-DE" dirty="0"/>
              <a:t>Sicherheitsunterweisung Servicearbeiten in naturwissenschaftlichen </a:t>
            </a:r>
            <a:r>
              <a:rPr lang="de-DE" dirty="0" smtClean="0"/>
              <a:t>Laboren</a:t>
            </a:r>
            <a:endParaRPr lang="de-DE" dirty="0"/>
          </a:p>
        </p:txBody>
      </p:sp>
      <p:sp>
        <p:nvSpPr>
          <p:cNvPr id="8" name="Titel 1">
            <a:extLst>
              <a:ext uri="{FF2B5EF4-FFF2-40B4-BE49-F238E27FC236}">
                <a16:creationId xmlns:a16="http://schemas.microsoft.com/office/drawing/2014/main" id="{049109B1-6C4D-B04A-B449-F1EA4354C4B0}"/>
              </a:ext>
            </a:extLst>
          </p:cNvPr>
          <p:cNvSpPr>
            <a:spLocks noGrp="1"/>
          </p:cNvSpPr>
          <p:nvPr>
            <p:ph type="title"/>
          </p:nvPr>
        </p:nvSpPr>
        <p:spPr>
          <a:xfrm>
            <a:off x="741286" y="560212"/>
            <a:ext cx="5384737" cy="643133"/>
          </a:xfrm>
        </p:spPr>
        <p:txBody>
          <a:bodyPr>
            <a:noAutofit/>
          </a:bodyPr>
          <a:lstStyle/>
          <a:p>
            <a:pPr>
              <a:lnSpc>
                <a:spcPct val="150000"/>
              </a:lnSpc>
              <a:spcBef>
                <a:spcPts val="0"/>
              </a:spcBef>
            </a:pPr>
            <a:r>
              <a:rPr lang="de-DE" dirty="0"/>
              <a:t>Verhalten bei Unfällen</a:t>
            </a:r>
          </a:p>
        </p:txBody>
      </p:sp>
      <p:sp>
        <p:nvSpPr>
          <p:cNvPr id="9" name="Titel 1">
            <a:extLst>
              <a:ext uri="{FF2B5EF4-FFF2-40B4-BE49-F238E27FC236}">
                <a16:creationId xmlns:a16="http://schemas.microsoft.com/office/drawing/2014/main" id="{049109B1-6C4D-B04A-B449-F1EA4354C4B0}"/>
              </a:ext>
            </a:extLst>
          </p:cNvPr>
          <p:cNvSpPr txBox="1">
            <a:spLocks/>
          </p:cNvSpPr>
          <p:nvPr/>
        </p:nvSpPr>
        <p:spPr>
          <a:xfrm>
            <a:off x="463050" y="1813444"/>
            <a:ext cx="9560825" cy="4677972"/>
          </a:xfrm>
          <a:prstGeom prst="rect">
            <a:avLst/>
          </a:prstGeom>
        </p:spPr>
        <p:txBody>
          <a:bodyPr vert="horz" lIns="0" tIns="0" rIns="0" bIns="0" rtlCol="0" anchor="t">
            <a:normAutofit fontScale="25000" lnSpcReduction="20000"/>
          </a:bodyPr>
          <a:lstStyle>
            <a:lvl1pPr algn="l" defTabSz="801929" rtl="0" eaLnBrk="1" latinLnBrk="0" hangingPunct="1">
              <a:lnSpc>
                <a:spcPct val="90000"/>
              </a:lnSpc>
              <a:spcBef>
                <a:spcPct val="0"/>
              </a:spcBef>
              <a:buNone/>
              <a:defRPr sz="2400" b="1" kern="1200" cap="all" baseline="0">
                <a:solidFill>
                  <a:schemeClr val="tx1"/>
                </a:solidFill>
                <a:latin typeface="Arial" panose="020B0604020202020204" pitchFamily="34" charset="0"/>
                <a:ea typeface="+mj-ea"/>
                <a:cs typeface="Arial" panose="020B0604020202020204" pitchFamily="34" charset="0"/>
              </a:defRPr>
            </a:lvl1pPr>
          </a:lstStyle>
          <a:p>
            <a:pPr marL="355600">
              <a:lnSpc>
                <a:spcPct val="150000"/>
              </a:lnSpc>
              <a:spcBef>
                <a:spcPts val="0"/>
              </a:spcBef>
            </a:pPr>
            <a:r>
              <a:rPr lang="de-DE" sz="6400" dirty="0" smtClean="0">
                <a:latin typeface="Arial Narrow" panose="020B0604020202020204" pitchFamily="34" charset="0"/>
                <a:cs typeface="Arial Narrow" panose="020B0604020202020204" pitchFamily="34" charset="0"/>
              </a:rPr>
              <a:t>Rettungskräfte alarmieren</a:t>
            </a:r>
          </a:p>
          <a:p>
            <a:pPr marL="355600">
              <a:lnSpc>
                <a:spcPct val="150000"/>
              </a:lnSpc>
              <a:spcBef>
                <a:spcPts val="0"/>
              </a:spcBef>
            </a:pPr>
            <a:endParaRPr lang="de-DE" sz="6400" b="0" cap="none" dirty="0">
              <a:latin typeface="Arial Narrow" panose="020B0604020202020204" pitchFamily="34" charset="0"/>
              <a:cs typeface="Arial Narrow" panose="020B0604020202020204" pitchFamily="34" charset="0"/>
            </a:endParaRPr>
          </a:p>
          <a:p>
            <a:pPr marL="361950" indent="263525">
              <a:lnSpc>
                <a:spcPct val="150000"/>
              </a:lnSpc>
              <a:spcBef>
                <a:spcPts val="0"/>
              </a:spcBef>
              <a:buFont typeface="Symbol" panose="05050102010706020507" pitchFamily="18" charset="2"/>
              <a:buChar char="¾"/>
              <a:tabLst>
                <a:tab pos="715963" algn="l"/>
              </a:tabLst>
            </a:pPr>
            <a:r>
              <a:rPr lang="de-DE" sz="6400" b="0" cap="none" dirty="0" smtClean="0">
                <a:latin typeface="Arial Narrow" panose="020B0604020202020204" pitchFamily="34" charset="0"/>
                <a:cs typeface="Arial Narrow" panose="020B0604020202020204" pitchFamily="34" charset="0"/>
              </a:rPr>
              <a:t>Rechts </a:t>
            </a:r>
            <a:r>
              <a:rPr lang="de-DE" sz="6400" b="0" cap="none" dirty="0">
                <a:latin typeface="Arial Narrow" panose="020B0604020202020204" pitchFamily="34" charset="0"/>
                <a:cs typeface="Arial Narrow" panose="020B0604020202020204" pitchFamily="34" charset="0"/>
              </a:rPr>
              <a:t>stehende Informationen zum Verhalten bei Unfällen, </a:t>
            </a:r>
          </a:p>
          <a:p>
            <a:pPr marL="361950">
              <a:lnSpc>
                <a:spcPct val="150000"/>
              </a:lnSpc>
              <a:spcBef>
                <a:spcPts val="0"/>
              </a:spcBef>
              <a:tabLst>
                <a:tab pos="625475" algn="l"/>
              </a:tabLst>
            </a:pPr>
            <a:r>
              <a:rPr lang="de-DE" sz="6400" b="0" cap="none" dirty="0" smtClean="0">
                <a:latin typeface="Arial Narrow" panose="020B0604020202020204" pitchFamily="34" charset="0"/>
                <a:cs typeface="Arial Narrow" panose="020B0604020202020204" pitchFamily="34" charset="0"/>
              </a:rPr>
              <a:t>	Bedrohungen</a:t>
            </a:r>
            <a:r>
              <a:rPr lang="de-DE" sz="6400" b="0" cap="none" dirty="0">
                <a:latin typeface="Arial Narrow" panose="020B0604020202020204" pitchFamily="34" charset="0"/>
                <a:cs typeface="Arial Narrow" panose="020B0604020202020204" pitchFamily="34" charset="0"/>
              </a:rPr>
              <a:t>, technischen Störungen, </a:t>
            </a:r>
            <a:r>
              <a:rPr lang="de-DE" sz="6400" b="0" cap="none" dirty="0" smtClean="0">
                <a:latin typeface="Arial Narrow" panose="020B0604020202020204" pitchFamily="34" charset="0"/>
                <a:cs typeface="Arial Narrow" panose="020B0604020202020204" pitchFamily="34" charset="0"/>
              </a:rPr>
              <a:t>Unfallgefahren</a:t>
            </a:r>
          </a:p>
          <a:p>
            <a:pPr marL="361950">
              <a:lnSpc>
                <a:spcPct val="150000"/>
              </a:lnSpc>
              <a:spcBef>
                <a:spcPts val="0"/>
              </a:spcBef>
              <a:tabLst>
                <a:tab pos="625475" algn="l"/>
              </a:tabLst>
            </a:pPr>
            <a:r>
              <a:rPr lang="de-DE" sz="6400" b="0" cap="none" dirty="0" smtClean="0">
                <a:latin typeface="Arial Narrow" panose="020B0604020202020204" pitchFamily="34" charset="0"/>
                <a:cs typeface="Arial Narrow" panose="020B0604020202020204" pitchFamily="34" charset="0"/>
              </a:rPr>
              <a:t>	sind </a:t>
            </a:r>
            <a:r>
              <a:rPr lang="de-DE" sz="6400" b="0" cap="none" dirty="0">
                <a:latin typeface="Arial Narrow" panose="020B0604020202020204" pitchFamily="34" charset="0"/>
                <a:cs typeface="Arial Narrow" panose="020B0604020202020204" pitchFamily="34" charset="0"/>
              </a:rPr>
              <a:t>in allen Gebäuden in Form von Aushängen zu finden.</a:t>
            </a:r>
          </a:p>
          <a:p>
            <a:pPr marL="361950" indent="263525">
              <a:lnSpc>
                <a:spcPct val="150000"/>
              </a:lnSpc>
              <a:spcBef>
                <a:spcPts val="0"/>
              </a:spcBef>
              <a:buFont typeface="Symbol" panose="05050102010706020507" pitchFamily="18" charset="2"/>
              <a:buChar char="¾"/>
              <a:tabLst>
                <a:tab pos="715963" algn="l"/>
              </a:tabLst>
            </a:pPr>
            <a:endParaRPr lang="de-DE" sz="6400" b="0" cap="none" dirty="0">
              <a:latin typeface="Arial Narrow" panose="020B0604020202020204" pitchFamily="34" charset="0"/>
              <a:cs typeface="Arial Narrow" panose="020B0604020202020204" pitchFamily="34" charset="0"/>
            </a:endParaRPr>
          </a:p>
          <a:p>
            <a:pPr marL="361950" indent="263525" algn="just">
              <a:lnSpc>
                <a:spcPct val="150000"/>
              </a:lnSpc>
              <a:buFont typeface="Symbol" panose="05050102010706020507" pitchFamily="18" charset="2"/>
              <a:buChar char="¾"/>
              <a:tabLst>
                <a:tab pos="715963" algn="l"/>
              </a:tabLst>
            </a:pPr>
            <a:r>
              <a:rPr lang="de-DE" sz="6400" b="0" cap="none" dirty="0" smtClean="0">
                <a:latin typeface="Arial Narrow" panose="020B0604020202020204" pitchFamily="34" charset="0"/>
                <a:cs typeface="Arial Narrow" panose="020B0604020202020204" pitchFamily="34" charset="0"/>
              </a:rPr>
              <a:t>Wichtig ist, die Rettungskräfte zum Unfallort zu führen!</a:t>
            </a:r>
          </a:p>
          <a:p>
            <a:pPr marL="361950" indent="263525" algn="just">
              <a:lnSpc>
                <a:spcPct val="150000"/>
              </a:lnSpc>
              <a:buFont typeface="Symbol" panose="05050102010706020507" pitchFamily="18" charset="2"/>
              <a:buChar char="¾"/>
              <a:tabLst>
                <a:tab pos="715963" algn="l"/>
              </a:tabLst>
            </a:pPr>
            <a:endParaRPr lang="de-DE" sz="6400" b="0" cap="none" dirty="0">
              <a:latin typeface="Arial Narrow" panose="020B0604020202020204" pitchFamily="34" charset="0"/>
              <a:cs typeface="Arial Narrow" panose="020B0604020202020204" pitchFamily="34" charset="0"/>
            </a:endParaRPr>
          </a:p>
          <a:p>
            <a:pPr marL="361950" indent="263525" algn="just">
              <a:lnSpc>
                <a:spcPct val="150000"/>
              </a:lnSpc>
              <a:buFont typeface="Symbol" panose="05050102010706020507" pitchFamily="18" charset="2"/>
              <a:buChar char="¾"/>
              <a:tabLst>
                <a:tab pos="715963" algn="l"/>
              </a:tabLst>
            </a:pPr>
            <a:r>
              <a:rPr lang="de-DE" sz="6400" b="0" cap="none" dirty="0" smtClean="0">
                <a:latin typeface="Arial Narrow" panose="020B0604020202020204" pitchFamily="34" charset="0"/>
                <a:cs typeface="Arial Narrow" panose="020B0604020202020204" pitchFamily="34" charset="0"/>
              </a:rPr>
              <a:t>Eine </a:t>
            </a:r>
            <a:r>
              <a:rPr lang="de-DE" sz="6400" b="0" cap="none" dirty="0">
                <a:latin typeface="Arial Narrow" panose="020B0604020202020204" pitchFamily="34" charset="0"/>
                <a:cs typeface="Arial Narrow" panose="020B0604020202020204" pitchFamily="34" charset="0"/>
              </a:rPr>
              <a:t>vollständige, standortbezogene Auflistung aller </a:t>
            </a:r>
            <a:endParaRPr lang="de-DE" sz="6400" b="0" cap="none" dirty="0" smtClean="0">
              <a:latin typeface="Arial Narrow" panose="020B0604020202020204" pitchFamily="34" charset="0"/>
              <a:cs typeface="Arial Narrow" panose="020B0604020202020204" pitchFamily="34" charset="0"/>
            </a:endParaRPr>
          </a:p>
          <a:p>
            <a:pPr marL="361950" algn="just">
              <a:lnSpc>
                <a:spcPct val="150000"/>
              </a:lnSpc>
              <a:tabLst>
                <a:tab pos="625475" algn="l"/>
              </a:tabLst>
            </a:pPr>
            <a:r>
              <a:rPr lang="de-DE" sz="6400" b="0" cap="none" dirty="0" smtClean="0">
                <a:latin typeface="Arial Narrow" panose="020B0604020202020204" pitchFamily="34" charset="0"/>
                <a:cs typeface="Arial Narrow" panose="020B0604020202020204" pitchFamily="34" charset="0"/>
              </a:rPr>
              <a:t>	Ersthelfer*innen </a:t>
            </a:r>
            <a:r>
              <a:rPr lang="de-DE" sz="6400" b="0" cap="none" dirty="0">
                <a:latin typeface="Arial Narrow" panose="020B0604020202020204" pitchFamily="34" charset="0"/>
                <a:cs typeface="Arial Narrow" panose="020B0604020202020204" pitchFamily="34" charset="0"/>
              </a:rPr>
              <a:t>finden </a:t>
            </a:r>
            <a:r>
              <a:rPr lang="de-DE" sz="6400" b="0" cap="none" dirty="0" smtClean="0">
                <a:latin typeface="Arial Narrow" panose="020B0604020202020204" pitchFamily="34" charset="0"/>
                <a:cs typeface="Arial Narrow" panose="020B0604020202020204" pitchFamily="34" charset="0"/>
              </a:rPr>
              <a:t>Sie im </a:t>
            </a:r>
            <a:r>
              <a:rPr lang="de-DE" sz="6400" b="0" cap="none" dirty="0">
                <a:latin typeface="Arial Narrow" panose="020B0604020202020204" pitchFamily="34" charset="0"/>
                <a:cs typeface="Arial Narrow" panose="020B0604020202020204" pitchFamily="34" charset="0"/>
              </a:rPr>
              <a:t>Intranet unter Arbeitsschutz</a:t>
            </a:r>
            <a:r>
              <a:rPr lang="de-DE" sz="6400" b="0" cap="none" dirty="0" smtClean="0">
                <a:latin typeface="Arial Narrow" panose="020B0604020202020204" pitchFamily="34" charset="0"/>
                <a:cs typeface="Arial Narrow" panose="020B0604020202020204" pitchFamily="34" charset="0"/>
              </a:rPr>
              <a:t>.</a:t>
            </a:r>
          </a:p>
          <a:p>
            <a:pPr marL="361950" indent="263525" algn="just">
              <a:lnSpc>
                <a:spcPct val="150000"/>
              </a:lnSpc>
              <a:buFont typeface="Symbol" panose="05050102010706020507" pitchFamily="18" charset="2"/>
              <a:buChar char="¾"/>
              <a:tabLst>
                <a:tab pos="715963" algn="l"/>
              </a:tabLst>
            </a:pPr>
            <a:endParaRPr lang="de-DE" sz="6400" b="0" cap="none" dirty="0">
              <a:latin typeface="Arial Narrow" panose="020B0604020202020204" pitchFamily="34" charset="0"/>
              <a:cs typeface="Arial Narrow" panose="020B0604020202020204" pitchFamily="34" charset="0"/>
            </a:endParaRPr>
          </a:p>
          <a:p>
            <a:pPr marL="361950" indent="263525" algn="just">
              <a:lnSpc>
                <a:spcPct val="150000"/>
              </a:lnSpc>
              <a:buFont typeface="Symbol" panose="05050102010706020507" pitchFamily="18" charset="2"/>
              <a:buChar char="¾"/>
              <a:tabLst>
                <a:tab pos="715963" algn="l"/>
              </a:tabLst>
            </a:pPr>
            <a:r>
              <a:rPr lang="de-DE" sz="6400" b="0" cap="none" dirty="0">
                <a:latin typeface="Arial Narrow" panose="020B0604020202020204" pitchFamily="34" charset="0"/>
                <a:cs typeface="Arial Narrow" panose="020B0604020202020204" pitchFamily="34" charset="0"/>
              </a:rPr>
              <a:t>Bei erheblichen Verletzungen konsultieren Sie bitte </a:t>
            </a:r>
          </a:p>
          <a:p>
            <a:pPr marL="361950" algn="just">
              <a:lnSpc>
                <a:spcPct val="150000"/>
              </a:lnSpc>
              <a:tabLst>
                <a:tab pos="625475" algn="l"/>
              </a:tabLst>
            </a:pPr>
            <a:r>
              <a:rPr lang="de-DE" sz="6400" b="0" cap="none" dirty="0" smtClean="0">
                <a:latin typeface="Arial Narrow" panose="020B0604020202020204" pitchFamily="34" charset="0"/>
                <a:cs typeface="Arial Narrow" panose="020B0604020202020204" pitchFamily="34" charset="0"/>
              </a:rPr>
              <a:t>	immer </a:t>
            </a:r>
            <a:r>
              <a:rPr lang="de-DE" sz="6400" b="0" cap="none" dirty="0">
                <a:latin typeface="Arial Narrow" panose="020B0604020202020204" pitchFamily="34" charset="0"/>
                <a:cs typeface="Arial Narrow" panose="020B0604020202020204" pitchFamily="34" charset="0"/>
              </a:rPr>
              <a:t>eine*n Durchgangsarzt*</a:t>
            </a:r>
            <a:r>
              <a:rPr lang="de-DE" sz="6400" b="0" cap="none" dirty="0" err="1">
                <a:latin typeface="Arial Narrow" panose="020B0604020202020204" pitchFamily="34" charset="0"/>
                <a:cs typeface="Arial Narrow" panose="020B0604020202020204" pitchFamily="34" charset="0"/>
              </a:rPr>
              <a:t>ärztin</a:t>
            </a:r>
            <a:r>
              <a:rPr lang="de-DE" sz="6400" b="0" cap="none" dirty="0">
                <a:latin typeface="Arial Narrow" panose="020B0604020202020204" pitchFamily="34" charset="0"/>
                <a:cs typeface="Arial Narrow" panose="020B0604020202020204" pitchFamily="34" charset="0"/>
              </a:rPr>
              <a:t>.</a:t>
            </a:r>
          </a:p>
          <a:p>
            <a:pPr marL="361950" indent="355600" algn="just">
              <a:lnSpc>
                <a:spcPct val="150000"/>
              </a:lnSpc>
            </a:pPr>
            <a:endParaRPr lang="de-DE" sz="6400" b="0" cap="none" dirty="0" smtClean="0">
              <a:latin typeface="Arial Narrow" panose="020B0604020202020204" pitchFamily="34" charset="0"/>
              <a:cs typeface="Arial Narrow" panose="020B0604020202020204" pitchFamily="34" charset="0"/>
            </a:endParaRPr>
          </a:p>
          <a:p>
            <a:pPr marL="627063" algn="just">
              <a:lnSpc>
                <a:spcPct val="150000"/>
              </a:lnSpc>
            </a:pPr>
            <a:endParaRPr lang="de-DE" sz="6400" b="0" cap="none" dirty="0">
              <a:latin typeface="Arial Narrow" panose="020B0604020202020204" pitchFamily="34" charset="0"/>
              <a:cs typeface="Arial Narrow" panose="020B0604020202020204" pitchFamily="34" charset="0"/>
            </a:endParaRPr>
          </a:p>
          <a:p>
            <a:pPr marL="627063" indent="-271463" algn="just">
              <a:lnSpc>
                <a:spcPct val="150000"/>
              </a:lnSpc>
              <a:buFont typeface="Symbol" panose="05050102010706020507" pitchFamily="18" charset="2"/>
              <a:buChar char="¾"/>
            </a:pPr>
            <a:endParaRPr lang="de-DE" sz="6400" b="0" cap="none" dirty="0">
              <a:latin typeface="Arial Narrow" panose="020B0604020202020204" pitchFamily="34" charset="0"/>
              <a:cs typeface="Arial Narrow" panose="020B0604020202020204" pitchFamily="34" charset="0"/>
            </a:endParaRPr>
          </a:p>
        </p:txBody>
      </p:sp>
      <p:sp>
        <p:nvSpPr>
          <p:cNvPr id="3" name="Textfeld 2"/>
          <p:cNvSpPr txBox="1"/>
          <p:nvPr/>
        </p:nvSpPr>
        <p:spPr>
          <a:xfrm>
            <a:off x="6993924" y="3056238"/>
            <a:ext cx="947352" cy="510746"/>
          </a:xfrm>
          <a:prstGeom prst="rect">
            <a:avLst/>
          </a:prstGeom>
          <a:solidFill>
            <a:schemeClr val="bg1"/>
          </a:solidFill>
        </p:spPr>
        <p:txBody>
          <a:bodyPr wrap="square" rtlCol="0">
            <a:spAutoFit/>
          </a:bodyPr>
          <a:lstStyle/>
          <a:p>
            <a:endParaRPr lang="de-DE" dirty="0"/>
          </a:p>
        </p:txBody>
      </p:sp>
      <p:pic>
        <p:nvPicPr>
          <p:cNvPr id="4" name="Grafik 3"/>
          <p:cNvPicPr>
            <a:picLocks noChangeAspect="1"/>
          </p:cNvPicPr>
          <p:nvPr/>
        </p:nvPicPr>
        <p:blipFill>
          <a:blip r:embed="rId2"/>
          <a:stretch>
            <a:fillRect/>
          </a:stretch>
        </p:blipFill>
        <p:spPr>
          <a:xfrm>
            <a:off x="5615981" y="700376"/>
            <a:ext cx="4211760" cy="6052866"/>
          </a:xfrm>
          <a:prstGeom prst="rect">
            <a:avLst/>
          </a:prstGeom>
        </p:spPr>
      </p:pic>
    </p:spTree>
    <p:extLst>
      <p:ext uri="{BB962C8B-B14F-4D97-AF65-F5344CB8AC3E}">
        <p14:creationId xmlns:p14="http://schemas.microsoft.com/office/powerpoint/2010/main" val="4109161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25</a:t>
            </a:fld>
            <a:endParaRPr lang="de-DE" dirty="0"/>
          </a:p>
        </p:txBody>
      </p:sp>
      <p:sp>
        <p:nvSpPr>
          <p:cNvPr id="12" name="Fußzeilenplatzhalter 4">
            <a:extLst>
              <a:ext uri="{FF2B5EF4-FFF2-40B4-BE49-F238E27FC236}">
                <a16:creationId xmlns:a16="http://schemas.microsoft.com/office/drawing/2014/main" id="{507E2935-7D81-334A-854A-BBB8F1956E63}"/>
              </a:ext>
            </a:extLst>
          </p:cNvPr>
          <p:cNvSpPr>
            <a:spLocks noGrp="1"/>
          </p:cNvSpPr>
          <p:nvPr>
            <p:ph type="ftr" sz="quarter" idx="3"/>
          </p:nvPr>
        </p:nvSpPr>
        <p:spPr>
          <a:xfrm>
            <a:off x="993775" y="6876648"/>
            <a:ext cx="5165200" cy="365125"/>
          </a:xfrm>
        </p:spPr>
        <p:txBody>
          <a:bodyPr anchor="b" anchorCtr="0"/>
          <a:lstStyle/>
          <a:p>
            <a:pPr algn="l"/>
            <a:r>
              <a:rPr lang="de-DE" dirty="0"/>
              <a:t>Sicherheitsunterweisung Servicearbeiten in naturwissenschaftlichen </a:t>
            </a:r>
            <a:r>
              <a:rPr lang="de-DE" dirty="0" smtClean="0"/>
              <a:t>Laboren</a:t>
            </a:r>
            <a:endParaRPr lang="de-DE" dirty="0"/>
          </a:p>
        </p:txBody>
      </p:sp>
      <p:sp>
        <p:nvSpPr>
          <p:cNvPr id="8" name="Titel 1">
            <a:extLst>
              <a:ext uri="{FF2B5EF4-FFF2-40B4-BE49-F238E27FC236}">
                <a16:creationId xmlns:a16="http://schemas.microsoft.com/office/drawing/2014/main" id="{049109B1-6C4D-B04A-B449-F1EA4354C4B0}"/>
              </a:ext>
            </a:extLst>
          </p:cNvPr>
          <p:cNvSpPr>
            <a:spLocks noGrp="1"/>
          </p:cNvSpPr>
          <p:nvPr>
            <p:ph type="title"/>
          </p:nvPr>
        </p:nvSpPr>
        <p:spPr>
          <a:xfrm>
            <a:off x="741286" y="560212"/>
            <a:ext cx="5384737" cy="643133"/>
          </a:xfrm>
        </p:spPr>
        <p:txBody>
          <a:bodyPr>
            <a:noAutofit/>
          </a:bodyPr>
          <a:lstStyle/>
          <a:p>
            <a:pPr>
              <a:lnSpc>
                <a:spcPct val="150000"/>
              </a:lnSpc>
              <a:spcBef>
                <a:spcPts val="0"/>
              </a:spcBef>
            </a:pPr>
            <a:r>
              <a:rPr lang="de-DE" dirty="0"/>
              <a:t>Verhalten bei Unfällen</a:t>
            </a:r>
          </a:p>
        </p:txBody>
      </p:sp>
      <p:sp>
        <p:nvSpPr>
          <p:cNvPr id="9" name="Titel 1">
            <a:extLst>
              <a:ext uri="{FF2B5EF4-FFF2-40B4-BE49-F238E27FC236}">
                <a16:creationId xmlns:a16="http://schemas.microsoft.com/office/drawing/2014/main" id="{049109B1-6C4D-B04A-B449-F1EA4354C4B0}"/>
              </a:ext>
            </a:extLst>
          </p:cNvPr>
          <p:cNvSpPr txBox="1">
            <a:spLocks/>
          </p:cNvSpPr>
          <p:nvPr/>
        </p:nvSpPr>
        <p:spPr>
          <a:xfrm>
            <a:off x="463050" y="1813445"/>
            <a:ext cx="9560825" cy="1967724"/>
          </a:xfrm>
          <a:prstGeom prst="rect">
            <a:avLst/>
          </a:prstGeom>
        </p:spPr>
        <p:txBody>
          <a:bodyPr vert="horz" lIns="0" tIns="0" rIns="0" bIns="0" rtlCol="0" anchor="t">
            <a:normAutofit fontScale="77500" lnSpcReduction="20000"/>
          </a:bodyPr>
          <a:lstStyle>
            <a:lvl1pPr algn="l" defTabSz="801929" rtl="0" eaLnBrk="1" latinLnBrk="0" hangingPunct="1">
              <a:lnSpc>
                <a:spcPct val="90000"/>
              </a:lnSpc>
              <a:spcBef>
                <a:spcPct val="0"/>
              </a:spcBef>
              <a:buNone/>
              <a:defRPr sz="2400" b="1" kern="1200" cap="all" baseline="0">
                <a:solidFill>
                  <a:schemeClr val="tx1"/>
                </a:solidFill>
                <a:latin typeface="Arial" panose="020B0604020202020204" pitchFamily="34" charset="0"/>
                <a:ea typeface="+mj-ea"/>
                <a:cs typeface="Arial" panose="020B0604020202020204" pitchFamily="34" charset="0"/>
              </a:defRPr>
            </a:lvl1pPr>
          </a:lstStyle>
          <a:p>
            <a:pPr marL="355600">
              <a:lnSpc>
                <a:spcPct val="150000"/>
              </a:lnSpc>
              <a:spcBef>
                <a:spcPts val="0"/>
              </a:spcBef>
            </a:pPr>
            <a:r>
              <a:rPr lang="de-DE" sz="2100" dirty="0" smtClean="0">
                <a:latin typeface="Arial Narrow" panose="020B0604020202020204" pitchFamily="34" charset="0"/>
                <a:cs typeface="Arial Narrow" panose="020B0604020202020204" pitchFamily="34" charset="0"/>
              </a:rPr>
              <a:t>organisatorisches</a:t>
            </a:r>
            <a:endParaRPr lang="de-DE" sz="2100" dirty="0" smtClean="0">
              <a:latin typeface="Arial Narrow" panose="020B0604020202020204" pitchFamily="34" charset="0"/>
              <a:cs typeface="Arial Narrow" panose="020B0604020202020204" pitchFamily="34" charset="0"/>
            </a:endParaRPr>
          </a:p>
          <a:p>
            <a:pPr marL="355600" algn="just">
              <a:lnSpc>
                <a:spcPct val="150000"/>
              </a:lnSpc>
            </a:pPr>
            <a:endParaRPr lang="de-DE" sz="2100" b="0" cap="none" dirty="0">
              <a:latin typeface="Arial Narrow" panose="020B0604020202020204" pitchFamily="34" charset="0"/>
              <a:cs typeface="Arial Narrow" panose="020B0604020202020204" pitchFamily="34" charset="0"/>
            </a:endParaRPr>
          </a:p>
          <a:p>
            <a:pPr marL="627063" indent="-271463" algn="just">
              <a:lnSpc>
                <a:spcPct val="150000"/>
              </a:lnSpc>
              <a:buFont typeface="Symbol" panose="05050102010706020507" pitchFamily="18" charset="2"/>
              <a:buChar char="¾"/>
            </a:pPr>
            <a:r>
              <a:rPr lang="de-DE" sz="2100" b="0" cap="none" dirty="0">
                <a:latin typeface="Arial Narrow" panose="020B0604020202020204" pitchFamily="34" charset="0"/>
                <a:cs typeface="Arial Narrow" panose="020B0604020202020204" pitchFamily="34" charset="0"/>
              </a:rPr>
              <a:t>Erste-Hilfe-Leistungen sind zu dokumentieren (Verbandblock). </a:t>
            </a:r>
            <a:r>
              <a:rPr lang="de-DE" sz="2100" b="0" cap="none" dirty="0" smtClean="0">
                <a:latin typeface="Arial Narrow" panose="020B0604020202020204" pitchFamily="34" charset="0"/>
                <a:cs typeface="Arial Narrow" panose="020B0604020202020204" pitchFamily="34" charset="0"/>
              </a:rPr>
              <a:t>Dokumentation bitte </a:t>
            </a:r>
            <a:r>
              <a:rPr lang="de-DE" sz="2100" b="0" cap="none" dirty="0">
                <a:latin typeface="Arial Narrow" panose="020B0604020202020204" pitchFamily="34" charset="0"/>
                <a:cs typeface="Arial Narrow" panose="020B0604020202020204" pitchFamily="34" charset="0"/>
              </a:rPr>
              <a:t>an die Arbeitssicherheit zu senden.</a:t>
            </a:r>
          </a:p>
          <a:p>
            <a:pPr marL="627063" indent="-271463" algn="just">
              <a:lnSpc>
                <a:spcPct val="150000"/>
              </a:lnSpc>
              <a:buFont typeface="Symbol" panose="05050102010706020507" pitchFamily="18" charset="2"/>
              <a:buChar char="¾"/>
            </a:pPr>
            <a:endParaRPr lang="de-DE" sz="2100" b="0" cap="none" dirty="0">
              <a:latin typeface="Arial Narrow" panose="020B0604020202020204" pitchFamily="34" charset="0"/>
              <a:cs typeface="Arial Narrow" panose="020B0604020202020204" pitchFamily="34" charset="0"/>
            </a:endParaRPr>
          </a:p>
          <a:p>
            <a:pPr marL="627063" indent="-271463" algn="just">
              <a:lnSpc>
                <a:spcPct val="150000"/>
              </a:lnSpc>
              <a:buFont typeface="Symbol" panose="05050102010706020507" pitchFamily="18" charset="2"/>
              <a:buChar char="¾"/>
            </a:pPr>
            <a:r>
              <a:rPr lang="de-DE" sz="2100" b="0" cap="none" dirty="0">
                <a:latin typeface="Arial Narrow" panose="020B0604020202020204" pitchFamily="34" charset="0"/>
                <a:cs typeface="Arial Narrow" panose="020B0604020202020204" pitchFamily="34" charset="0"/>
              </a:rPr>
              <a:t>Arbeits- und Wegeunfälle </a:t>
            </a:r>
            <a:r>
              <a:rPr lang="de-DE" sz="2100" b="0" cap="none" dirty="0" smtClean="0">
                <a:latin typeface="Arial Narrow" panose="020B0604020202020204" pitchFamily="34" charset="0"/>
                <a:cs typeface="Arial Narrow" panose="020B0604020202020204" pitchFamily="34" charset="0"/>
              </a:rPr>
              <a:t>bitte beim </a:t>
            </a:r>
            <a:r>
              <a:rPr lang="de-DE" sz="2100" b="0" cap="none" dirty="0">
                <a:latin typeface="Arial Narrow" panose="020B0604020202020204" pitchFamily="34" charset="0"/>
                <a:cs typeface="Arial Narrow" panose="020B0604020202020204" pitchFamily="34" charset="0"/>
              </a:rPr>
              <a:t>Personalservice </a:t>
            </a:r>
            <a:r>
              <a:rPr lang="de-DE" sz="2100" b="0" cap="none" dirty="0" smtClean="0">
                <a:latin typeface="Arial Narrow" panose="020B0604020202020204" pitchFamily="34" charset="0"/>
                <a:cs typeface="Arial Narrow" panose="020B0604020202020204" pitchFamily="34" charset="0"/>
              </a:rPr>
              <a:t>anzeigen; Studierende </a:t>
            </a:r>
            <a:r>
              <a:rPr lang="de-DE" sz="2100" b="0" cap="none" dirty="0">
                <a:latin typeface="Arial Narrow" panose="020B0604020202020204" pitchFamily="34" charset="0"/>
                <a:cs typeface="Arial Narrow" panose="020B0604020202020204" pitchFamily="34" charset="0"/>
              </a:rPr>
              <a:t>melden sich bitte </a:t>
            </a:r>
            <a:r>
              <a:rPr lang="de-DE" sz="2100" b="0" cap="none" dirty="0" smtClean="0">
                <a:latin typeface="Arial Narrow" panose="020B0604020202020204" pitchFamily="34" charset="0"/>
                <a:cs typeface="Arial Narrow" panose="020B0604020202020204" pitchFamily="34" charset="0"/>
              </a:rPr>
              <a:t>bei der Arbeitssicherheit.</a:t>
            </a:r>
            <a:endParaRPr lang="de-DE" sz="2100" dirty="0"/>
          </a:p>
        </p:txBody>
      </p:sp>
    </p:spTree>
    <p:extLst>
      <p:ext uri="{BB962C8B-B14F-4D97-AF65-F5344CB8AC3E}">
        <p14:creationId xmlns:p14="http://schemas.microsoft.com/office/powerpoint/2010/main" val="2900842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26</a:t>
            </a:fld>
            <a:endParaRPr lang="de-DE" dirty="0"/>
          </a:p>
        </p:txBody>
      </p:sp>
      <p:sp>
        <p:nvSpPr>
          <p:cNvPr id="12" name="Fußzeilenplatzhalter 4">
            <a:extLst>
              <a:ext uri="{FF2B5EF4-FFF2-40B4-BE49-F238E27FC236}">
                <a16:creationId xmlns:a16="http://schemas.microsoft.com/office/drawing/2014/main" id="{507E2935-7D81-334A-854A-BBB8F1956E63}"/>
              </a:ext>
            </a:extLst>
          </p:cNvPr>
          <p:cNvSpPr>
            <a:spLocks noGrp="1"/>
          </p:cNvSpPr>
          <p:nvPr>
            <p:ph type="ftr" sz="quarter" idx="3"/>
          </p:nvPr>
        </p:nvSpPr>
        <p:spPr>
          <a:xfrm>
            <a:off x="993775" y="6876648"/>
            <a:ext cx="5165200" cy="365125"/>
          </a:xfrm>
        </p:spPr>
        <p:txBody>
          <a:bodyPr anchor="b" anchorCtr="0"/>
          <a:lstStyle/>
          <a:p>
            <a:pPr algn="l"/>
            <a:r>
              <a:rPr lang="de-DE" dirty="0"/>
              <a:t>Sicherheitsunterweisung Servicearbeiten in naturwissenschaftlichen </a:t>
            </a:r>
            <a:r>
              <a:rPr lang="de-DE" dirty="0" smtClean="0"/>
              <a:t>Laboren</a:t>
            </a:r>
            <a:endParaRPr lang="de-DE" dirty="0"/>
          </a:p>
        </p:txBody>
      </p:sp>
      <p:sp>
        <p:nvSpPr>
          <p:cNvPr id="8" name="Titel 1">
            <a:extLst>
              <a:ext uri="{FF2B5EF4-FFF2-40B4-BE49-F238E27FC236}">
                <a16:creationId xmlns:a16="http://schemas.microsoft.com/office/drawing/2014/main" id="{049109B1-6C4D-B04A-B449-F1EA4354C4B0}"/>
              </a:ext>
            </a:extLst>
          </p:cNvPr>
          <p:cNvSpPr>
            <a:spLocks noGrp="1"/>
          </p:cNvSpPr>
          <p:nvPr>
            <p:ph type="title"/>
          </p:nvPr>
        </p:nvSpPr>
        <p:spPr>
          <a:xfrm>
            <a:off x="741286" y="560212"/>
            <a:ext cx="5384737" cy="643133"/>
          </a:xfrm>
        </p:spPr>
        <p:txBody>
          <a:bodyPr>
            <a:noAutofit/>
          </a:bodyPr>
          <a:lstStyle/>
          <a:p>
            <a:pPr>
              <a:lnSpc>
                <a:spcPct val="150000"/>
              </a:lnSpc>
              <a:spcBef>
                <a:spcPts val="0"/>
              </a:spcBef>
            </a:pPr>
            <a:r>
              <a:rPr lang="de-DE" dirty="0" smtClean="0"/>
              <a:t>teilnehmende</a:t>
            </a:r>
            <a:endParaRPr lang="de-DE" dirty="0"/>
          </a:p>
        </p:txBody>
      </p:sp>
      <p:sp>
        <p:nvSpPr>
          <p:cNvPr id="3" name="Textfeld 2"/>
          <p:cNvSpPr txBox="1"/>
          <p:nvPr/>
        </p:nvSpPr>
        <p:spPr>
          <a:xfrm>
            <a:off x="6993924" y="3056238"/>
            <a:ext cx="947352" cy="510746"/>
          </a:xfrm>
          <a:prstGeom prst="rect">
            <a:avLst/>
          </a:prstGeom>
          <a:solidFill>
            <a:schemeClr val="bg1"/>
          </a:solidFill>
        </p:spPr>
        <p:txBody>
          <a:bodyPr wrap="square" rtlCol="0">
            <a:spAutoFit/>
          </a:bodyPr>
          <a:lstStyle/>
          <a:p>
            <a:endParaRPr lang="de-DE" dirty="0"/>
          </a:p>
        </p:txBody>
      </p:sp>
      <p:graphicFrame>
        <p:nvGraphicFramePr>
          <p:cNvPr id="2" name="Tabelle 1"/>
          <p:cNvGraphicFramePr>
            <a:graphicFrameLocks noGrp="1"/>
          </p:cNvGraphicFramePr>
          <p:nvPr/>
        </p:nvGraphicFramePr>
        <p:xfrm>
          <a:off x="823666" y="3056238"/>
          <a:ext cx="9215089" cy="3707620"/>
        </p:xfrm>
        <a:graphic>
          <a:graphicData uri="http://schemas.openxmlformats.org/drawingml/2006/table">
            <a:tbl>
              <a:tblPr firstRow="1" bandRow="1">
                <a:tableStyleId>{5C22544A-7EE6-4342-B048-85BDC9FD1C3A}</a:tableStyleId>
              </a:tblPr>
              <a:tblGrid>
                <a:gridCol w="1955411">
                  <a:extLst>
                    <a:ext uri="{9D8B030D-6E8A-4147-A177-3AD203B41FA5}">
                      <a16:colId xmlns:a16="http://schemas.microsoft.com/office/drawing/2014/main" val="3158078941"/>
                    </a:ext>
                  </a:extLst>
                </a:gridCol>
                <a:gridCol w="2148184">
                  <a:extLst>
                    <a:ext uri="{9D8B030D-6E8A-4147-A177-3AD203B41FA5}">
                      <a16:colId xmlns:a16="http://schemas.microsoft.com/office/drawing/2014/main" val="4113513246"/>
                    </a:ext>
                  </a:extLst>
                </a:gridCol>
                <a:gridCol w="2807722">
                  <a:extLst>
                    <a:ext uri="{9D8B030D-6E8A-4147-A177-3AD203B41FA5}">
                      <a16:colId xmlns:a16="http://schemas.microsoft.com/office/drawing/2014/main" val="3505303169"/>
                    </a:ext>
                  </a:extLst>
                </a:gridCol>
                <a:gridCol w="2303772">
                  <a:extLst>
                    <a:ext uri="{9D8B030D-6E8A-4147-A177-3AD203B41FA5}">
                      <a16:colId xmlns:a16="http://schemas.microsoft.com/office/drawing/2014/main" val="3377847474"/>
                    </a:ext>
                  </a:extLst>
                </a:gridCol>
              </a:tblGrid>
              <a:tr h="370762">
                <a:tc>
                  <a:txBody>
                    <a:bodyPr/>
                    <a:lstStyle/>
                    <a:p>
                      <a:r>
                        <a:rPr lang="de-DE" sz="1600" b="0" dirty="0" smtClean="0">
                          <a:solidFill>
                            <a:schemeClr val="bg1"/>
                          </a:solidFill>
                          <a:latin typeface="Arial Narrow" panose="020B0606020202030204" pitchFamily="34" charset="0"/>
                        </a:rPr>
                        <a:t>Name</a:t>
                      </a:r>
                      <a:endParaRPr lang="de-DE" sz="1600" b="0" dirty="0">
                        <a:solidFill>
                          <a:schemeClr val="bg1"/>
                        </a:solidFill>
                        <a:latin typeface="Arial Narrow" panose="020B0606020202030204" pitchFamily="34" charset="0"/>
                      </a:endParaRPr>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r>
                        <a:rPr lang="de-DE" sz="1600" b="0" dirty="0" smtClean="0">
                          <a:solidFill>
                            <a:schemeClr val="bg1"/>
                          </a:solidFill>
                          <a:latin typeface="Arial Narrow" panose="020B0606020202030204" pitchFamily="34" charset="0"/>
                        </a:rPr>
                        <a:t>Vorname</a:t>
                      </a:r>
                      <a:endParaRPr lang="de-DE" sz="1600" b="0" dirty="0">
                        <a:solidFill>
                          <a:schemeClr val="bg1"/>
                        </a:solidFill>
                        <a:latin typeface="Arial Narrow" panose="020B0606020202030204" pitchFamily="34" charset="0"/>
                      </a:endParaRPr>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r>
                        <a:rPr lang="de-DE" sz="1600" b="0" dirty="0" smtClean="0">
                          <a:solidFill>
                            <a:schemeClr val="bg1"/>
                          </a:solidFill>
                          <a:latin typeface="Arial Narrow" panose="020B0606020202030204" pitchFamily="34" charset="0"/>
                        </a:rPr>
                        <a:t>Mail</a:t>
                      </a:r>
                      <a:endParaRPr lang="de-DE" sz="1600" b="0" dirty="0">
                        <a:solidFill>
                          <a:schemeClr val="bg1"/>
                        </a:solidFill>
                        <a:latin typeface="Arial Narrow" panose="020B0606020202030204" pitchFamily="34" charset="0"/>
                      </a:endParaRPr>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r>
                        <a:rPr lang="de-DE" sz="1600" b="0" dirty="0" smtClean="0">
                          <a:solidFill>
                            <a:schemeClr val="bg1"/>
                          </a:solidFill>
                          <a:latin typeface="Arial Narrow" panose="020B0606020202030204" pitchFamily="34" charset="0"/>
                        </a:rPr>
                        <a:t>Unterschrift</a:t>
                      </a:r>
                      <a:endParaRPr lang="de-DE" sz="1600" b="0" dirty="0">
                        <a:solidFill>
                          <a:schemeClr val="bg1"/>
                        </a:solidFill>
                        <a:latin typeface="Arial Narrow" panose="020B0606020202030204" pitchFamily="34" charset="0"/>
                      </a:endParaRPr>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924520266"/>
                  </a:ext>
                </a:extLst>
              </a:tr>
              <a:tr h="370762">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2849194"/>
                  </a:ext>
                </a:extLst>
              </a:tr>
              <a:tr h="370762">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1786785"/>
                  </a:ext>
                </a:extLst>
              </a:tr>
              <a:tr h="370762">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6872833"/>
                  </a:ext>
                </a:extLst>
              </a:tr>
              <a:tr h="370762">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5351401"/>
                  </a:ext>
                </a:extLst>
              </a:tr>
              <a:tr h="370762">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8846727"/>
                  </a:ext>
                </a:extLst>
              </a:tr>
              <a:tr h="370762">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7951988"/>
                  </a:ext>
                </a:extLst>
              </a:tr>
              <a:tr h="370762">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848893"/>
                  </a:ext>
                </a:extLst>
              </a:tr>
              <a:tr h="370762">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1720521"/>
                  </a:ext>
                </a:extLst>
              </a:tr>
              <a:tr h="370762">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2436930"/>
                  </a:ext>
                </a:extLst>
              </a:tr>
            </a:tbl>
          </a:graphicData>
        </a:graphic>
      </p:graphicFrame>
      <p:sp>
        <p:nvSpPr>
          <p:cNvPr id="5" name="Textfeld 4"/>
          <p:cNvSpPr txBox="1"/>
          <p:nvPr/>
        </p:nvSpPr>
        <p:spPr>
          <a:xfrm>
            <a:off x="706225" y="1806626"/>
            <a:ext cx="9215089" cy="923330"/>
          </a:xfrm>
          <a:prstGeom prst="rect">
            <a:avLst/>
          </a:prstGeom>
          <a:noFill/>
        </p:spPr>
        <p:txBody>
          <a:bodyPr wrap="square" rtlCol="0">
            <a:spAutoFit/>
          </a:bodyPr>
          <a:lstStyle/>
          <a:p>
            <a:r>
              <a:rPr lang="de-DE" dirty="0"/>
              <a:t>Ich wurde </a:t>
            </a:r>
            <a:r>
              <a:rPr lang="de-DE" dirty="0" smtClean="0"/>
              <a:t>am … … …. </a:t>
            </a:r>
            <a:r>
              <a:rPr lang="de-DE" dirty="0"/>
              <a:t>über </a:t>
            </a:r>
            <a:r>
              <a:rPr lang="de-DE" dirty="0" smtClean="0"/>
              <a:t>die bei Servicearbeiten in naturwissenschaftlichen Laboren bestehenden Gefahren sowie über Maßnahmen </a:t>
            </a:r>
            <a:r>
              <a:rPr lang="de-DE" dirty="0"/>
              <a:t>zur Gewährleistung </a:t>
            </a:r>
            <a:r>
              <a:rPr lang="de-DE" dirty="0" smtClean="0"/>
              <a:t>meiner Sicherheit </a:t>
            </a:r>
            <a:r>
              <a:rPr lang="de-DE" dirty="0"/>
              <a:t>und Gesundheit </a:t>
            </a:r>
            <a:r>
              <a:rPr lang="de-DE" dirty="0" smtClean="0"/>
              <a:t>und der Sicherheit und Gesundheit anderer unterwiesen</a:t>
            </a:r>
            <a:r>
              <a:rPr lang="de-DE" dirty="0"/>
              <a:t>.</a:t>
            </a:r>
          </a:p>
        </p:txBody>
      </p:sp>
    </p:spTree>
    <p:extLst>
      <p:ext uri="{BB962C8B-B14F-4D97-AF65-F5344CB8AC3E}">
        <p14:creationId xmlns:p14="http://schemas.microsoft.com/office/powerpoint/2010/main" val="879334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7557"/>
            <a:ext cx="10691813" cy="7559675"/>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latin typeface="Arial" panose="020B0604020202020204" pitchFamily="34" charset="0"/>
              <a:cs typeface="Arial" panose="020B0604020202020204" pitchFamily="34"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3839" y="6993991"/>
            <a:ext cx="180000" cy="206129"/>
          </a:xfrm>
          <a:prstGeom prst="rect">
            <a:avLst/>
          </a:prstGeom>
        </p:spPr>
      </p:pic>
      <p:sp>
        <p:nvSpPr>
          <p:cNvPr id="11" name="Textfeld 10"/>
          <p:cNvSpPr txBox="1"/>
          <p:nvPr/>
        </p:nvSpPr>
        <p:spPr>
          <a:xfrm>
            <a:off x="706224" y="4935081"/>
            <a:ext cx="8067481" cy="646331"/>
          </a:xfrm>
          <a:prstGeom prst="rect">
            <a:avLst/>
          </a:prstGeom>
          <a:noFill/>
        </p:spPr>
        <p:txBody>
          <a:bodyPr wrap="square" lIns="0" tIns="0" rIns="0" bIns="0" rtlCol="0">
            <a:spAutoFit/>
          </a:bodyPr>
          <a:lstStyle/>
          <a:p>
            <a:pPr algn="just">
              <a:buSzPct val="70000"/>
            </a:pPr>
            <a:r>
              <a:rPr lang="de-DE" sz="1400" dirty="0" smtClean="0">
                <a:solidFill>
                  <a:schemeClr val="bg1"/>
                </a:solidFill>
                <a:latin typeface="Arial" panose="020B0604020202020204" pitchFamily="34" charset="0"/>
                <a:cs typeface="Arial" panose="020B0604020202020204" pitchFamily="34" charset="0"/>
              </a:rPr>
              <a:t>Seeba, Jörg</a:t>
            </a:r>
            <a:r>
              <a:rPr lang="de-DE" sz="1400" dirty="0">
                <a:solidFill>
                  <a:schemeClr val="bg1"/>
                </a:solidFill>
                <a:latin typeface="Arial" panose="020B0604020202020204" pitchFamily="34" charset="0"/>
                <a:cs typeface="Arial" panose="020B0604020202020204" pitchFamily="34" charset="0"/>
              </a:rPr>
              <a:t> | </a:t>
            </a:r>
            <a:r>
              <a:rPr lang="de-DE" sz="1400" dirty="0" smtClean="0">
                <a:solidFill>
                  <a:schemeClr val="bg1"/>
                </a:solidFill>
                <a:latin typeface="Arial" panose="020B0604020202020204" pitchFamily="34" charset="0"/>
                <a:cs typeface="Arial" panose="020B0604020202020204" pitchFamily="34" charset="0"/>
              </a:rPr>
              <a:t>Arbeitssicherheit</a:t>
            </a:r>
            <a:r>
              <a:rPr lang="de-DE" sz="1400" dirty="0">
                <a:solidFill>
                  <a:schemeClr val="bg1"/>
                </a:solidFill>
                <a:latin typeface="Arial" panose="020B0604020202020204" pitchFamily="34" charset="0"/>
                <a:cs typeface="Arial" panose="020B0604020202020204" pitchFamily="34" charset="0"/>
              </a:rPr>
              <a:t> | </a:t>
            </a:r>
            <a:r>
              <a:rPr lang="de-DE" sz="1400" dirty="0" smtClean="0">
                <a:solidFill>
                  <a:schemeClr val="bg1"/>
                </a:solidFill>
                <a:latin typeface="Arial" panose="020B0604020202020204" pitchFamily="34" charset="0"/>
                <a:cs typeface="Arial" panose="020B0604020202020204" pitchFamily="34" charset="0"/>
              </a:rPr>
              <a:t>Fon: 04131.677-1042</a:t>
            </a:r>
            <a:r>
              <a:rPr lang="de-DE" sz="1400" dirty="0">
                <a:solidFill>
                  <a:schemeClr val="bg1"/>
                </a:solidFill>
                <a:latin typeface="Arial" panose="020B0604020202020204" pitchFamily="34" charset="0"/>
                <a:cs typeface="Arial" panose="020B0604020202020204" pitchFamily="34" charset="0"/>
              </a:rPr>
              <a:t> | </a:t>
            </a:r>
            <a:r>
              <a:rPr lang="de-DE" sz="1400" dirty="0" smtClean="0">
                <a:solidFill>
                  <a:schemeClr val="bg1"/>
                </a:solidFill>
                <a:latin typeface="Arial" panose="020B0604020202020204" pitchFamily="34" charset="0"/>
                <a:cs typeface="Arial" panose="020B0604020202020204" pitchFamily="34" charset="0"/>
              </a:rPr>
              <a:t>Mail: joerg.seeba@leuphana.de</a:t>
            </a:r>
            <a:endParaRPr lang="de-DE" sz="1400" dirty="0">
              <a:solidFill>
                <a:schemeClr val="bg1"/>
              </a:solidFill>
              <a:latin typeface="Arial" panose="020B0604020202020204" pitchFamily="34" charset="0"/>
              <a:cs typeface="Arial" panose="020B0604020202020204" pitchFamily="34" charset="0"/>
            </a:endParaRPr>
          </a:p>
          <a:p>
            <a:pPr algn="just">
              <a:buSzPct val="70000"/>
            </a:pPr>
            <a:r>
              <a:rPr lang="de-DE" sz="1400" dirty="0">
                <a:solidFill>
                  <a:schemeClr val="bg1"/>
                </a:solidFill>
                <a:latin typeface="Arial" panose="020B0604020202020204" pitchFamily="34" charset="0"/>
                <a:cs typeface="Arial" panose="020B0604020202020204" pitchFamily="34" charset="0"/>
              </a:rPr>
              <a:t>Universitätsallee 1 | 21335 </a:t>
            </a:r>
            <a:r>
              <a:rPr lang="de-DE" sz="1400" dirty="0" smtClean="0">
                <a:solidFill>
                  <a:schemeClr val="bg1"/>
                </a:solidFill>
                <a:latin typeface="Arial" panose="020B0604020202020204" pitchFamily="34" charset="0"/>
                <a:cs typeface="Arial" panose="020B0604020202020204" pitchFamily="34" charset="0"/>
              </a:rPr>
              <a:t>Lüneburg</a:t>
            </a:r>
          </a:p>
          <a:p>
            <a:pPr algn="just">
              <a:buSzPct val="70000"/>
            </a:pPr>
            <a:r>
              <a:rPr lang="de-DE" sz="1400" dirty="0">
                <a:solidFill>
                  <a:schemeClr val="bg1"/>
                </a:solidFill>
                <a:latin typeface="Arial" panose="020B0604020202020204" pitchFamily="34" charset="0"/>
                <a:cs typeface="Arial" panose="020B0604020202020204" pitchFamily="34" charset="0"/>
              </a:rPr>
              <a:t>https://</a:t>
            </a:r>
            <a:r>
              <a:rPr lang="de-DE" sz="1400" dirty="0" smtClean="0">
                <a:solidFill>
                  <a:schemeClr val="bg1"/>
                </a:solidFill>
                <a:latin typeface="Arial" panose="020B0604020202020204" pitchFamily="34" charset="0"/>
                <a:cs typeface="Arial" panose="020B0604020202020204" pitchFamily="34" charset="0"/>
              </a:rPr>
              <a:t>www.leuphana.de/intranet/verwaltung/arbeitsschutz.html</a:t>
            </a:r>
            <a:endParaRPr lang="de-DE" sz="1400" dirty="0">
              <a:solidFill>
                <a:schemeClr val="bg1"/>
              </a:solidFill>
              <a:latin typeface="Arial" panose="020B0604020202020204" pitchFamily="34" charset="0"/>
              <a:cs typeface="Arial" panose="020B0604020202020204" pitchFamily="34" charset="0"/>
            </a:endParaRPr>
          </a:p>
        </p:txBody>
      </p:sp>
      <p:sp>
        <p:nvSpPr>
          <p:cNvPr id="8" name="Foliennummernplatzhalter 6">
            <a:extLst>
              <a:ext uri="{FF2B5EF4-FFF2-40B4-BE49-F238E27FC236}">
                <a16:creationId xmlns:a16="http://schemas.microsoft.com/office/drawing/2014/main" id="{51B3C58A-350B-DF4D-9D83-911431C952D4}"/>
              </a:ext>
            </a:extLst>
          </p:cNvPr>
          <p:cNvSpPr>
            <a:spLocks noGrp="1"/>
          </p:cNvSpPr>
          <p:nvPr>
            <p:ph type="sldNum" sz="quarter" idx="12"/>
          </p:nvPr>
        </p:nvSpPr>
        <p:spPr>
          <a:xfrm>
            <a:off x="706225" y="6954879"/>
            <a:ext cx="287550" cy="365125"/>
          </a:xfrm>
        </p:spPr>
        <p:txBody>
          <a:bodyPr/>
          <a:lstStyle/>
          <a:p>
            <a:fld id="{DD7C4DC1-7D02-4994-BD54-74988B047B41}" type="slidenum">
              <a:rPr lang="de-DE" smtClean="0">
                <a:solidFill>
                  <a:schemeClr val="bg1"/>
                </a:solidFill>
              </a:rPr>
              <a:pPr/>
              <a:t>27</a:t>
            </a:fld>
            <a:endParaRPr lang="de-DE" dirty="0">
              <a:solidFill>
                <a:schemeClr val="bg1"/>
              </a:solidFill>
            </a:endParaRPr>
          </a:p>
        </p:txBody>
      </p:sp>
      <p:sp>
        <p:nvSpPr>
          <p:cNvPr id="12" name="Fußzeilenplatzhalter 7">
            <a:extLst>
              <a:ext uri="{FF2B5EF4-FFF2-40B4-BE49-F238E27FC236}">
                <a16:creationId xmlns:a16="http://schemas.microsoft.com/office/drawing/2014/main" id="{1B2579B0-48E9-4746-9844-DD95B809278C}"/>
              </a:ext>
            </a:extLst>
          </p:cNvPr>
          <p:cNvSpPr>
            <a:spLocks noGrp="1"/>
          </p:cNvSpPr>
          <p:nvPr>
            <p:ph type="ftr" sz="quarter" idx="3"/>
          </p:nvPr>
        </p:nvSpPr>
        <p:spPr>
          <a:xfrm>
            <a:off x="1048215" y="6954879"/>
            <a:ext cx="6809978" cy="365125"/>
          </a:xfrm>
        </p:spPr>
        <p:txBody>
          <a:bodyPr/>
          <a:lstStyle/>
          <a:p>
            <a:pPr algn="l"/>
            <a:r>
              <a:rPr lang="de-DE" dirty="0">
                <a:solidFill>
                  <a:schemeClr val="bg1"/>
                </a:solidFill>
              </a:rPr>
              <a:t>Sicherheitsunterweisung Servicearbeiten in naturwissenschaftlichen </a:t>
            </a:r>
            <a:r>
              <a:rPr lang="de-DE" dirty="0" smtClean="0">
                <a:solidFill>
                  <a:schemeClr val="bg1"/>
                </a:solidFill>
              </a:rPr>
              <a:t>Laboren</a:t>
            </a:r>
            <a:endParaRPr lang="de-DE" dirty="0">
              <a:solidFill>
                <a:schemeClr val="bg1"/>
              </a:solidFill>
            </a:endParaRPr>
          </a:p>
        </p:txBody>
      </p:sp>
      <p:sp>
        <p:nvSpPr>
          <p:cNvPr id="9" name="Textfeld 8"/>
          <p:cNvSpPr txBox="1"/>
          <p:nvPr/>
        </p:nvSpPr>
        <p:spPr>
          <a:xfrm>
            <a:off x="696700" y="3969825"/>
            <a:ext cx="9122804" cy="584775"/>
          </a:xfrm>
          <a:prstGeom prst="rect">
            <a:avLst/>
          </a:prstGeom>
          <a:noFill/>
        </p:spPr>
        <p:txBody>
          <a:bodyPr wrap="square" lIns="0" tIns="0" rIns="0" bIns="0" rtlCol="0">
            <a:spAutoFit/>
          </a:bodyPr>
          <a:lstStyle/>
          <a:p>
            <a:r>
              <a:rPr lang="de-DE" sz="2400" b="1" cap="all" dirty="0" err="1" smtClean="0">
                <a:solidFill>
                  <a:schemeClr val="bg1"/>
                </a:solidFill>
                <a:latin typeface="Arial" panose="020B0604020202020204" pitchFamily="34" charset="0"/>
                <a:cs typeface="Arial" panose="020B0604020202020204" pitchFamily="34" charset="0"/>
              </a:rPr>
              <a:t>KONTAKTe</a:t>
            </a:r>
            <a:r>
              <a:rPr lang="de-DE" sz="2400" b="1" cap="all" dirty="0" smtClean="0">
                <a:solidFill>
                  <a:schemeClr val="bg1"/>
                </a:solidFill>
                <a:latin typeface="Arial" panose="020B0604020202020204" pitchFamily="34" charset="0"/>
                <a:cs typeface="Arial" panose="020B0604020202020204" pitchFamily="34" charset="0"/>
              </a:rPr>
              <a:t> </a:t>
            </a:r>
          </a:p>
          <a:p>
            <a:r>
              <a:rPr lang="de-DE" sz="1400" b="1" cap="all" dirty="0" smtClean="0">
                <a:solidFill>
                  <a:schemeClr val="bg1"/>
                </a:solidFill>
                <a:latin typeface="Arial" panose="020B0604020202020204" pitchFamily="34" charset="0"/>
                <a:cs typeface="Arial" panose="020B0604020202020204" pitchFamily="34" charset="0"/>
              </a:rPr>
              <a:t>für fragen, ergänzungswünsche, Anregungen etc.</a:t>
            </a:r>
            <a:endParaRPr lang="de-DE" sz="2400" b="1" cap="all" dirty="0">
              <a:solidFill>
                <a:schemeClr val="bg1"/>
              </a:solidFill>
              <a:latin typeface="Arial" panose="020B0604020202020204" pitchFamily="34" charset="0"/>
              <a:cs typeface="Arial" panose="020B0604020202020204" pitchFamily="34" charset="0"/>
            </a:endParaRPr>
          </a:p>
        </p:txBody>
      </p:sp>
      <p:sp>
        <p:nvSpPr>
          <p:cNvPr id="14" name="Textfeld 13"/>
          <p:cNvSpPr txBox="1"/>
          <p:nvPr/>
        </p:nvSpPr>
        <p:spPr>
          <a:xfrm>
            <a:off x="743314" y="672309"/>
            <a:ext cx="9122804" cy="369332"/>
          </a:xfrm>
          <a:prstGeom prst="rect">
            <a:avLst/>
          </a:prstGeom>
          <a:noFill/>
        </p:spPr>
        <p:txBody>
          <a:bodyPr wrap="square" lIns="0" tIns="0" rIns="0" bIns="0" rtlCol="0">
            <a:spAutoFit/>
          </a:bodyPr>
          <a:lstStyle/>
          <a:p>
            <a:r>
              <a:rPr lang="de-DE" sz="2400" b="1" cap="all" dirty="0" smtClean="0">
                <a:solidFill>
                  <a:schemeClr val="bg1"/>
                </a:solidFill>
                <a:latin typeface="Arial" panose="020B0604020202020204" pitchFamily="34" charset="0"/>
                <a:cs typeface="Arial" panose="020B0604020202020204" pitchFamily="34" charset="0"/>
              </a:rPr>
              <a:t>Vielen Dank für Ihr Interesse!</a:t>
            </a:r>
            <a:endParaRPr lang="de-DE" sz="2400" b="1" cap="all"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9720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1"/>
          </p:nvPr>
        </p:nvSpPr>
        <p:spPr>
          <a:xfrm>
            <a:off x="817048" y="1752978"/>
            <a:ext cx="8459040" cy="5367987"/>
          </a:xfrm>
        </p:spPr>
        <p:txBody>
          <a:bodyPr>
            <a:noAutofit/>
          </a:bodyPr>
          <a:lstStyle/>
          <a:p>
            <a:pPr>
              <a:lnSpc>
                <a:spcPct val="150000"/>
              </a:lnSpc>
            </a:pPr>
            <a:r>
              <a:rPr lang="de-DE" sz="1800" dirty="0"/>
              <a:t>Gefahren in naturwissenschaftlichen </a:t>
            </a:r>
            <a:r>
              <a:rPr lang="de-DE" sz="1800" dirty="0" smtClean="0"/>
              <a:t>Laboren</a:t>
            </a:r>
            <a:endParaRPr lang="de-DE" sz="1800" dirty="0"/>
          </a:p>
          <a:p>
            <a:pPr>
              <a:lnSpc>
                <a:spcPct val="150000"/>
              </a:lnSpc>
            </a:pPr>
            <a:r>
              <a:rPr lang="de-DE" sz="1800" dirty="0"/>
              <a:t>Pflichten der Beschäftigten</a:t>
            </a:r>
          </a:p>
          <a:p>
            <a:pPr>
              <a:lnSpc>
                <a:spcPct val="150000"/>
              </a:lnSpc>
            </a:pPr>
            <a:r>
              <a:rPr lang="de-DE" sz="1800" dirty="0"/>
              <a:t>Schutzmaßnahmen und Verhaltensregeln</a:t>
            </a:r>
          </a:p>
          <a:p>
            <a:pPr>
              <a:lnSpc>
                <a:spcPct val="150000"/>
              </a:lnSpc>
            </a:pPr>
            <a:r>
              <a:rPr lang="de-DE" sz="1800" dirty="0"/>
              <a:t>Verhalten bei Störfällen</a:t>
            </a:r>
          </a:p>
          <a:p>
            <a:pPr>
              <a:lnSpc>
                <a:spcPct val="150000"/>
              </a:lnSpc>
            </a:pPr>
            <a:r>
              <a:rPr lang="de-DE" sz="1800" dirty="0"/>
              <a:t>Brandverhütung und Verhalten bei Bränden</a:t>
            </a:r>
          </a:p>
          <a:p>
            <a:pPr>
              <a:lnSpc>
                <a:spcPct val="150000"/>
              </a:lnSpc>
            </a:pPr>
            <a:r>
              <a:rPr lang="de-DE" sz="1800" dirty="0"/>
              <a:t>Verhalten bei Unfällen</a:t>
            </a:r>
          </a:p>
          <a:p>
            <a:pPr>
              <a:lnSpc>
                <a:spcPct val="150000"/>
              </a:lnSpc>
            </a:pPr>
            <a:r>
              <a:rPr lang="de-DE" b="1" dirty="0"/>
              <a:t> </a:t>
            </a:r>
            <a:endParaRPr lang="de-DE" dirty="0"/>
          </a:p>
        </p:txBody>
      </p:sp>
      <p:sp>
        <p:nvSpPr>
          <p:cNvPr id="7" name="Foliennummernplatzhalter 6"/>
          <p:cNvSpPr>
            <a:spLocks noGrp="1"/>
          </p:cNvSpPr>
          <p:nvPr>
            <p:ph type="sldNum" sz="quarter" idx="12"/>
          </p:nvPr>
        </p:nvSpPr>
        <p:spPr/>
        <p:txBody>
          <a:bodyPr/>
          <a:lstStyle/>
          <a:p>
            <a:fld id="{DD7C4DC1-7D02-4994-BD54-74988B047B41}" type="slidenum">
              <a:rPr lang="de-DE" smtClean="0"/>
              <a:pPr/>
              <a:t>3</a:t>
            </a:fld>
            <a:endParaRPr lang="de-DE" dirty="0"/>
          </a:p>
        </p:txBody>
      </p:sp>
      <p:sp>
        <p:nvSpPr>
          <p:cNvPr id="2" name="Titel 1"/>
          <p:cNvSpPr>
            <a:spLocks noGrp="1"/>
          </p:cNvSpPr>
          <p:nvPr>
            <p:ph type="title"/>
          </p:nvPr>
        </p:nvSpPr>
        <p:spPr>
          <a:xfrm>
            <a:off x="730938" y="697360"/>
            <a:ext cx="9305041" cy="897238"/>
          </a:xfrm>
        </p:spPr>
        <p:txBody>
          <a:bodyPr>
            <a:normAutofit/>
          </a:bodyPr>
          <a:lstStyle/>
          <a:p>
            <a:r>
              <a:rPr lang="de-DE" sz="2400" dirty="0"/>
              <a:t>Agenda</a:t>
            </a:r>
          </a:p>
        </p:txBody>
      </p:sp>
      <p:sp>
        <p:nvSpPr>
          <p:cNvPr id="9" name="Fußzeilenplatzhalter 4">
            <a:extLst>
              <a:ext uri="{FF2B5EF4-FFF2-40B4-BE49-F238E27FC236}">
                <a16:creationId xmlns:a16="http://schemas.microsoft.com/office/drawing/2014/main" id="{507E2935-7D81-334A-854A-BBB8F1956E63}"/>
              </a:ext>
            </a:extLst>
          </p:cNvPr>
          <p:cNvSpPr>
            <a:spLocks noGrp="1"/>
          </p:cNvSpPr>
          <p:nvPr>
            <p:ph type="ftr" sz="quarter" idx="3"/>
          </p:nvPr>
        </p:nvSpPr>
        <p:spPr>
          <a:xfrm>
            <a:off x="1048215" y="6954879"/>
            <a:ext cx="6809978" cy="365125"/>
          </a:xfrm>
        </p:spPr>
        <p:txBody>
          <a:bodyPr/>
          <a:lstStyle/>
          <a:p>
            <a:pPr algn="l"/>
            <a:r>
              <a:rPr lang="de-DE" dirty="0"/>
              <a:t>Sicherheitsunterweisung Servicearbeiten in naturwissenschaftlichen Laboren</a:t>
            </a:r>
          </a:p>
        </p:txBody>
      </p:sp>
    </p:spTree>
    <p:extLst>
      <p:ext uri="{BB962C8B-B14F-4D97-AF65-F5344CB8AC3E}">
        <p14:creationId xmlns:p14="http://schemas.microsoft.com/office/powerpoint/2010/main" val="736609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4</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Servicearbeiten in naturwissenschaftlichen Laboren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733841" y="1728028"/>
            <a:ext cx="5534453" cy="461665"/>
          </a:xfrm>
          <a:prstGeom prst="rect">
            <a:avLst/>
          </a:prstGeom>
          <a:noFill/>
        </p:spPr>
        <p:txBody>
          <a:bodyPr wrap="square" rtlCol="0">
            <a:spAutoFit/>
          </a:bodyPr>
          <a:lstStyle/>
          <a:p>
            <a:pPr defTabSz="801929">
              <a:lnSpc>
                <a:spcPct val="150000"/>
              </a:lnSpc>
              <a:buSzPct val="90000"/>
            </a:pPr>
            <a:r>
              <a:rPr lang="de-DE" sz="1600" b="1" cap="all" dirty="0">
                <a:latin typeface="Arial Narrow" panose="020B0604020202020204" pitchFamily="34" charset="0"/>
                <a:cs typeface="Arial Narrow" panose="020B0604020202020204" pitchFamily="34" charset="0"/>
              </a:rPr>
              <a:t>Wie erkenne ich </a:t>
            </a:r>
            <a:r>
              <a:rPr lang="de-DE" sz="1600" b="1" cap="all" dirty="0" err="1">
                <a:latin typeface="Arial Narrow" panose="020B0604020202020204" pitchFamily="34" charset="0"/>
                <a:cs typeface="Arial Narrow" panose="020B0604020202020204" pitchFamily="34" charset="0"/>
              </a:rPr>
              <a:t>gefahrstoffe</a:t>
            </a:r>
            <a:r>
              <a:rPr lang="de-DE" sz="1600" b="1" cap="all" dirty="0">
                <a:latin typeface="Arial Narrow" panose="020B0604020202020204" pitchFamily="34" charset="0"/>
                <a:cs typeface="Arial Narrow" panose="020B0604020202020204" pitchFamily="34" charset="0"/>
              </a:rPr>
              <a:t>?</a:t>
            </a: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25603" y="550446"/>
            <a:ext cx="9305041" cy="1216204"/>
          </a:xfrm>
        </p:spPr>
        <p:txBody>
          <a:bodyPr/>
          <a:lstStyle/>
          <a:p>
            <a:pPr>
              <a:lnSpc>
                <a:spcPct val="150000"/>
              </a:lnSpc>
              <a:spcBef>
                <a:spcPts val="0"/>
              </a:spcBef>
            </a:pPr>
            <a:r>
              <a:rPr lang="de-DE" dirty="0"/>
              <a:t>Gefahren in naturwissenschaftlichen </a:t>
            </a:r>
            <a:r>
              <a:rPr lang="de-DE" dirty="0" err="1" smtClean="0"/>
              <a:t>laboren</a:t>
            </a:r>
            <a:r>
              <a:rPr lang="de-DE" dirty="0"/>
              <a:t/>
            </a:r>
            <a:br>
              <a:rPr lang="de-DE" dirty="0"/>
            </a:br>
            <a:r>
              <a:rPr lang="de-DE" b="0" dirty="0"/>
              <a:t>Gefahrstoffe (Chemikalien)</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1502" y="2245428"/>
            <a:ext cx="4238280" cy="4697739"/>
          </a:xfrm>
          <a:prstGeom prst="rect">
            <a:avLst/>
          </a:prstGeom>
        </p:spPr>
      </p:pic>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031" y="4742618"/>
            <a:ext cx="3601873" cy="2103615"/>
          </a:xfrm>
          <a:prstGeom prst="rect">
            <a:avLst/>
          </a:prstGeom>
        </p:spPr>
      </p:pic>
      <p:pic>
        <p:nvPicPr>
          <p:cNvPr id="13"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791" y="2245640"/>
            <a:ext cx="3611113" cy="2081314"/>
          </a:xfrm>
          <a:prstGeom prst="rect">
            <a:avLst/>
          </a:prstGeom>
        </p:spPr>
      </p:pic>
    </p:spTree>
    <p:extLst>
      <p:ext uri="{BB962C8B-B14F-4D97-AF65-F5344CB8AC3E}">
        <p14:creationId xmlns:p14="http://schemas.microsoft.com/office/powerpoint/2010/main" val="1104398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5</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Servicearbeiten in naturwissenschaftlichen Laboren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731764" y="1729945"/>
            <a:ext cx="9442655" cy="2954655"/>
          </a:xfrm>
          <a:prstGeom prst="rect">
            <a:avLst/>
          </a:prstGeom>
          <a:noFill/>
        </p:spPr>
        <p:txBody>
          <a:bodyPr wrap="square" rtlCol="0">
            <a:spAutoFit/>
          </a:bodyPr>
          <a:lstStyle/>
          <a:p>
            <a:pPr defTabSz="801929">
              <a:lnSpc>
                <a:spcPct val="150000"/>
              </a:lnSpc>
              <a:buSzPct val="90000"/>
            </a:pPr>
            <a:r>
              <a:rPr lang="de-DE" sz="1600" b="1" cap="all" dirty="0">
                <a:latin typeface="Arial Narrow" panose="020B0606020202030204" pitchFamily="34" charset="0"/>
              </a:rPr>
              <a:t>Gefährliche Eigenschaften und Aufnahmewege</a:t>
            </a:r>
          </a:p>
          <a:p>
            <a:pPr algn="just">
              <a:lnSpc>
                <a:spcPct val="150000"/>
              </a:lnSpc>
            </a:pPr>
            <a:endParaRPr lang="de-DE" sz="1200" dirty="0">
              <a:latin typeface="Arial Narrow" panose="020B0606020202030204" pitchFamily="34" charset="0"/>
            </a:endParaRPr>
          </a:p>
          <a:p>
            <a:pPr marL="285750" indent="-285750">
              <a:lnSpc>
                <a:spcPct val="150000"/>
              </a:lnSpc>
              <a:buFont typeface="Symbol" panose="05050102010706020507" pitchFamily="18" charset="2"/>
              <a:buChar char="¾"/>
            </a:pPr>
            <a:r>
              <a:rPr lang="de-DE" sz="1600" dirty="0">
                <a:latin typeface="Arial Narrow" panose="020B0606020202030204" pitchFamily="34" charset="0"/>
              </a:rPr>
              <a:t>Gefahrstoffe können über die Haut, die Schleimhaut, den Verdauungstrakt (Verschlucken) oder die Atmung in den Körper gelangen bzw. auf ihn einwirken und ihn dann unmittelbar (z. B. Vergiftungen, Verätzungen, Reizungen) schädigen oder Langzeitschäden (z. B. Krebs, Allergien, Chromosomenschädigungen) verursachen. </a:t>
            </a:r>
          </a:p>
          <a:p>
            <a:pPr marL="285750" indent="-285750">
              <a:lnSpc>
                <a:spcPct val="150000"/>
              </a:lnSpc>
              <a:buFont typeface="Symbol" panose="05050102010706020507" pitchFamily="18" charset="2"/>
              <a:buChar char="¾"/>
            </a:pPr>
            <a:r>
              <a:rPr lang="de-DE" sz="1600" dirty="0">
                <a:latin typeface="Arial Narrow" panose="020B0606020202030204" pitchFamily="34" charset="0"/>
              </a:rPr>
              <a:t>Von Gefahrstoffen können weiter Brand- und Explosionsgefahren ausgehen. Zündquellen können offenes Feuer, Hitze, chemische Reaktionen (z. B. bei der Verbindung von brandfördernden und brennbaren Substanzen) oder mechanische Einwirkungen sein. </a:t>
            </a: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31764" y="556501"/>
            <a:ext cx="9305041" cy="1216204"/>
          </a:xfrm>
        </p:spPr>
        <p:txBody>
          <a:bodyPr/>
          <a:lstStyle/>
          <a:p>
            <a:pPr>
              <a:lnSpc>
                <a:spcPct val="150000"/>
              </a:lnSpc>
              <a:spcBef>
                <a:spcPts val="0"/>
              </a:spcBef>
            </a:pPr>
            <a:r>
              <a:rPr lang="de-DE" dirty="0"/>
              <a:t>Gefahren in naturwissenschaftlichen </a:t>
            </a:r>
            <a:r>
              <a:rPr lang="de-DE" dirty="0" err="1" smtClean="0"/>
              <a:t>laboren</a:t>
            </a:r>
            <a:r>
              <a:rPr lang="de-DE" dirty="0"/>
              <a:t/>
            </a:r>
            <a:br>
              <a:rPr lang="de-DE" dirty="0"/>
            </a:br>
            <a:r>
              <a:rPr lang="de-DE" b="0" dirty="0"/>
              <a:t>Gefahrstoffe (</a:t>
            </a:r>
            <a:r>
              <a:rPr lang="de-DE" b="0" dirty="0" err="1"/>
              <a:t>chemikalien</a:t>
            </a:r>
            <a:r>
              <a:rPr lang="de-DE" b="0" dirty="0"/>
              <a:t>)</a:t>
            </a:r>
            <a:endParaRPr lang="de-DE" dirty="0"/>
          </a:p>
        </p:txBody>
      </p:sp>
    </p:spTree>
    <p:extLst>
      <p:ext uri="{BB962C8B-B14F-4D97-AF65-F5344CB8AC3E}">
        <p14:creationId xmlns:p14="http://schemas.microsoft.com/office/powerpoint/2010/main" val="395336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6</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Servicearbeiten in naturwissenschaftlichen Laboren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740002" y="1729615"/>
            <a:ext cx="9442655" cy="1846659"/>
          </a:xfrm>
          <a:prstGeom prst="rect">
            <a:avLst/>
          </a:prstGeom>
          <a:noFill/>
        </p:spPr>
        <p:txBody>
          <a:bodyPr wrap="square" rtlCol="0">
            <a:spAutoFit/>
          </a:bodyPr>
          <a:lstStyle/>
          <a:p>
            <a:pPr defTabSz="801929">
              <a:lnSpc>
                <a:spcPct val="150000"/>
              </a:lnSpc>
              <a:buSzPct val="90000"/>
            </a:pPr>
            <a:r>
              <a:rPr lang="de-DE" sz="1600" b="1" cap="all" dirty="0">
                <a:latin typeface="Arial Narrow" panose="020B0604020202020204" pitchFamily="34" charset="0"/>
                <a:cs typeface="Arial Narrow" panose="020B0604020202020204" pitchFamily="34" charset="0"/>
              </a:rPr>
              <a:t>Wie gelangen </a:t>
            </a:r>
            <a:r>
              <a:rPr lang="de-DE" sz="1600" b="1" cap="all" dirty="0" err="1">
                <a:latin typeface="Arial Narrow" panose="020B0604020202020204" pitchFamily="34" charset="0"/>
                <a:cs typeface="Arial Narrow" panose="020B0604020202020204" pitchFamily="34" charset="0"/>
              </a:rPr>
              <a:t>biostoffe</a:t>
            </a:r>
            <a:r>
              <a:rPr lang="de-DE" sz="1600" b="1" cap="all" dirty="0">
                <a:latin typeface="Arial Narrow" panose="020B0604020202020204" pitchFamily="34" charset="0"/>
                <a:cs typeface="Arial Narrow" panose="020B0604020202020204" pitchFamily="34" charset="0"/>
              </a:rPr>
              <a:t> in den Körper und wie schädigen sie mich?</a:t>
            </a:r>
          </a:p>
          <a:p>
            <a:pPr algn="just">
              <a:lnSpc>
                <a:spcPct val="150000"/>
              </a:lnSpc>
            </a:pPr>
            <a:endParaRPr lang="de-DE" sz="12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Biostoffe können über die Haut (insbesondere über Verletzungen der Haut), Schleimhaut, Atmung oder den Verdauungstrakt in den Körper gelangen.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Biostoffe können zu Infektionen, Allergien, Vergiftungen führen oder sensibilisierend wirken.</a:t>
            </a:r>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3204" y="4083779"/>
            <a:ext cx="3626535" cy="2323048"/>
          </a:xfrm>
          <a:prstGeom prst="rect">
            <a:avLst/>
          </a:prstGeom>
        </p:spPr>
      </p:pic>
      <p:sp>
        <p:nvSpPr>
          <p:cNvPr id="10" name="Titel 1">
            <a:extLst>
              <a:ext uri="{FF2B5EF4-FFF2-40B4-BE49-F238E27FC236}">
                <a16:creationId xmlns:a16="http://schemas.microsoft.com/office/drawing/2014/main" id="{0F9FCE9A-8980-964C-A995-E22E571F93C6}"/>
              </a:ext>
            </a:extLst>
          </p:cNvPr>
          <p:cNvSpPr txBox="1">
            <a:spLocks/>
          </p:cNvSpPr>
          <p:nvPr/>
        </p:nvSpPr>
        <p:spPr>
          <a:xfrm>
            <a:off x="781192" y="842925"/>
            <a:ext cx="9305041" cy="1216204"/>
          </a:xfrm>
          <a:prstGeom prst="rect">
            <a:avLst/>
          </a:prstGeom>
        </p:spPr>
        <p:txBody>
          <a:bodyPr vert="horz" lIns="0" tIns="0" rIns="0" bIns="0" rtlCol="0" anchor="t">
            <a:normAutofit/>
          </a:bodyPr>
          <a:lstStyle>
            <a:lvl1pPr algn="l" defTabSz="801929" rtl="0" eaLnBrk="1" latinLnBrk="0" hangingPunct="1">
              <a:lnSpc>
                <a:spcPct val="90000"/>
              </a:lnSpc>
              <a:spcBef>
                <a:spcPct val="0"/>
              </a:spcBef>
              <a:buNone/>
              <a:defRPr sz="2400" b="1" kern="1200" cap="all" baseline="0">
                <a:solidFill>
                  <a:schemeClr val="tx1"/>
                </a:solidFill>
                <a:latin typeface="Arial" panose="020B0604020202020204" pitchFamily="34" charset="0"/>
                <a:ea typeface="+mj-ea"/>
                <a:cs typeface="Arial" panose="020B0604020202020204" pitchFamily="34" charset="0"/>
              </a:defRPr>
            </a:lvl1pPr>
          </a:lstStyle>
          <a:p>
            <a:pPr>
              <a:lnSpc>
                <a:spcPct val="150000"/>
              </a:lnSpc>
              <a:spcBef>
                <a:spcPts val="0"/>
              </a:spcBef>
            </a:pPr>
            <a:endParaRPr lang="de-DE" dirty="0"/>
          </a:p>
        </p:txBody>
      </p:sp>
      <p:sp>
        <p:nvSpPr>
          <p:cNvPr id="2" name="Titel 1"/>
          <p:cNvSpPr>
            <a:spLocks noGrp="1"/>
          </p:cNvSpPr>
          <p:nvPr>
            <p:ph type="title"/>
          </p:nvPr>
        </p:nvSpPr>
        <p:spPr>
          <a:xfrm>
            <a:off x="731763" y="551576"/>
            <a:ext cx="9305041" cy="785142"/>
          </a:xfrm>
        </p:spPr>
        <p:txBody>
          <a:bodyPr>
            <a:normAutofit fontScale="90000"/>
          </a:bodyPr>
          <a:lstStyle/>
          <a:p>
            <a:pPr>
              <a:lnSpc>
                <a:spcPct val="150000"/>
              </a:lnSpc>
            </a:pPr>
            <a:r>
              <a:rPr lang="de-DE" sz="2700" dirty="0"/>
              <a:t>Gefahren in naturwissenschaftlichen </a:t>
            </a:r>
            <a:r>
              <a:rPr lang="de-DE" sz="2700" dirty="0" err="1"/>
              <a:t>laboren</a:t>
            </a:r>
            <a:r>
              <a:rPr lang="de-DE" sz="2700" dirty="0"/>
              <a:t/>
            </a:r>
            <a:br>
              <a:rPr lang="de-DE" sz="2700" dirty="0"/>
            </a:br>
            <a:r>
              <a:rPr lang="de-DE" sz="2700" b="0" dirty="0" err="1"/>
              <a:t>biostoffe</a:t>
            </a:r>
            <a:r>
              <a:rPr lang="de-DE" sz="2700" b="0" dirty="0"/>
              <a:t> (Mikroorganismen, Parasiten)</a:t>
            </a:r>
            <a:r>
              <a:rPr lang="de-DE" dirty="0"/>
              <a:t/>
            </a:r>
            <a:br>
              <a:rPr lang="de-DE" dirty="0"/>
            </a:br>
            <a:endParaRPr lang="de-DE" dirty="0"/>
          </a:p>
        </p:txBody>
      </p:sp>
      <p:pic>
        <p:nvPicPr>
          <p:cNvPr id="11" name="Grafi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75" y="4083779"/>
            <a:ext cx="2656986" cy="2323048"/>
          </a:xfrm>
          <a:prstGeom prst="rect">
            <a:avLst/>
          </a:prstGeom>
        </p:spPr>
      </p:pic>
    </p:spTree>
    <p:extLst>
      <p:ext uri="{BB962C8B-B14F-4D97-AF65-F5344CB8AC3E}">
        <p14:creationId xmlns:p14="http://schemas.microsoft.com/office/powerpoint/2010/main" val="2703870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7</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Servicearbeiten in naturwissenschaftlichen Laboren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742079" y="1797735"/>
            <a:ext cx="9442655" cy="4678204"/>
          </a:xfrm>
          <a:prstGeom prst="rect">
            <a:avLst/>
          </a:prstGeom>
          <a:noFill/>
        </p:spPr>
        <p:txBody>
          <a:bodyPr wrap="square" rtlCol="0">
            <a:spAutoFit/>
          </a:bodyPr>
          <a:lstStyle/>
          <a:p>
            <a:r>
              <a:rPr lang="de-DE" sz="1600" b="1" cap="all" dirty="0">
                <a:latin typeface="Arial Narrow" panose="020B0606020202030204" pitchFamily="34" charset="0"/>
              </a:rPr>
              <a:t>Welche Gefahren gehen von Arbeitsmitteln aus?</a:t>
            </a:r>
          </a:p>
          <a:p>
            <a:pPr algn="just">
              <a:lnSpc>
                <a:spcPct val="150000"/>
              </a:lnSpc>
            </a:pPr>
            <a:endParaRPr lang="de-DE" sz="1200" dirty="0">
              <a:latin typeface="Arial Narrow" panose="020B0606020202030204" pitchFamily="34" charset="0"/>
            </a:endParaRPr>
          </a:p>
          <a:p>
            <a:pPr algn="just">
              <a:lnSpc>
                <a:spcPct val="150000"/>
              </a:lnSpc>
            </a:pPr>
            <a:r>
              <a:rPr lang="de-DE" sz="1600" dirty="0">
                <a:latin typeface="Arial Narrow" panose="020B0606020202030204" pitchFamily="34" charset="0"/>
              </a:rPr>
              <a:t>Die von Geräten, Maschinen und Anlagen sowie Werkzeugen und auch Werkstücken ausgehenden Gefahren bzw. deren Gefahrenpunkte sind: </a:t>
            </a:r>
          </a:p>
          <a:p>
            <a:pPr marL="742950" lvl="1" indent="-285750" algn="just">
              <a:lnSpc>
                <a:spcPct val="150000"/>
              </a:lnSpc>
              <a:buFont typeface="Symbol" panose="05050102010706020507" pitchFamily="18" charset="2"/>
              <a:buChar char="¾"/>
            </a:pPr>
            <a:r>
              <a:rPr lang="de-DE" sz="1600" dirty="0">
                <a:latin typeface="Arial Narrow" panose="020B0606020202030204" pitchFamily="34" charset="0"/>
              </a:rPr>
              <a:t>Mechanische Gefahren (z. B. Stoß, Schnitt, Stich, Druck, Vakuum)</a:t>
            </a:r>
          </a:p>
          <a:p>
            <a:pPr marL="742950" lvl="1" indent="-285750" algn="just">
              <a:lnSpc>
                <a:spcPct val="150000"/>
              </a:lnSpc>
              <a:buFont typeface="Symbol" panose="05050102010706020507" pitchFamily="18" charset="2"/>
              <a:buChar char="¾"/>
            </a:pPr>
            <a:r>
              <a:rPr lang="de-DE" sz="1600" dirty="0">
                <a:latin typeface="Arial Narrow" panose="020B0606020202030204" pitchFamily="34" charset="0"/>
              </a:rPr>
              <a:t>Hitze, Entzündung explosionsfähiger/brennbarer Stoffe</a:t>
            </a:r>
          </a:p>
          <a:p>
            <a:pPr marL="742950" lvl="1" indent="-285750" algn="just">
              <a:lnSpc>
                <a:spcPct val="150000"/>
              </a:lnSpc>
              <a:buFont typeface="Symbol" panose="05050102010706020507" pitchFamily="18" charset="2"/>
              <a:buChar char="¾"/>
            </a:pPr>
            <a:r>
              <a:rPr lang="de-DE" sz="1600" dirty="0">
                <a:latin typeface="Arial Narrow" panose="020B0606020202030204" pitchFamily="34" charset="0"/>
              </a:rPr>
              <a:t>Elektrizität</a:t>
            </a:r>
          </a:p>
          <a:p>
            <a:pPr marL="742950" lvl="1" indent="-285750" algn="just">
              <a:lnSpc>
                <a:spcPct val="150000"/>
              </a:lnSpc>
              <a:buFont typeface="Symbol" panose="05050102010706020507" pitchFamily="18" charset="2"/>
              <a:buChar char="¾"/>
            </a:pPr>
            <a:r>
              <a:rPr lang="de-DE" sz="1600" dirty="0">
                <a:latin typeface="Arial Narrow" panose="020B0606020202030204" pitchFamily="34" charset="0"/>
              </a:rPr>
              <a:t>Lärm</a:t>
            </a:r>
          </a:p>
          <a:p>
            <a:pPr marL="742950" lvl="1" indent="-285750" algn="just">
              <a:lnSpc>
                <a:spcPct val="150000"/>
              </a:lnSpc>
              <a:buFont typeface="Symbol" panose="05050102010706020507" pitchFamily="18" charset="2"/>
              <a:buChar char="¾"/>
            </a:pPr>
            <a:r>
              <a:rPr lang="de-DE" sz="1600" dirty="0">
                <a:latin typeface="Arial Narrow" panose="020B0606020202030204" pitchFamily="34" charset="0"/>
              </a:rPr>
              <a:t>Stolper- und Sturzgefahren durch z. B. Kabel auf Verkehrswegen</a:t>
            </a:r>
          </a:p>
          <a:p>
            <a:pPr marL="742950" lvl="1" indent="-285750" algn="just">
              <a:lnSpc>
                <a:spcPct val="150000"/>
              </a:lnSpc>
              <a:buFont typeface="Symbol" panose="05050102010706020507" pitchFamily="18" charset="2"/>
              <a:buChar char="¾"/>
            </a:pPr>
            <a:r>
              <a:rPr lang="de-DE" sz="1600" dirty="0">
                <a:latin typeface="Arial Narrow" panose="020B0606020202030204" pitchFamily="34" charset="0"/>
              </a:rPr>
              <a:t>Unbeabsichtigtes Schalten von Arbeitsmitteln</a:t>
            </a:r>
          </a:p>
          <a:p>
            <a:pPr>
              <a:lnSpc>
                <a:spcPct val="150000"/>
              </a:lnSpc>
            </a:pPr>
            <a:endParaRPr lang="de-DE" sz="800" dirty="0">
              <a:latin typeface="Arial Narrow" panose="020B0606020202030204" pitchFamily="34" charset="0"/>
            </a:endParaRPr>
          </a:p>
          <a:p>
            <a:pPr>
              <a:lnSpc>
                <a:spcPct val="150000"/>
              </a:lnSpc>
            </a:pPr>
            <a:endParaRPr lang="de-DE" sz="800" dirty="0">
              <a:latin typeface="Arial Narrow" panose="020B0606020202030204" pitchFamily="34" charset="0"/>
            </a:endParaRPr>
          </a:p>
          <a:p>
            <a:pPr>
              <a:lnSpc>
                <a:spcPct val="150000"/>
              </a:lnSpc>
            </a:pPr>
            <a:r>
              <a:rPr lang="de-DE" sz="1600" dirty="0">
                <a:latin typeface="Arial Narrow" panose="020B0606020202030204" pitchFamily="34" charset="0"/>
              </a:rPr>
              <a:t>Verletzungen entstehen durch Einwirkung von Energie auf den menschlichen Körper oder indirekt durch Gefahrstoffe bei Ausfall oder unbeabsichtigtem Schalten von Arbeitsmitteln.</a:t>
            </a: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5420" y="2768073"/>
            <a:ext cx="3413460" cy="2688100"/>
          </a:xfrm>
          <a:prstGeom prst="rect">
            <a:avLst/>
          </a:prstGeom>
        </p:spPr>
      </p:pic>
      <p:sp>
        <p:nvSpPr>
          <p:cNvPr id="9" name="Titel 1">
            <a:extLst>
              <a:ext uri="{FF2B5EF4-FFF2-40B4-BE49-F238E27FC236}">
                <a16:creationId xmlns:a16="http://schemas.microsoft.com/office/drawing/2014/main" id="{0F9FCE9A-8980-964C-A995-E22E571F93C6}"/>
              </a:ext>
            </a:extLst>
          </p:cNvPr>
          <p:cNvSpPr txBox="1">
            <a:spLocks/>
          </p:cNvSpPr>
          <p:nvPr/>
        </p:nvSpPr>
        <p:spPr>
          <a:xfrm>
            <a:off x="733841" y="554171"/>
            <a:ext cx="9532751" cy="1216204"/>
          </a:xfrm>
          <a:prstGeom prst="rect">
            <a:avLst/>
          </a:prstGeom>
        </p:spPr>
        <p:txBody>
          <a:bodyPr vert="horz" lIns="0" tIns="0" rIns="0" bIns="0" rtlCol="0" anchor="t">
            <a:normAutofit fontScale="92500"/>
          </a:bodyPr>
          <a:lstStyle>
            <a:lvl1pPr algn="l" defTabSz="801929" rtl="0" eaLnBrk="1" latinLnBrk="0" hangingPunct="1">
              <a:lnSpc>
                <a:spcPct val="90000"/>
              </a:lnSpc>
              <a:spcBef>
                <a:spcPct val="0"/>
              </a:spcBef>
              <a:buNone/>
              <a:defRPr sz="2400" b="1" kern="1200" cap="all" baseline="0">
                <a:solidFill>
                  <a:schemeClr val="tx1"/>
                </a:solidFill>
                <a:latin typeface="Arial" panose="020B0604020202020204" pitchFamily="34" charset="0"/>
                <a:ea typeface="+mj-ea"/>
                <a:cs typeface="Arial" panose="020B0604020202020204" pitchFamily="34" charset="0"/>
              </a:defRPr>
            </a:lvl1pPr>
          </a:lstStyle>
          <a:p>
            <a:pPr>
              <a:lnSpc>
                <a:spcPct val="150000"/>
              </a:lnSpc>
              <a:spcBef>
                <a:spcPts val="0"/>
              </a:spcBef>
            </a:pPr>
            <a:r>
              <a:rPr lang="de-DE" sz="2600" dirty="0"/>
              <a:t>Gefahren</a:t>
            </a:r>
            <a:r>
              <a:rPr lang="de-DE" dirty="0"/>
              <a:t> in naturwissenschaftlichen </a:t>
            </a:r>
            <a:r>
              <a:rPr lang="de-DE" dirty="0" err="1" smtClean="0"/>
              <a:t>laboren</a:t>
            </a:r>
            <a:r>
              <a:rPr lang="de-DE" dirty="0"/>
              <a:t/>
            </a:r>
            <a:br>
              <a:rPr lang="de-DE" dirty="0"/>
            </a:br>
            <a:r>
              <a:rPr lang="de-DE" sz="2600" b="0" dirty="0" err="1"/>
              <a:t>arbeitsmittel</a:t>
            </a:r>
            <a:r>
              <a:rPr lang="de-DE" b="0" dirty="0"/>
              <a:t> (</a:t>
            </a:r>
            <a:r>
              <a:rPr lang="de-DE" b="0" dirty="0" err="1"/>
              <a:t>geräte</a:t>
            </a:r>
            <a:r>
              <a:rPr lang="de-DE" b="0" dirty="0"/>
              <a:t>, Maschinen, anlagen, Werkzeuge)</a:t>
            </a:r>
            <a:endParaRPr lang="de-DE" dirty="0"/>
          </a:p>
        </p:txBody>
      </p:sp>
    </p:spTree>
    <p:extLst>
      <p:ext uri="{BB962C8B-B14F-4D97-AF65-F5344CB8AC3E}">
        <p14:creationId xmlns:p14="http://schemas.microsoft.com/office/powerpoint/2010/main" val="4138678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8</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Servicearbeiten in naturwissenschaftlichen Laboren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742079" y="1806683"/>
            <a:ext cx="9442655" cy="5016758"/>
          </a:xfrm>
          <a:prstGeom prst="rect">
            <a:avLst/>
          </a:prstGeom>
          <a:noFill/>
        </p:spPr>
        <p:txBody>
          <a:bodyPr wrap="square" rtlCol="0">
            <a:spAutoFit/>
          </a:bodyPr>
          <a:lstStyle/>
          <a:p>
            <a:r>
              <a:rPr lang="de-DE" sz="1600" dirty="0">
                <a:latin typeface="Arial Narrow" panose="020B0606020202030204" pitchFamily="34" charset="0"/>
              </a:rPr>
              <a:t>Alle Beschäftigten haben die Pflicht (gemäß der Unterweisungen und Weisungen verantwortlicher Personen sowie ihrer eigenen beruflichen Kenntnisse) für ihre eigene Sicherheit und Gesundheit sowie für die Sicherheit und Gesundheit anderer Personen, die von Ihren Handlungen oder Unterlassungen betroffen sein können, Sorge zu tragen. Dazu gehört auch:</a:t>
            </a:r>
          </a:p>
          <a:p>
            <a:endParaRPr lang="de-DE" sz="1600" dirty="0">
              <a:latin typeface="Arial Narrow" panose="020B0606020202030204" pitchFamily="34" charset="0"/>
            </a:endParaRPr>
          </a:p>
          <a:p>
            <a:pPr marL="536575" indent="-285750">
              <a:buFont typeface="Symbol" panose="05050102010706020507" pitchFamily="18" charset="2"/>
              <a:buChar char="¾"/>
            </a:pPr>
            <a:r>
              <a:rPr lang="de-DE" sz="1600" dirty="0">
                <a:latin typeface="Arial Narrow" panose="020B0606020202030204" pitchFamily="34" charset="0"/>
              </a:rPr>
              <a:t>Sicherheitsrelevante Anlagen dürfen erst nach Abstimmung mit allen betroffenen Laborteams (Kontakte siehe jeweilige </a:t>
            </a:r>
            <a:r>
              <a:rPr lang="de-DE" sz="1600" dirty="0" err="1">
                <a:latin typeface="Arial Narrow" panose="020B0606020202030204" pitchFamily="34" charset="0"/>
              </a:rPr>
              <a:t>Labortür</a:t>
            </a:r>
            <a:r>
              <a:rPr lang="de-DE" sz="1600" dirty="0">
                <a:latin typeface="Arial Narrow" panose="020B0606020202030204" pitchFamily="34" charset="0"/>
              </a:rPr>
              <a:t>) abgeschaltet werden.</a:t>
            </a:r>
          </a:p>
          <a:p>
            <a:pPr marL="536575" indent="-285750">
              <a:buFont typeface="Symbol" panose="05050102010706020507" pitchFamily="18" charset="2"/>
              <a:buChar char="¾"/>
            </a:pPr>
            <a:r>
              <a:rPr lang="de-DE" sz="1600" dirty="0">
                <a:latin typeface="Arial Narrow" panose="020B0606020202030204" pitchFamily="34" charset="0"/>
              </a:rPr>
              <a:t>Störungen betriebstechnischer Anlagen sind den betroffenen Laborteams unverzüglich mitzuteilen.</a:t>
            </a:r>
          </a:p>
          <a:p>
            <a:pPr marL="536575" indent="-285750">
              <a:buFont typeface="Symbol" panose="05050102010706020507" pitchFamily="18" charset="2"/>
              <a:buChar char="¾"/>
            </a:pPr>
            <a:r>
              <a:rPr lang="de-DE" sz="1600" dirty="0">
                <a:latin typeface="Arial Narrow" panose="020B0606020202030204" pitchFamily="34" charset="0"/>
              </a:rPr>
              <a:t>Das Verfahren zur Wiederinbetriebnahme betriebstechnischer Anlagen ist mit allen betroffenen Laborteams im Vorwege abzustimmen.</a:t>
            </a:r>
          </a:p>
          <a:p>
            <a:endParaRPr lang="de-DE" sz="1600" dirty="0">
              <a:latin typeface="Arial Narrow" panose="020B0606020202030204" pitchFamily="34" charset="0"/>
            </a:endParaRPr>
          </a:p>
          <a:p>
            <a:r>
              <a:rPr lang="de-DE" sz="1600" dirty="0">
                <a:latin typeface="Arial Narrow" panose="020B0606020202030204" pitchFamily="34" charset="0"/>
              </a:rPr>
              <a:t>Tätigkeiten in naturwissenschaftlichen </a:t>
            </a:r>
            <a:r>
              <a:rPr lang="de-DE" sz="1600" dirty="0" smtClean="0">
                <a:latin typeface="Arial Narrow" panose="020B0606020202030204" pitchFamily="34" charset="0"/>
              </a:rPr>
              <a:t>Laboren </a:t>
            </a:r>
            <a:r>
              <a:rPr lang="de-DE" sz="1600" dirty="0">
                <a:latin typeface="Arial Narrow" panose="020B0606020202030204" pitchFamily="34" charset="0"/>
              </a:rPr>
              <a:t>sind dem jeweiligen Laborteam </a:t>
            </a:r>
            <a:r>
              <a:rPr lang="de-DE" sz="1600" dirty="0" smtClean="0">
                <a:latin typeface="Arial Narrow" panose="020B0606020202030204" pitchFamily="34" charset="0"/>
              </a:rPr>
              <a:t>unbedingt </a:t>
            </a:r>
            <a:r>
              <a:rPr lang="de-DE" sz="1600" dirty="0">
                <a:latin typeface="Arial Narrow" panose="020B0606020202030204" pitchFamily="34" charset="0"/>
              </a:rPr>
              <a:t>anzukündigen. </a:t>
            </a:r>
          </a:p>
          <a:p>
            <a:r>
              <a:rPr lang="de-DE" sz="1600" dirty="0">
                <a:latin typeface="Arial Narrow" panose="020B0606020202030204" pitchFamily="34" charset="0"/>
              </a:rPr>
              <a:t> </a:t>
            </a:r>
          </a:p>
          <a:p>
            <a:r>
              <a:rPr lang="de-DE" sz="1600" dirty="0">
                <a:latin typeface="Arial Narrow" panose="020B0606020202030204" pitchFamily="34" charset="0"/>
              </a:rPr>
              <a:t>Arbeitsmittel und –</a:t>
            </a:r>
            <a:r>
              <a:rPr lang="de-DE" sz="1600" dirty="0" err="1">
                <a:latin typeface="Arial Narrow" panose="020B0606020202030204" pitchFamily="34" charset="0"/>
              </a:rPr>
              <a:t>stoffe</a:t>
            </a:r>
            <a:r>
              <a:rPr lang="de-DE" sz="1600" dirty="0">
                <a:latin typeface="Arial Narrow" panose="020B0606020202030204" pitchFamily="34" charset="0"/>
              </a:rPr>
              <a:t> sowie Schutzeinrichtungen und die zur Verfügung gestellten persönlichen Schutzausrüstungen sind von Beschäftigten bestimmungsgemäß zu verwenden.</a:t>
            </a:r>
          </a:p>
          <a:p>
            <a:r>
              <a:rPr lang="de-DE" sz="1600" dirty="0">
                <a:latin typeface="Arial Narrow" panose="020B0606020202030204" pitchFamily="34" charset="0"/>
              </a:rPr>
              <a:t> </a:t>
            </a:r>
          </a:p>
          <a:p>
            <a:r>
              <a:rPr lang="de-DE" sz="1600" dirty="0">
                <a:latin typeface="Arial Narrow" panose="020B0606020202030204" pitchFamily="34" charset="0"/>
              </a:rPr>
              <a:t>Beschäftigte haben den zuständigen Personen (eigene*n Vorgesetzte*n und/oder zuständiges Laborteam) Sicherheitsmängel und Notfälle so schnell wie möglich mitzuteilen.</a:t>
            </a:r>
          </a:p>
          <a:p>
            <a:r>
              <a:rPr lang="de-DE" sz="1600" dirty="0">
                <a:latin typeface="Arial Narrow" panose="020B0606020202030204" pitchFamily="34" charset="0"/>
              </a:rPr>
              <a:t> </a:t>
            </a:r>
          </a:p>
          <a:p>
            <a:r>
              <a:rPr lang="de-DE" sz="1600" dirty="0">
                <a:latin typeface="Arial Narrow" panose="020B0606020202030204" pitchFamily="34" charset="0"/>
              </a:rPr>
              <a:t>Bei unmittelbarer Gefahr hat jeder das Recht und die Pflicht, Maßnahmen zur Abwehr der Gefahr zu ergreifen, ohne sich jedoch selbst zu gefährden.</a:t>
            </a:r>
            <a:endParaRPr lang="de-DE" dirty="0">
              <a:highlight>
                <a:srgbClr val="FFFF00"/>
              </a:highlight>
              <a:latin typeface="Arial Narrow" panose="020B0606020202030204" pitchFamily="34" charset="0"/>
            </a:endParaRP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25603" y="674907"/>
            <a:ext cx="9305041" cy="737642"/>
          </a:xfrm>
        </p:spPr>
        <p:txBody>
          <a:bodyPr>
            <a:normAutofit/>
          </a:bodyPr>
          <a:lstStyle/>
          <a:p>
            <a:pPr>
              <a:lnSpc>
                <a:spcPct val="100000"/>
              </a:lnSpc>
              <a:spcBef>
                <a:spcPts val="0"/>
              </a:spcBef>
            </a:pPr>
            <a:r>
              <a:rPr lang="de-DE" dirty="0"/>
              <a:t>Pflichten der beschäftigten </a:t>
            </a:r>
            <a:br>
              <a:rPr lang="de-DE" dirty="0"/>
            </a:br>
            <a:endParaRPr lang="de-DE" dirty="0"/>
          </a:p>
        </p:txBody>
      </p:sp>
    </p:spTree>
    <p:extLst>
      <p:ext uri="{BB962C8B-B14F-4D97-AF65-F5344CB8AC3E}">
        <p14:creationId xmlns:p14="http://schemas.microsoft.com/office/powerpoint/2010/main" val="935124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9</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Servicearbeiten in naturwissenschaftlichen Laboren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729675" y="1797034"/>
            <a:ext cx="9442655" cy="2462213"/>
          </a:xfrm>
          <a:prstGeom prst="rect">
            <a:avLst/>
          </a:prstGeom>
          <a:noFill/>
        </p:spPr>
        <p:txBody>
          <a:bodyPr wrap="square" rtlCol="0">
            <a:spAutoFit/>
          </a:bodyPr>
          <a:lstStyle/>
          <a:p>
            <a:r>
              <a:rPr lang="de-DE" sz="1600" b="1" cap="all" dirty="0">
                <a:latin typeface="Arial Narrow" panose="020B0606020202030204" pitchFamily="34" charset="0"/>
              </a:rPr>
              <a:t>Schutzprinzip</a:t>
            </a:r>
          </a:p>
          <a:p>
            <a:pPr algn="just">
              <a:lnSpc>
                <a:spcPct val="150000"/>
              </a:lnSpc>
            </a:pPr>
            <a:endParaRPr lang="de-DE" sz="1200" dirty="0">
              <a:latin typeface="Arial Narrow" panose="020B0606020202030204" pitchFamily="34" charset="0"/>
            </a:endParaRPr>
          </a:p>
          <a:p>
            <a:pPr algn="just">
              <a:lnSpc>
                <a:spcPct val="150000"/>
              </a:lnSpc>
            </a:pPr>
            <a:r>
              <a:rPr lang="de-DE" sz="1600" dirty="0">
                <a:latin typeface="Arial Narrow" panose="020B0606020202030204" pitchFamily="34" charset="0"/>
              </a:rPr>
              <a:t>Die Sicherheit in </a:t>
            </a:r>
            <a:r>
              <a:rPr lang="de-DE" sz="1600" dirty="0" smtClean="0">
                <a:latin typeface="Arial Narrow" panose="020B0606020202030204" pitchFamily="34" charset="0"/>
              </a:rPr>
              <a:t>Laboren </a:t>
            </a:r>
            <a:r>
              <a:rPr lang="de-DE" sz="1600" dirty="0">
                <a:latin typeface="Arial Narrow" panose="020B0606020202030204" pitchFamily="34" charset="0"/>
              </a:rPr>
              <a:t>wird durch den Bau, die Einrichtung, die Verfahren, den Betrieb, den Geräten sowie die Qualifikation des Laborpersonals bestimmt. Durch die Kombination von Maßnahmen technischer, organisatorischer und persönlicher Art wird die Gefährdung bei Tätigkeiten in </a:t>
            </a:r>
            <a:r>
              <a:rPr lang="de-DE" sz="1600" dirty="0" smtClean="0">
                <a:latin typeface="Arial Narrow" panose="020B0606020202030204" pitchFamily="34" charset="0"/>
              </a:rPr>
              <a:t>Laboren </a:t>
            </a:r>
            <a:r>
              <a:rPr lang="de-DE" sz="1600" dirty="0">
                <a:latin typeface="Arial Narrow" panose="020B0606020202030204" pitchFamily="34" charset="0"/>
              </a:rPr>
              <a:t>minimiert. Bau und Ausrüstung von </a:t>
            </a:r>
            <a:r>
              <a:rPr lang="de-DE" sz="1600" dirty="0" smtClean="0">
                <a:latin typeface="Arial Narrow" panose="020B0606020202030204" pitchFamily="34" charset="0"/>
              </a:rPr>
              <a:t>Laboren </a:t>
            </a:r>
            <a:r>
              <a:rPr lang="de-DE" sz="1600" dirty="0">
                <a:latin typeface="Arial Narrow" panose="020B0606020202030204" pitchFamily="34" charset="0"/>
              </a:rPr>
              <a:t>bestimmen daher wesentlich die Tätigkeiten, die darin ausgeführt werden können. Bei Überschreitung des laborüblichen Rahmens sind zusätzlich erforderliche Maßnahmen zu ermitteln und zu treffen.</a:t>
            </a: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21437" y="667132"/>
            <a:ext cx="9305041" cy="1216204"/>
          </a:xfrm>
        </p:spPr>
        <p:txBody>
          <a:bodyPr/>
          <a:lstStyle/>
          <a:p>
            <a:pPr>
              <a:lnSpc>
                <a:spcPct val="100000"/>
              </a:lnSpc>
              <a:spcBef>
                <a:spcPts val="0"/>
              </a:spcBef>
            </a:pPr>
            <a:r>
              <a:rPr lang="de-DE" dirty="0"/>
              <a:t>Schutzmaßnahmen und </a:t>
            </a:r>
            <a:r>
              <a:rPr lang="de-DE" dirty="0" err="1"/>
              <a:t>verhaltensregeln</a:t>
            </a:r>
            <a:endParaRPr lang="de-DE" dirty="0"/>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341" y="4182315"/>
            <a:ext cx="4051738" cy="2704535"/>
          </a:xfrm>
          <a:prstGeom prst="rect">
            <a:avLst/>
          </a:prstGeom>
        </p:spPr>
      </p:pic>
    </p:spTree>
    <p:extLst>
      <p:ext uri="{BB962C8B-B14F-4D97-AF65-F5344CB8AC3E}">
        <p14:creationId xmlns:p14="http://schemas.microsoft.com/office/powerpoint/2010/main" val="2043969667"/>
      </p:ext>
    </p:extLst>
  </p:cSld>
  <p:clrMapOvr>
    <a:masterClrMapping/>
  </p:clrMapOvr>
</p:sld>
</file>

<file path=ppt/theme/theme1.xml><?xml version="1.0" encoding="utf-8"?>
<a:theme xmlns:a="http://schemas.openxmlformats.org/drawingml/2006/main" name="Design1">
  <a:themeElements>
    <a:clrScheme name="Leuphana2020">
      <a:dk1>
        <a:sysClr val="windowText" lastClr="000000"/>
      </a:dk1>
      <a:lt1>
        <a:sysClr val="window" lastClr="FFFFFF"/>
      </a:lt1>
      <a:dk2>
        <a:srgbClr val="80867B"/>
      </a:dk2>
      <a:lt2>
        <a:srgbClr val="C9D2D5"/>
      </a:lt2>
      <a:accent1>
        <a:srgbClr val="927B2D"/>
      </a:accent1>
      <a:accent2>
        <a:srgbClr val="8D8E3D"/>
      </a:accent2>
      <a:accent3>
        <a:srgbClr val="66787C"/>
      </a:accent3>
      <a:accent4>
        <a:srgbClr val="80867B"/>
      </a:accent4>
      <a:accent5>
        <a:srgbClr val="691633"/>
      </a:accent5>
      <a:accent6>
        <a:srgbClr val="C9D2D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vorlage_DIN-A4-quer-v1a.potx" id="{A9529075-D1EF-4891-B018-E89FE0CC1B82}" vid="{77E3F4F1-7440-4097-B681-73DFD374484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Design1</Template>
  <TotalTime>0</TotalTime>
  <Words>2408</Words>
  <Application>Microsoft Office PowerPoint</Application>
  <PresentationFormat>Benutzerdefiniert</PresentationFormat>
  <Paragraphs>358</Paragraphs>
  <Slides>27</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27</vt:i4>
      </vt:variant>
    </vt:vector>
  </HeadingPairs>
  <TitlesOfParts>
    <vt:vector size="32" baseType="lpstr">
      <vt:lpstr>Arial</vt:lpstr>
      <vt:lpstr>Arial Narrow</vt:lpstr>
      <vt:lpstr>Calibri</vt:lpstr>
      <vt:lpstr>Symbol</vt:lpstr>
      <vt:lpstr>Design1</vt:lpstr>
      <vt:lpstr>PowerPoint-Präsentation</vt:lpstr>
      <vt:lpstr>sicherheitsunterweisung</vt:lpstr>
      <vt:lpstr>Agenda</vt:lpstr>
      <vt:lpstr>Gefahren in naturwissenschaftlichen laboren Gefahrstoffe (Chemikalien)</vt:lpstr>
      <vt:lpstr>Gefahren in naturwissenschaftlichen laboren Gefahrstoffe (chemikalien)</vt:lpstr>
      <vt:lpstr>Gefahren in naturwissenschaftlichen laboren biostoffe (Mikroorganismen, Parasiten) </vt:lpstr>
      <vt:lpstr>PowerPoint-Präsentation</vt:lpstr>
      <vt:lpstr>Pflichten der beschäftigten  </vt:lpstr>
      <vt:lpstr>Schutzmaßnahmen und verhaltensregeln</vt:lpstr>
      <vt:lpstr>Schutzmaßnahmen und verhaltensregeln</vt:lpstr>
      <vt:lpstr>Schutzmaßnahmen und verhaltensregeln</vt:lpstr>
      <vt:lpstr>Schutzmaßnahmen und verhaltensregeln</vt:lpstr>
      <vt:lpstr>Verhalten bei Störfällen</vt:lpstr>
      <vt:lpstr>Verhalten bei Störfällen</vt:lpstr>
      <vt:lpstr>Verhalten bei Störfällen</vt:lpstr>
      <vt:lpstr>Verhalten bei Störfällen</vt:lpstr>
      <vt:lpstr>Brandverhütung und verhalten bei bränden</vt:lpstr>
      <vt:lpstr>Brandverhütung und verhalten bei bränden</vt:lpstr>
      <vt:lpstr>Brandverhütung und verhalten bei bränden </vt:lpstr>
      <vt:lpstr>Brandverhütung und verhalten bei bränden </vt:lpstr>
      <vt:lpstr>Brandverhütung und verhalten bei bränden </vt:lpstr>
      <vt:lpstr>Brandverhütung und verhalten bei bränden</vt:lpstr>
      <vt:lpstr>Verhalten bei Unfällen</vt:lpstr>
      <vt:lpstr>Verhalten bei Unfällen</vt:lpstr>
      <vt:lpstr>Verhalten bei Unfällen</vt:lpstr>
      <vt:lpstr>teilnehmende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Carolin Drube</dc:creator>
  <cp:lastModifiedBy>Joerg Seeba</cp:lastModifiedBy>
  <cp:revision>281</cp:revision>
  <dcterms:created xsi:type="dcterms:W3CDTF">2021-07-29T16:44:50Z</dcterms:created>
  <dcterms:modified xsi:type="dcterms:W3CDTF">2023-06-06T15:33:02Z</dcterms:modified>
</cp:coreProperties>
</file>