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0"/>
  </p:notesMasterIdLst>
  <p:sldIdLst>
    <p:sldId id="256" r:id="rId2"/>
    <p:sldId id="313" r:id="rId3"/>
    <p:sldId id="278" r:id="rId4"/>
    <p:sldId id="307" r:id="rId5"/>
    <p:sldId id="315" r:id="rId6"/>
    <p:sldId id="306" r:id="rId7"/>
    <p:sldId id="314" r:id="rId8"/>
    <p:sldId id="301" r:id="rId9"/>
    <p:sldId id="342" r:id="rId10"/>
    <p:sldId id="284" r:id="rId11"/>
    <p:sldId id="280" r:id="rId12"/>
    <p:sldId id="295" r:id="rId13"/>
    <p:sldId id="281" r:id="rId14"/>
    <p:sldId id="326" r:id="rId15"/>
    <p:sldId id="325" r:id="rId16"/>
    <p:sldId id="343" r:id="rId17"/>
    <p:sldId id="296" r:id="rId18"/>
    <p:sldId id="298" r:id="rId19"/>
    <p:sldId id="344" r:id="rId20"/>
    <p:sldId id="299" r:id="rId21"/>
    <p:sldId id="318" r:id="rId22"/>
    <p:sldId id="319" r:id="rId23"/>
    <p:sldId id="320" r:id="rId24"/>
    <p:sldId id="321" r:id="rId25"/>
    <p:sldId id="323" r:id="rId26"/>
    <p:sldId id="324" r:id="rId27"/>
    <p:sldId id="272" r:id="rId28"/>
    <p:sldId id="317" r:id="rId29"/>
  </p:sldIdLst>
  <p:sldSz cx="10691813" cy="7559675"/>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 Drube" initials="CD" lastIdx="1" clrIdx="0">
    <p:extLst>
      <p:ext uri="{19B8F6BF-5375-455C-9EA6-DF929625EA0E}">
        <p15:presenceInfo xmlns:p15="http://schemas.microsoft.com/office/powerpoint/2012/main" userId="S::carolin.drube@ms.leuphana.de::1b74724a-2ead-4992-9458-a1ab327074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1" autoAdjust="0"/>
    <p:restoredTop sz="94660"/>
  </p:normalViewPr>
  <p:slideViewPr>
    <p:cSldViewPr snapToGrid="0">
      <p:cViewPr varScale="1">
        <p:scale>
          <a:sx n="115" d="100"/>
          <a:sy n="115" d="100"/>
        </p:scale>
        <p:origin x="1026" y="114"/>
      </p:cViewPr>
      <p:guideLst>
        <p:guide orient="horz" pos="2381"/>
        <p:guide pos="3345"/>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713CFA92-CD38-4016-B5A7-D13399E15027}" type="datetimeFigureOut">
              <a:rPr lang="de-DE" smtClean="0"/>
              <a:t>03.12.2025</a:t>
            </a:fld>
            <a:endParaRPr lang="de-DE"/>
          </a:p>
        </p:txBody>
      </p:sp>
      <p:sp>
        <p:nvSpPr>
          <p:cNvPr id="4" name="Folienbildplatzhalter 3"/>
          <p:cNvSpPr>
            <a:spLocks noGrp="1" noRot="1" noChangeAspect="1"/>
          </p:cNvSpPr>
          <p:nvPr>
            <p:ph type="sldImg" idx="2"/>
          </p:nvPr>
        </p:nvSpPr>
        <p:spPr>
          <a:xfrm>
            <a:off x="1042988" y="1233488"/>
            <a:ext cx="4711700" cy="33321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A3473FA4-F62C-4B70-B590-6DBBD7FE04B0}" type="slidenum">
              <a:rPr lang="de-DE" smtClean="0"/>
              <a:t>‹Nr.›</a:t>
            </a:fld>
            <a:endParaRPr lang="de-DE"/>
          </a:p>
        </p:txBody>
      </p:sp>
    </p:spTree>
    <p:extLst>
      <p:ext uri="{BB962C8B-B14F-4D97-AF65-F5344CB8AC3E}">
        <p14:creationId xmlns:p14="http://schemas.microsoft.com/office/powerpoint/2010/main" val="330190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473FA4-F62C-4B70-B590-6DBBD7FE04B0}" type="slidenum">
              <a:rPr lang="de-DE" smtClean="0"/>
              <a:t>8</a:t>
            </a:fld>
            <a:endParaRPr lang="de-DE"/>
          </a:p>
        </p:txBody>
      </p:sp>
    </p:spTree>
    <p:extLst>
      <p:ext uri="{BB962C8B-B14F-4D97-AF65-F5344CB8AC3E}">
        <p14:creationId xmlns:p14="http://schemas.microsoft.com/office/powerpoint/2010/main" val="84066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4" name="Foliennummernplatzhalter 4">
            <a:extLst>
              <a:ext uri="{FF2B5EF4-FFF2-40B4-BE49-F238E27FC236}">
                <a16:creationId xmlns:a16="http://schemas.microsoft.com/office/drawing/2014/main" id="{54334FC0-6427-914B-A551-A229905DD0AE}"/>
              </a:ext>
            </a:extLst>
          </p:cNvPr>
          <p:cNvSpPr>
            <a:spLocks noGrp="1"/>
          </p:cNvSpPr>
          <p:nvPr>
            <p:ph type="sldNum" sz="quarter" idx="12"/>
          </p:nvPr>
        </p:nvSpPr>
        <p:spPr>
          <a:xfrm>
            <a:off x="706225" y="6954879"/>
            <a:ext cx="287550" cy="365125"/>
          </a:xfrm>
        </p:spPr>
        <p:txBody>
          <a:bodyPr lIns="0" rIns="0"/>
          <a:lstStyle>
            <a:lvl1pPr algn="l">
              <a:defRPr sz="1000">
                <a:solidFill>
                  <a:schemeClr val="tx1"/>
                </a:solidFill>
                <a:latin typeface="Arial" panose="020B0604020202020204" pitchFamily="34" charset="0"/>
                <a:cs typeface="Arial" panose="020B0604020202020204" pitchFamily="34" charset="0"/>
              </a:defRPr>
            </a:lvl1pPr>
          </a:lstStyle>
          <a:p>
            <a:fld id="{DD7C4DC1-7D02-4994-BD54-74988B047B41}" type="slidenum">
              <a:rPr lang="de-DE" smtClean="0"/>
              <a:pPr/>
              <a:t>‹Nr.›</a:t>
            </a:fld>
            <a:endParaRPr lang="de-DE" dirty="0"/>
          </a:p>
        </p:txBody>
      </p:sp>
      <p:sp>
        <p:nvSpPr>
          <p:cNvPr id="5" name="Fußzeilenplatzhalter 4">
            <a:extLst>
              <a:ext uri="{FF2B5EF4-FFF2-40B4-BE49-F238E27FC236}">
                <a16:creationId xmlns:a16="http://schemas.microsoft.com/office/drawing/2014/main" id="{5D244D4E-5525-6C49-8B32-F91CE98A9684}"/>
              </a:ext>
            </a:extLst>
          </p:cNvPr>
          <p:cNvSpPr>
            <a:spLocks noGrp="1"/>
          </p:cNvSpPr>
          <p:nvPr>
            <p:ph type="ftr" sz="quarter" idx="3"/>
          </p:nvPr>
        </p:nvSpPr>
        <p:spPr>
          <a:xfrm>
            <a:off x="1048215" y="6954879"/>
            <a:ext cx="6809978" cy="365125"/>
          </a:xfrm>
          <a:prstGeom prst="rect">
            <a:avLst/>
          </a:prstGeom>
        </p:spPr>
        <p:txBody>
          <a:bodyPr vert="horz" lIns="0" tIns="45720" rIns="0" bIns="45720" rtlCol="0" anchor="ctr"/>
          <a:lstStyle>
            <a:lvl1pPr algn="ctr">
              <a:defRPr lang="de-DE" sz="1000">
                <a:latin typeface="Arial" panose="020B0604020202020204" pitchFamily="34" charset="0"/>
                <a:cs typeface="Arial" panose="020B0604020202020204" pitchFamily="34" charset="0"/>
              </a:defRPr>
            </a:lvl1pPr>
          </a:lstStyle>
          <a:p>
            <a:pPr algn="l"/>
            <a:r>
              <a:rPr lang="de-DE" dirty="0"/>
              <a:t>Sicherheitsunterweisung Bildschirmarbeit</a:t>
            </a:r>
            <a:endParaRPr lang="de-DE" b="0" dirty="0"/>
          </a:p>
        </p:txBody>
      </p:sp>
    </p:spTree>
    <p:extLst>
      <p:ext uri="{BB962C8B-B14F-4D97-AF65-F5344CB8AC3E}">
        <p14:creationId xmlns:p14="http://schemas.microsoft.com/office/powerpoint/2010/main" val="3938235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Nur Fußzeile">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0917" y="6942372"/>
            <a:ext cx="202050" cy="273892"/>
          </a:xfrm>
          <a:prstGeom prst="rect">
            <a:avLst/>
          </a:prstGeom>
        </p:spPr>
      </p:pic>
      <p:sp>
        <p:nvSpPr>
          <p:cNvPr id="8" name="Foliennummernplatzhalter 4">
            <a:extLst>
              <a:ext uri="{FF2B5EF4-FFF2-40B4-BE49-F238E27FC236}">
                <a16:creationId xmlns:a16="http://schemas.microsoft.com/office/drawing/2014/main" id="{7F667B08-51D8-F042-B20B-6CB86C9212FB}"/>
              </a:ext>
            </a:extLst>
          </p:cNvPr>
          <p:cNvSpPr>
            <a:spLocks noGrp="1"/>
          </p:cNvSpPr>
          <p:nvPr>
            <p:ph type="sldNum" sz="quarter" idx="12"/>
          </p:nvPr>
        </p:nvSpPr>
        <p:spPr>
          <a:xfrm>
            <a:off x="706225" y="6954879"/>
            <a:ext cx="287550" cy="365125"/>
          </a:xfrm>
        </p:spPr>
        <p:txBody>
          <a:bodyPr lIns="0" rIns="0"/>
          <a:lstStyle>
            <a:lvl1pPr algn="l">
              <a:defRPr sz="1000">
                <a:solidFill>
                  <a:schemeClr val="tx1"/>
                </a:solidFill>
                <a:latin typeface="Arial" panose="020B0604020202020204" pitchFamily="34" charset="0"/>
                <a:cs typeface="Arial" panose="020B0604020202020204" pitchFamily="34" charset="0"/>
              </a:defRPr>
            </a:lvl1pPr>
          </a:lstStyle>
          <a:p>
            <a:fld id="{DD7C4DC1-7D02-4994-BD54-74988B047B41}" type="slidenum">
              <a:rPr lang="de-DE" smtClean="0"/>
              <a:pPr/>
              <a:t>‹Nr.›</a:t>
            </a:fld>
            <a:endParaRPr lang="de-DE" dirty="0"/>
          </a:p>
        </p:txBody>
      </p:sp>
      <p:sp>
        <p:nvSpPr>
          <p:cNvPr id="9" name="Fußzeilenplatzhalter 4">
            <a:extLst>
              <a:ext uri="{FF2B5EF4-FFF2-40B4-BE49-F238E27FC236}">
                <a16:creationId xmlns:a16="http://schemas.microsoft.com/office/drawing/2014/main" id="{D8F0EA6D-952B-1C41-AAAC-0A3134661AE7}"/>
              </a:ext>
            </a:extLst>
          </p:cNvPr>
          <p:cNvSpPr>
            <a:spLocks noGrp="1"/>
          </p:cNvSpPr>
          <p:nvPr>
            <p:ph type="ftr" sz="quarter" idx="3"/>
          </p:nvPr>
        </p:nvSpPr>
        <p:spPr>
          <a:xfrm>
            <a:off x="1048215" y="6954879"/>
            <a:ext cx="6809978" cy="365125"/>
          </a:xfrm>
          <a:prstGeom prst="rect">
            <a:avLst/>
          </a:prstGeom>
        </p:spPr>
        <p:txBody>
          <a:bodyPr vert="horz" lIns="0" tIns="45720" rIns="0" bIns="45720" rtlCol="0" anchor="ctr"/>
          <a:lstStyle>
            <a:lvl1pPr algn="ctr">
              <a:defRPr lang="de-DE" sz="1000">
                <a:latin typeface="Arial" panose="020B0604020202020204" pitchFamily="34" charset="0"/>
                <a:cs typeface="Arial" panose="020B0604020202020204" pitchFamily="34" charset="0"/>
              </a:defRPr>
            </a:lvl1pPr>
          </a:lstStyle>
          <a:p>
            <a:pPr algn="l"/>
            <a:r>
              <a:rPr lang="de-DE" dirty="0"/>
              <a:t>Sicherheitsunterweisung Bildschirmarbeit</a:t>
            </a:r>
            <a:endParaRPr lang="de-DE" b="0" dirty="0"/>
          </a:p>
        </p:txBody>
      </p:sp>
    </p:spTree>
    <p:extLst>
      <p:ext uri="{BB962C8B-B14F-4D97-AF65-F5344CB8AC3E}">
        <p14:creationId xmlns:p14="http://schemas.microsoft.com/office/powerpoint/2010/main" val="61847920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Zwei Medien">
    <p:spTree>
      <p:nvGrpSpPr>
        <p:cNvPr id="1" name=""/>
        <p:cNvGrpSpPr/>
        <p:nvPr/>
      </p:nvGrpSpPr>
      <p:grpSpPr>
        <a:xfrm>
          <a:off x="0" y="0"/>
          <a:ext cx="0" cy="0"/>
          <a:chOff x="0" y="0"/>
          <a:chExt cx="0" cy="0"/>
        </a:xfrm>
      </p:grpSpPr>
      <p:sp>
        <p:nvSpPr>
          <p:cNvPr id="7" name="Titelplatzhalter 1"/>
          <p:cNvSpPr>
            <a:spLocks noGrp="1"/>
          </p:cNvSpPr>
          <p:nvPr>
            <p:ph type="title" hasCustomPrompt="1"/>
          </p:nvPr>
        </p:nvSpPr>
        <p:spPr>
          <a:xfrm>
            <a:off x="706225" y="461767"/>
            <a:ext cx="9305041" cy="1216204"/>
          </a:xfrm>
          <a:prstGeom prst="rect">
            <a:avLst/>
          </a:prstGeom>
        </p:spPr>
        <p:txBody>
          <a:bodyPr vert="horz" lIns="0" tIns="0" rIns="0" bIns="0" rtlCol="0" anchor="t">
            <a:normAutofit/>
          </a:bodyPr>
          <a:lstStyle>
            <a:lvl1pPr>
              <a:defRPr sz="2400"/>
            </a:lvl1pPr>
          </a:lstStyle>
          <a:p>
            <a:r>
              <a:rPr lang="de-DE" dirty="0"/>
              <a:t>Überschrift durch klicken bearbeiten</a:t>
            </a:r>
          </a:p>
        </p:txBody>
      </p:sp>
      <p:sp>
        <p:nvSpPr>
          <p:cNvPr id="11" name="Inhaltsplatzhalter 12"/>
          <p:cNvSpPr>
            <a:spLocks noGrp="1"/>
          </p:cNvSpPr>
          <p:nvPr>
            <p:ph sz="quarter" idx="14" hasCustomPrompt="1"/>
          </p:nvPr>
        </p:nvSpPr>
        <p:spPr>
          <a:xfrm>
            <a:off x="0" y="1965293"/>
            <a:ext cx="5295900" cy="2953921"/>
          </a:xfrm>
        </p:spPr>
        <p:txBody>
          <a:bodyPr lIns="0" tIns="0" rIns="0" bIns="0"/>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de-DE" dirty="0"/>
              <a:t>Klicken Sie zum Einfügen eines Bildes oder einer Grafik bitte auf ein Symbol</a:t>
            </a:r>
          </a:p>
        </p:txBody>
      </p:sp>
      <p:sp>
        <p:nvSpPr>
          <p:cNvPr id="13" name="Textplatzhalter 3"/>
          <p:cNvSpPr>
            <a:spLocks noGrp="1"/>
          </p:cNvSpPr>
          <p:nvPr>
            <p:ph type="body" sz="quarter" idx="16" hasCustomPrompt="1"/>
          </p:nvPr>
        </p:nvSpPr>
        <p:spPr>
          <a:xfrm>
            <a:off x="706225" y="5042122"/>
            <a:ext cx="4589675" cy="752019"/>
          </a:xfrm>
        </p:spPr>
        <p:txBody>
          <a:bodyPr lIns="0" tIns="0" rIns="0" bIns="0">
            <a:noAutofit/>
          </a:bodyPr>
          <a:lstStyle>
            <a:lvl1pPr marL="0" indent="0">
              <a:buNone/>
              <a:defRPr sz="1200" i="0" u="none">
                <a:solidFill>
                  <a:srgbClr val="949B8F"/>
                </a:solidFill>
              </a:defRPr>
            </a:lvl1pPr>
            <a:lvl2pPr marL="457200" indent="0">
              <a:buNone/>
              <a:defRPr sz="1600" i="0" u="none"/>
            </a:lvl2pPr>
            <a:lvl3pPr marL="914400" indent="0">
              <a:buNone/>
              <a:defRPr sz="1600" i="0" u="none"/>
            </a:lvl3pPr>
            <a:lvl4pPr marL="1371600" indent="0">
              <a:buNone/>
              <a:defRPr sz="1600" i="0" u="none"/>
            </a:lvl4pPr>
            <a:lvl5pPr marL="1828800" indent="0">
              <a:buNone/>
              <a:defRPr sz="1600" i="0" u="none"/>
            </a:lvl5pPr>
          </a:lstStyle>
          <a:p>
            <a:pPr lvl="0"/>
            <a:r>
              <a:rPr lang="de-DE" sz="1600" dirty="0">
                <a:solidFill>
                  <a:srgbClr val="949B8F"/>
                </a:solidFill>
                <a:latin typeface="Arial" panose="020B0604020202020204" pitchFamily="34" charset="0"/>
                <a:cs typeface="Arial" panose="020B0604020202020204" pitchFamily="34" charset="0"/>
              </a:rPr>
              <a:t>Bildunterschrift</a:t>
            </a:r>
            <a:endParaRPr lang="de-DE" dirty="0"/>
          </a:p>
        </p:txBody>
      </p:sp>
      <p:sp>
        <p:nvSpPr>
          <p:cNvPr id="17" name="Inhaltsplatzhalter 12"/>
          <p:cNvSpPr>
            <a:spLocks noGrp="1"/>
          </p:cNvSpPr>
          <p:nvPr>
            <p:ph sz="quarter" idx="19" hasCustomPrompt="1"/>
          </p:nvPr>
        </p:nvSpPr>
        <p:spPr>
          <a:xfrm>
            <a:off x="5395913" y="1965293"/>
            <a:ext cx="5295900" cy="2953921"/>
          </a:xfrm>
        </p:spPr>
        <p:txBody>
          <a:bodyPr lIns="0" tIns="0" rIns="0" bIns="0"/>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de-DE" dirty="0"/>
              <a:t>Klicken Sie zum Einfügen eines Bildes oder einer Grafik bitte auf ein Symbol</a:t>
            </a:r>
          </a:p>
        </p:txBody>
      </p:sp>
      <p:sp>
        <p:nvSpPr>
          <p:cNvPr id="18" name="Textplatzhalter 3"/>
          <p:cNvSpPr>
            <a:spLocks noGrp="1"/>
          </p:cNvSpPr>
          <p:nvPr>
            <p:ph type="body" sz="quarter" idx="20" hasCustomPrompt="1"/>
          </p:nvPr>
        </p:nvSpPr>
        <p:spPr>
          <a:xfrm>
            <a:off x="5395913" y="5042121"/>
            <a:ext cx="4589675" cy="752019"/>
          </a:xfrm>
        </p:spPr>
        <p:txBody>
          <a:bodyPr lIns="0" tIns="0" rIns="0" bIns="0">
            <a:noAutofit/>
          </a:bodyPr>
          <a:lstStyle>
            <a:lvl1pPr marL="0" indent="0">
              <a:buNone/>
              <a:defRPr sz="1200" i="0" u="none">
                <a:solidFill>
                  <a:srgbClr val="949B8F"/>
                </a:solidFill>
              </a:defRPr>
            </a:lvl1pPr>
            <a:lvl2pPr marL="457200" indent="0">
              <a:buNone/>
              <a:defRPr sz="1600" i="0" u="none"/>
            </a:lvl2pPr>
            <a:lvl3pPr marL="914400" indent="0">
              <a:buNone/>
              <a:defRPr sz="1600" i="0" u="none"/>
            </a:lvl3pPr>
            <a:lvl4pPr marL="1371600" indent="0">
              <a:buNone/>
              <a:defRPr sz="1600" i="0" u="none"/>
            </a:lvl4pPr>
            <a:lvl5pPr marL="1828800" indent="0">
              <a:buNone/>
              <a:defRPr sz="1600" i="0" u="none"/>
            </a:lvl5pPr>
          </a:lstStyle>
          <a:p>
            <a:pPr lvl="0"/>
            <a:r>
              <a:rPr lang="de-DE" sz="1600" dirty="0">
                <a:solidFill>
                  <a:srgbClr val="949B8F"/>
                </a:solidFill>
                <a:latin typeface="Arial" panose="020B0604020202020204" pitchFamily="34" charset="0"/>
                <a:cs typeface="Arial" panose="020B0604020202020204" pitchFamily="34" charset="0"/>
              </a:rPr>
              <a:t>Bildunterschrift</a:t>
            </a:r>
            <a:endParaRPr lang="de-DE" dirty="0"/>
          </a:p>
        </p:txBody>
      </p:sp>
      <p:pic>
        <p:nvPicPr>
          <p:cNvPr id="14" name="bildmarke schar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3391" y="6996261"/>
            <a:ext cx="198000" cy="198000"/>
          </a:xfrm>
          <a:prstGeom prst="rect">
            <a:avLst/>
          </a:prstGeom>
        </p:spPr>
      </p:pic>
      <p:sp>
        <p:nvSpPr>
          <p:cNvPr id="12" name="Foliennummernplatzhalter 4">
            <a:extLst>
              <a:ext uri="{FF2B5EF4-FFF2-40B4-BE49-F238E27FC236}">
                <a16:creationId xmlns:a16="http://schemas.microsoft.com/office/drawing/2014/main" id="{9E32F462-D680-4B44-8165-23FE4542B7DD}"/>
              </a:ext>
            </a:extLst>
          </p:cNvPr>
          <p:cNvSpPr>
            <a:spLocks noGrp="1"/>
          </p:cNvSpPr>
          <p:nvPr>
            <p:ph type="sldNum" sz="quarter" idx="12"/>
          </p:nvPr>
        </p:nvSpPr>
        <p:spPr>
          <a:xfrm>
            <a:off x="706225" y="6954879"/>
            <a:ext cx="287550" cy="365125"/>
          </a:xfrm>
        </p:spPr>
        <p:txBody>
          <a:bodyPr lIns="0" rIns="0"/>
          <a:lstStyle>
            <a:lvl1pPr algn="l">
              <a:defRPr sz="1000">
                <a:solidFill>
                  <a:schemeClr val="tx1"/>
                </a:solidFill>
                <a:latin typeface="Arial" panose="020B0604020202020204" pitchFamily="34" charset="0"/>
                <a:cs typeface="Arial" panose="020B0604020202020204" pitchFamily="34" charset="0"/>
              </a:defRPr>
            </a:lvl1pPr>
          </a:lstStyle>
          <a:p>
            <a:fld id="{DD7C4DC1-7D02-4994-BD54-74988B047B41}" type="slidenum">
              <a:rPr lang="de-DE" smtClean="0"/>
              <a:pPr/>
              <a:t>‹Nr.›</a:t>
            </a:fld>
            <a:endParaRPr lang="de-DE" dirty="0"/>
          </a:p>
        </p:txBody>
      </p:sp>
      <p:sp>
        <p:nvSpPr>
          <p:cNvPr id="15" name="Fußzeilenplatzhalter 4">
            <a:extLst>
              <a:ext uri="{FF2B5EF4-FFF2-40B4-BE49-F238E27FC236}">
                <a16:creationId xmlns:a16="http://schemas.microsoft.com/office/drawing/2014/main" id="{E352C1EC-B4AE-164E-B127-7C7441D44B47}"/>
              </a:ext>
            </a:extLst>
          </p:cNvPr>
          <p:cNvSpPr>
            <a:spLocks noGrp="1"/>
          </p:cNvSpPr>
          <p:nvPr>
            <p:ph type="ftr" sz="quarter" idx="3"/>
          </p:nvPr>
        </p:nvSpPr>
        <p:spPr>
          <a:xfrm>
            <a:off x="1048215" y="6954879"/>
            <a:ext cx="6809978" cy="365125"/>
          </a:xfrm>
          <a:prstGeom prst="rect">
            <a:avLst/>
          </a:prstGeom>
        </p:spPr>
        <p:txBody>
          <a:bodyPr vert="horz" lIns="0" tIns="45720" rIns="0" bIns="45720" rtlCol="0" anchor="ctr"/>
          <a:lstStyle>
            <a:lvl1pPr algn="ctr">
              <a:defRPr lang="de-DE" sz="1000">
                <a:latin typeface="Arial" panose="020B0604020202020204" pitchFamily="34" charset="0"/>
                <a:cs typeface="Arial" panose="020B0604020202020204" pitchFamily="34" charset="0"/>
              </a:defRPr>
            </a:lvl1pPr>
          </a:lstStyle>
          <a:p>
            <a:pPr algn="l"/>
            <a:r>
              <a:rPr lang="de-DE" dirty="0"/>
              <a:t>Sicherheitsunterweisung Bildschirmarbeit</a:t>
            </a:r>
            <a:endParaRPr lang="de-DE" b="0" dirty="0"/>
          </a:p>
        </p:txBody>
      </p:sp>
    </p:spTree>
    <p:extLst>
      <p:ext uri="{BB962C8B-B14F-4D97-AF65-F5344CB8AC3E}">
        <p14:creationId xmlns:p14="http://schemas.microsoft.com/office/powerpoint/2010/main" val="50327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und Medien">
    <p:spTree>
      <p:nvGrpSpPr>
        <p:cNvPr id="1" name=""/>
        <p:cNvGrpSpPr/>
        <p:nvPr/>
      </p:nvGrpSpPr>
      <p:grpSpPr>
        <a:xfrm>
          <a:off x="0" y="0"/>
          <a:ext cx="0" cy="0"/>
          <a:chOff x="0" y="0"/>
          <a:chExt cx="0" cy="0"/>
        </a:xfrm>
      </p:grpSpPr>
      <p:sp>
        <p:nvSpPr>
          <p:cNvPr id="6" name="Textplatzhalter 15"/>
          <p:cNvSpPr>
            <a:spLocks noGrp="1"/>
          </p:cNvSpPr>
          <p:nvPr>
            <p:ph type="body" sz="quarter" idx="13"/>
          </p:nvPr>
        </p:nvSpPr>
        <p:spPr>
          <a:xfrm>
            <a:off x="706225" y="1931698"/>
            <a:ext cx="4252274" cy="3817598"/>
          </a:xfrm>
        </p:spPr>
        <p:txBody>
          <a:bodyPr lIns="0" tIns="0" rIns="0" bIns="0"/>
          <a:lstStyle>
            <a:lvl1pPr marL="0" indent="0">
              <a:buNone/>
              <a:defRPr lang="de-DE" sz="1600" kern="1200" dirty="0" smtClean="0">
                <a:solidFill>
                  <a:schemeClr val="tx1"/>
                </a:solidFill>
                <a:latin typeface="Arial Narrow" panose="020B0606020202030204" pitchFamily="34" charset="0"/>
                <a:ea typeface="+mn-ea"/>
                <a:cs typeface="+mn-cs"/>
              </a:defRPr>
            </a:lvl1pPr>
            <a:lvl2pPr marL="536575" indent="-273050">
              <a:defRPr/>
            </a:lvl2pPr>
            <a:lvl3pPr marL="811213" indent="-274638">
              <a:defRPr/>
            </a:lvl3pPr>
            <a:lvl4pPr marL="1074738" indent="-263525">
              <a:defRPr/>
            </a:lvl4pPr>
            <a:lvl5pPr marL="1347788" indent="-27305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platzhalter 1"/>
          <p:cNvSpPr>
            <a:spLocks noGrp="1"/>
          </p:cNvSpPr>
          <p:nvPr>
            <p:ph type="title" hasCustomPrompt="1"/>
          </p:nvPr>
        </p:nvSpPr>
        <p:spPr>
          <a:xfrm>
            <a:off x="706225" y="461767"/>
            <a:ext cx="9305041" cy="1216204"/>
          </a:xfrm>
          <a:prstGeom prst="rect">
            <a:avLst/>
          </a:prstGeom>
        </p:spPr>
        <p:txBody>
          <a:bodyPr vert="horz" lIns="0" tIns="0" rIns="0" bIns="0" rtlCol="0" anchor="t">
            <a:normAutofit/>
          </a:bodyPr>
          <a:lstStyle>
            <a:lvl1pPr>
              <a:defRPr sz="2400"/>
            </a:lvl1pPr>
          </a:lstStyle>
          <a:p>
            <a:r>
              <a:rPr lang="de-DE" dirty="0"/>
              <a:t>Überschrift durch klicken bearbeiten</a:t>
            </a:r>
          </a:p>
        </p:txBody>
      </p:sp>
      <p:sp>
        <p:nvSpPr>
          <p:cNvPr id="9" name="Foliennummernplatzhalter 4"/>
          <p:cNvSpPr>
            <a:spLocks noGrp="1"/>
          </p:cNvSpPr>
          <p:nvPr>
            <p:ph type="sldNum" sz="quarter" idx="12"/>
          </p:nvPr>
        </p:nvSpPr>
        <p:spPr>
          <a:xfrm>
            <a:off x="706225" y="6954879"/>
            <a:ext cx="287550" cy="365125"/>
          </a:xfrm>
        </p:spPr>
        <p:txBody>
          <a:bodyPr lIns="0" rIns="0"/>
          <a:lstStyle>
            <a:lvl1pPr algn="l">
              <a:defRPr sz="1000">
                <a:solidFill>
                  <a:schemeClr val="tx1"/>
                </a:solidFill>
                <a:latin typeface="Arial" panose="020B0604020202020204" pitchFamily="34" charset="0"/>
                <a:cs typeface="Arial" panose="020B0604020202020204" pitchFamily="34" charset="0"/>
              </a:defRPr>
            </a:lvl1pPr>
          </a:lstStyle>
          <a:p>
            <a:fld id="{DD7C4DC1-7D02-4994-BD54-74988B047B41}" type="slidenum">
              <a:rPr lang="de-DE" smtClean="0"/>
              <a:pPr/>
              <a:t>‹Nr.›</a:t>
            </a:fld>
            <a:endParaRPr lang="de-DE" dirty="0"/>
          </a:p>
        </p:txBody>
      </p:sp>
      <p:sp>
        <p:nvSpPr>
          <p:cNvPr id="10" name="Fußzeilenplatzhalter 4"/>
          <p:cNvSpPr>
            <a:spLocks noGrp="1"/>
          </p:cNvSpPr>
          <p:nvPr>
            <p:ph type="ftr" sz="quarter" idx="3"/>
          </p:nvPr>
        </p:nvSpPr>
        <p:spPr>
          <a:xfrm>
            <a:off x="1048215" y="6954879"/>
            <a:ext cx="6809978" cy="365125"/>
          </a:xfrm>
          <a:prstGeom prst="rect">
            <a:avLst/>
          </a:prstGeom>
        </p:spPr>
        <p:txBody>
          <a:bodyPr vert="horz" lIns="0" tIns="45720" rIns="0" bIns="45720" rtlCol="0" anchor="ctr"/>
          <a:lstStyle>
            <a:lvl1pPr algn="ctr">
              <a:defRPr lang="de-DE" sz="1000">
                <a:latin typeface="Arial" panose="020B0604020202020204" pitchFamily="34" charset="0"/>
                <a:cs typeface="Arial" panose="020B0604020202020204" pitchFamily="34" charset="0"/>
              </a:defRPr>
            </a:lvl1pPr>
          </a:lstStyle>
          <a:p>
            <a:pPr algn="l"/>
            <a:r>
              <a:rPr lang="de-DE" dirty="0"/>
              <a:t>Sicherheitsunterweisung Bildschirmarbeit</a:t>
            </a:r>
            <a:endParaRPr lang="de-DE" b="0" dirty="0"/>
          </a:p>
        </p:txBody>
      </p:sp>
      <p:sp>
        <p:nvSpPr>
          <p:cNvPr id="11" name="Inhaltsplatzhalter 12"/>
          <p:cNvSpPr>
            <a:spLocks noGrp="1"/>
          </p:cNvSpPr>
          <p:nvPr>
            <p:ph sz="quarter" idx="14" hasCustomPrompt="1"/>
          </p:nvPr>
        </p:nvSpPr>
        <p:spPr>
          <a:xfrm>
            <a:off x="5753100" y="1931698"/>
            <a:ext cx="4258166" cy="2982841"/>
          </a:xfrm>
        </p:spPr>
        <p:txBody>
          <a:bodyPr lIns="0" tIns="0" rIns="0" bIns="0"/>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de-DE" dirty="0"/>
              <a:t>Klicken Sie zum Einfügen eines Bildes oder einer Grafik bitte auf ein Symbol</a:t>
            </a:r>
          </a:p>
        </p:txBody>
      </p:sp>
      <p:sp>
        <p:nvSpPr>
          <p:cNvPr id="13" name="Textplatzhalter 3"/>
          <p:cNvSpPr>
            <a:spLocks noGrp="1"/>
          </p:cNvSpPr>
          <p:nvPr>
            <p:ph type="body" sz="quarter" idx="16" hasCustomPrompt="1"/>
          </p:nvPr>
        </p:nvSpPr>
        <p:spPr>
          <a:xfrm>
            <a:off x="5743575" y="5009259"/>
            <a:ext cx="4267691" cy="622060"/>
          </a:xfrm>
        </p:spPr>
        <p:txBody>
          <a:bodyPr lIns="0" tIns="0" rIns="0" bIns="0">
            <a:noAutofit/>
          </a:bodyPr>
          <a:lstStyle>
            <a:lvl1pPr marL="0" indent="0">
              <a:buNone/>
              <a:defRPr sz="1200" i="0" u="none">
                <a:solidFill>
                  <a:srgbClr val="949B8F"/>
                </a:solidFill>
              </a:defRPr>
            </a:lvl1pPr>
            <a:lvl2pPr marL="457200" indent="0">
              <a:buNone/>
              <a:defRPr sz="1600" i="0" u="none"/>
            </a:lvl2pPr>
            <a:lvl3pPr marL="914400" indent="0">
              <a:buNone/>
              <a:defRPr sz="1600" i="0" u="none"/>
            </a:lvl3pPr>
            <a:lvl4pPr marL="1371600" indent="0">
              <a:buNone/>
              <a:defRPr sz="1600" i="0" u="none"/>
            </a:lvl4pPr>
            <a:lvl5pPr marL="1828800" indent="0">
              <a:buNone/>
              <a:defRPr sz="1600" i="0" u="none"/>
            </a:lvl5pPr>
          </a:lstStyle>
          <a:p>
            <a:pPr lvl="0"/>
            <a:r>
              <a:rPr lang="de-DE" sz="1600" dirty="0">
                <a:solidFill>
                  <a:srgbClr val="949B8F"/>
                </a:solidFill>
                <a:latin typeface="Arial" panose="020B0604020202020204" pitchFamily="34" charset="0"/>
                <a:cs typeface="Arial" panose="020B0604020202020204" pitchFamily="34" charset="0"/>
              </a:rPr>
              <a:t>Bildunterschrift</a:t>
            </a:r>
            <a:endParaRPr lang="de-DE" dirty="0"/>
          </a:p>
        </p:txBody>
      </p:sp>
      <p:pic>
        <p:nvPicPr>
          <p:cNvPr id="12" name="bildmarke schar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3391" y="6996261"/>
            <a:ext cx="198000" cy="198000"/>
          </a:xfrm>
          <a:prstGeom prst="rect">
            <a:avLst/>
          </a:prstGeom>
        </p:spPr>
      </p:pic>
    </p:spTree>
    <p:extLst>
      <p:ext uri="{BB962C8B-B14F-4D97-AF65-F5344CB8AC3E}">
        <p14:creationId xmlns:p14="http://schemas.microsoft.com/office/powerpoint/2010/main" val="35879431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35062" y="402483"/>
            <a:ext cx="9221689" cy="1461188"/>
          </a:xfrm>
          <a:prstGeom prst="rect">
            <a:avLst/>
          </a:prstGeom>
        </p:spPr>
        <p:txBody>
          <a:bodyPr vert="horz" lIns="0" tIns="0" rIns="0" bIns="0" rtlCol="0" anchor="t">
            <a:normAutofit/>
          </a:bodyPr>
          <a:lstStyle/>
          <a:p>
            <a:r>
              <a:rPr lang="de-DE" dirty="0"/>
              <a:t>Titelmasterformat durch Klicken bearbeiten</a:t>
            </a:r>
          </a:p>
        </p:txBody>
      </p:sp>
      <p:sp>
        <p:nvSpPr>
          <p:cNvPr id="3" name="Textplatzhalter 2"/>
          <p:cNvSpPr>
            <a:spLocks noGrp="1"/>
          </p:cNvSpPr>
          <p:nvPr>
            <p:ph type="body" idx="1"/>
          </p:nvPr>
        </p:nvSpPr>
        <p:spPr>
          <a:xfrm>
            <a:off x="735062" y="2012414"/>
            <a:ext cx="9221689" cy="4796544"/>
          </a:xfrm>
          <a:prstGeom prst="rect">
            <a:avLst/>
          </a:prstGeom>
        </p:spPr>
        <p:txBody>
          <a:bodyPr vert="horz" lIns="0" tIns="0" rIns="0" bIns="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35062" y="7006699"/>
            <a:ext cx="2405658" cy="402483"/>
          </a:xfrm>
          <a:prstGeom prst="rect">
            <a:avLst/>
          </a:prstGeom>
        </p:spPr>
        <p:txBody>
          <a:bodyPr vert="horz" lIns="91440" tIns="45720" rIns="91440" bIns="45720" rtlCol="0" anchor="ctr"/>
          <a:lstStyle>
            <a:lvl1pPr algn="l">
              <a:defRPr sz="1403">
                <a:solidFill>
                  <a:schemeClr val="tx1"/>
                </a:solidFill>
                <a:latin typeface="Arial" panose="020B0604020202020204" pitchFamily="34" charset="0"/>
                <a:cs typeface="Arial" panose="020B0604020202020204" pitchFamily="34" charset="0"/>
              </a:defRPr>
            </a:lvl1pPr>
          </a:lstStyle>
          <a:p>
            <a:endParaRPr lang="de-DE" dirty="0"/>
          </a:p>
        </p:txBody>
      </p:sp>
      <p:sp>
        <p:nvSpPr>
          <p:cNvPr id="5" name="Fußzeilenplatzhalter 4"/>
          <p:cNvSpPr>
            <a:spLocks noGrp="1"/>
          </p:cNvSpPr>
          <p:nvPr>
            <p:ph type="ftr" sz="quarter" idx="3"/>
          </p:nvPr>
        </p:nvSpPr>
        <p:spPr>
          <a:xfrm>
            <a:off x="3541663" y="7006699"/>
            <a:ext cx="3608487" cy="402483"/>
          </a:xfrm>
          <a:prstGeom prst="rect">
            <a:avLst/>
          </a:prstGeom>
        </p:spPr>
        <p:txBody>
          <a:bodyPr vert="horz" lIns="91440" tIns="45720" rIns="91440" bIns="45720" rtlCol="0" anchor="ctr"/>
          <a:lstStyle>
            <a:lvl1pPr algn="ctr">
              <a:defRPr lang="de-DE" sz="1403">
                <a:latin typeface="Arial" panose="020B0604020202020204" pitchFamily="34" charset="0"/>
                <a:cs typeface="Arial" panose="020B0604020202020204" pitchFamily="34" charset="0"/>
              </a:defRPr>
            </a:lvl1pPr>
          </a:lstStyle>
          <a:p>
            <a:r>
              <a:rPr lang="de-DE"/>
              <a:t>| TITEL DER PRÄSENTATION | NAME AUTOR*IN</a:t>
            </a:r>
          </a:p>
        </p:txBody>
      </p:sp>
      <p:sp>
        <p:nvSpPr>
          <p:cNvPr id="6" name="Foliennummernplatzhalter 5"/>
          <p:cNvSpPr>
            <a:spLocks noGrp="1"/>
          </p:cNvSpPr>
          <p:nvPr>
            <p:ph type="sldNum" sz="quarter" idx="4"/>
          </p:nvPr>
        </p:nvSpPr>
        <p:spPr>
          <a:xfrm>
            <a:off x="7551093" y="7006699"/>
            <a:ext cx="2405658" cy="402483"/>
          </a:xfrm>
          <a:prstGeom prst="rect">
            <a:avLst/>
          </a:prstGeom>
        </p:spPr>
        <p:txBody>
          <a:bodyPr vert="horz" lIns="91440" tIns="45720" rIns="91440" bIns="45720" rtlCol="0" anchor="ctr"/>
          <a:lstStyle>
            <a:lvl1pPr algn="r">
              <a:defRPr lang="de-DE" sz="1403" smtClean="0">
                <a:latin typeface="Arial" panose="020B0604020202020204" pitchFamily="34" charset="0"/>
                <a:cs typeface="Arial" panose="020B0604020202020204" pitchFamily="34" charset="0"/>
              </a:defRPr>
            </a:lvl1pPr>
          </a:lstStyle>
          <a:p>
            <a:fld id="{DD7C4DC1-7D02-4994-BD54-74988B047B41}" type="slidenum">
              <a:rPr lang="de-DE" smtClean="0"/>
              <a:pPr/>
              <a:t>‹Nr.›</a:t>
            </a:fld>
            <a:endParaRPr lang="de-DE" dirty="0"/>
          </a:p>
        </p:txBody>
      </p:sp>
      <p:sp>
        <p:nvSpPr>
          <p:cNvPr id="7" name="Rechteck 6"/>
          <p:cNvSpPr/>
          <p:nvPr/>
        </p:nvSpPr>
        <p:spPr>
          <a:xfrm>
            <a:off x="-1" y="-1"/>
            <a:ext cx="10691814" cy="755967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79"/>
          </a:p>
        </p:txBody>
      </p:sp>
      <p:sp>
        <p:nvSpPr>
          <p:cNvPr id="8" name="Rechteck 7"/>
          <p:cNvSpPr/>
          <p:nvPr userDrawn="1"/>
        </p:nvSpPr>
        <p:spPr>
          <a:xfrm>
            <a:off x="-1" y="-1"/>
            <a:ext cx="10691813" cy="755967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622343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8" r:id="rId3"/>
    <p:sldLayoutId id="2147483699" r:id="rId4"/>
  </p:sldLayoutIdLst>
  <p:hf hdr="0" dt="0"/>
  <p:txStyles>
    <p:titleStyle>
      <a:lvl1pPr algn="l" defTabSz="801929" rtl="0" eaLnBrk="1" latinLnBrk="0" hangingPunct="1">
        <a:lnSpc>
          <a:spcPct val="90000"/>
        </a:lnSpc>
        <a:spcBef>
          <a:spcPct val="0"/>
        </a:spcBef>
        <a:buNone/>
        <a:defRPr sz="2631" b="1" kern="1200" cap="all" baseline="0">
          <a:solidFill>
            <a:schemeClr val="tx1"/>
          </a:solidFill>
          <a:latin typeface="Arial" panose="020B0604020202020204" pitchFamily="34" charset="0"/>
          <a:ea typeface="+mj-ea"/>
          <a:cs typeface="Arial" panose="020B0604020202020204" pitchFamily="34" charset="0"/>
        </a:defRPr>
      </a:lvl1pPr>
    </p:titleStyle>
    <p:bodyStyle>
      <a:lvl1pPr marL="311861" indent="-311861" algn="l" defTabSz="801929" rtl="0" eaLnBrk="1" latinLnBrk="0" hangingPunct="1">
        <a:lnSpc>
          <a:spcPct val="90000"/>
        </a:lnSpc>
        <a:spcBef>
          <a:spcPts val="877"/>
        </a:spcBef>
        <a:buSzPct val="90000"/>
        <a:buFont typeface="Symbol" panose="05050102010706020507" pitchFamily="18" charset="2"/>
        <a:buChar char="¾"/>
        <a:defRPr sz="2105" kern="1200">
          <a:solidFill>
            <a:schemeClr val="tx1"/>
          </a:solidFill>
          <a:latin typeface="Arial Narrow" panose="020B0606020202030204" pitchFamily="34" charset="0"/>
          <a:ea typeface="+mn-ea"/>
          <a:cs typeface="+mn-cs"/>
        </a:defRPr>
      </a:lvl1pPr>
      <a:lvl2pPr marL="712826" indent="-311861" algn="l" defTabSz="801929" rtl="0" eaLnBrk="1" latinLnBrk="0" hangingPunct="1">
        <a:lnSpc>
          <a:spcPct val="90000"/>
        </a:lnSpc>
        <a:spcBef>
          <a:spcPts val="439"/>
        </a:spcBef>
        <a:buSzPct val="90000"/>
        <a:buFont typeface="Symbol" panose="05050102010706020507" pitchFamily="18" charset="2"/>
        <a:buChar char="¾"/>
        <a:defRPr sz="2105" kern="1200">
          <a:solidFill>
            <a:schemeClr val="tx1"/>
          </a:solidFill>
          <a:latin typeface="Arial Narrow" panose="020B0606020202030204" pitchFamily="34" charset="0"/>
          <a:ea typeface="+mn-ea"/>
          <a:cs typeface="+mn-cs"/>
        </a:defRPr>
      </a:lvl2pPr>
      <a:lvl3pPr marL="1102652" indent="-300723" algn="l" defTabSz="801929" rtl="0" eaLnBrk="1" latinLnBrk="0" hangingPunct="1">
        <a:lnSpc>
          <a:spcPct val="90000"/>
        </a:lnSpc>
        <a:spcBef>
          <a:spcPts val="439"/>
        </a:spcBef>
        <a:buSzPct val="90000"/>
        <a:buFont typeface="Symbol" panose="05050102010706020507" pitchFamily="18" charset="2"/>
        <a:buChar char="¾"/>
        <a:defRPr sz="2105" kern="1200">
          <a:solidFill>
            <a:schemeClr val="tx1"/>
          </a:solidFill>
          <a:latin typeface="Arial Narrow" panose="020B0606020202030204" pitchFamily="34" charset="0"/>
          <a:ea typeface="+mn-ea"/>
          <a:cs typeface="+mn-cs"/>
        </a:defRPr>
      </a:lvl3pPr>
      <a:lvl4pPr marL="1492479" indent="-289585" algn="l" defTabSz="801929" rtl="0" eaLnBrk="1" latinLnBrk="0" hangingPunct="1">
        <a:lnSpc>
          <a:spcPct val="90000"/>
        </a:lnSpc>
        <a:spcBef>
          <a:spcPts val="439"/>
        </a:spcBef>
        <a:buSzPct val="90000"/>
        <a:buFont typeface="Symbol" panose="05050102010706020507" pitchFamily="18" charset="2"/>
        <a:buChar char="¾"/>
        <a:defRPr sz="2105" kern="1200">
          <a:solidFill>
            <a:schemeClr val="tx1"/>
          </a:solidFill>
          <a:latin typeface="Arial Narrow" panose="020B0606020202030204" pitchFamily="34" charset="0"/>
          <a:ea typeface="+mn-ea"/>
          <a:cs typeface="+mn-cs"/>
        </a:defRPr>
      </a:lvl4pPr>
      <a:lvl5pPr marL="1893443" indent="-289585" algn="l" defTabSz="801929" rtl="0" eaLnBrk="1" latinLnBrk="0" hangingPunct="1">
        <a:lnSpc>
          <a:spcPct val="90000"/>
        </a:lnSpc>
        <a:spcBef>
          <a:spcPts val="439"/>
        </a:spcBef>
        <a:buSzPct val="90000"/>
        <a:buFont typeface="Symbol" panose="05050102010706020507" pitchFamily="18" charset="2"/>
        <a:buChar char="¾"/>
        <a:defRPr sz="2105" kern="1200">
          <a:solidFill>
            <a:schemeClr val="tx1"/>
          </a:solidFill>
          <a:latin typeface="Arial Narrow" panose="020B0606020202030204" pitchFamily="34" charset="0"/>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de-DE"/>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s://www.leuphana.de/intranet/arbeitsschutz/bildschirmtaetigkeiten.htm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umwelt-online.de/regelwerk/index.htm" TargetMode="External"/><Relationship Id="rId2" Type="http://schemas.openxmlformats.org/officeDocument/2006/relationships/hyperlink" Target="https://www.leuphana.de/intranet/arbeitsschutz/bildschirmtaetigkeiten.html"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3.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jpeg"/><Relationship Id="rId7" Type="http://schemas.openxmlformats.org/officeDocument/2006/relationships/image" Target="../media/image24.emf"/><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emf"/></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1933576"/>
            <a:ext cx="10691813" cy="5626099"/>
          </a:xfrm>
          <a:prstGeom prst="rect">
            <a:avLst/>
          </a:prstGeom>
          <a:solidFill>
            <a:srgbClr val="88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dirty="0"/>
          </a:p>
        </p:txBody>
      </p:sp>
      <p:sp>
        <p:nvSpPr>
          <p:cNvPr id="6" name="Rechteck 5"/>
          <p:cNvSpPr/>
          <p:nvPr/>
        </p:nvSpPr>
        <p:spPr>
          <a:xfrm>
            <a:off x="8177213" y="1852612"/>
            <a:ext cx="1842514" cy="90488"/>
          </a:xfrm>
          <a:prstGeom prst="rect">
            <a:avLst/>
          </a:prstGeom>
          <a:solidFill>
            <a:srgbClr val="7B0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8167688" y="6207125"/>
            <a:ext cx="1842514"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3439" y="6519298"/>
            <a:ext cx="1411012" cy="491425"/>
          </a:xfrm>
          <a:prstGeom prst="rect">
            <a:avLst/>
          </a:prstGeom>
        </p:spPr>
      </p:pic>
      <p:sp>
        <p:nvSpPr>
          <p:cNvPr id="9" name="Textfeld 8"/>
          <p:cNvSpPr txBox="1"/>
          <p:nvPr/>
        </p:nvSpPr>
        <p:spPr>
          <a:xfrm>
            <a:off x="652702" y="470867"/>
            <a:ext cx="9357500" cy="1384995"/>
          </a:xfrm>
          <a:prstGeom prst="rect">
            <a:avLst/>
          </a:prstGeom>
          <a:noFill/>
        </p:spPr>
        <p:txBody>
          <a:bodyPr wrap="square" lIns="0" tIns="0" rIns="0" bIns="0" rtlCol="0">
            <a:spAutoFit/>
          </a:bodyPr>
          <a:lstStyle/>
          <a:p>
            <a:pPr>
              <a:lnSpc>
                <a:spcPts val="3600"/>
              </a:lnSpc>
            </a:pPr>
            <a:r>
              <a:rPr lang="de-DE" sz="3600" b="1" cap="all" dirty="0">
                <a:latin typeface="Arial" panose="020B0604020202020204" pitchFamily="34" charset="0"/>
                <a:cs typeface="Arial" panose="020B0604020202020204" pitchFamily="34" charset="0"/>
              </a:rPr>
              <a:t>(Muster-)Sicherheitsunterweisung</a:t>
            </a:r>
          </a:p>
          <a:p>
            <a:pPr>
              <a:lnSpc>
                <a:spcPts val="3600"/>
              </a:lnSpc>
            </a:pPr>
            <a:r>
              <a:rPr lang="de-DE" sz="3600" cap="all" dirty="0">
                <a:latin typeface="Arial" panose="020B0604020202020204" pitchFamily="34" charset="0"/>
                <a:cs typeface="Arial" panose="020B0604020202020204" pitchFamily="34" charset="0"/>
              </a:rPr>
              <a:t>Büroarbeit  </a:t>
            </a:r>
          </a:p>
          <a:p>
            <a:pPr>
              <a:lnSpc>
                <a:spcPts val="3600"/>
              </a:lnSpc>
            </a:pPr>
            <a:r>
              <a:rPr lang="de-DE" sz="2400" cap="all" dirty="0">
                <a:latin typeface="Arial" panose="020B0604020202020204" pitchFamily="34" charset="0"/>
                <a:cs typeface="Arial" panose="020B0604020202020204" pitchFamily="34" charset="0"/>
              </a:rPr>
              <a:t>-Auf dem Campus, zuhause und mobil-</a:t>
            </a:r>
          </a:p>
        </p:txBody>
      </p:sp>
      <p:sp>
        <p:nvSpPr>
          <p:cNvPr id="11" name="Textfeld 10"/>
          <p:cNvSpPr txBox="1"/>
          <p:nvPr/>
        </p:nvSpPr>
        <p:spPr>
          <a:xfrm>
            <a:off x="848408" y="6427147"/>
            <a:ext cx="5836029" cy="473656"/>
          </a:xfrm>
          <a:prstGeom prst="rect">
            <a:avLst/>
          </a:prstGeom>
          <a:noFill/>
        </p:spPr>
        <p:txBody>
          <a:bodyPr wrap="square" rtlCol="0">
            <a:spAutoFit/>
          </a:bodyPr>
          <a:lstStyle/>
          <a:p>
            <a:pPr>
              <a:lnSpc>
                <a:spcPts val="3600"/>
              </a:lnSpc>
            </a:pPr>
            <a:r>
              <a:rPr lang="de-DE" sz="1200" b="1" dirty="0">
                <a:solidFill>
                  <a:schemeClr val="bg1"/>
                </a:solidFill>
                <a:latin typeface="+mj-lt"/>
                <a:cs typeface="Arial" panose="020B0604020202020204" pitchFamily="34" charset="0"/>
              </a:rPr>
              <a:t>Sicherheitsunterweisung </a:t>
            </a:r>
            <a:r>
              <a:rPr lang="de-DE" sz="1200" b="1" dirty="0">
                <a:solidFill>
                  <a:schemeClr val="bg1"/>
                </a:solidFill>
                <a:latin typeface="+mj-lt"/>
                <a:cs typeface="Arial Narrow" panose="020B0604020202020204" pitchFamily="34" charset="0"/>
              </a:rPr>
              <a:t>Büroarbeit, Lüneburg, … … …</a:t>
            </a: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08" y="6697761"/>
            <a:ext cx="144000" cy="134498"/>
          </a:xfrm>
          <a:prstGeom prst="rect">
            <a:avLst/>
          </a:prstGeom>
        </p:spPr>
      </p:pic>
    </p:spTree>
    <p:extLst>
      <p:ext uri="{BB962C8B-B14F-4D97-AF65-F5344CB8AC3E}">
        <p14:creationId xmlns:p14="http://schemas.microsoft.com/office/powerpoint/2010/main" val="38505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10</a:t>
            </a:fld>
            <a:endParaRPr lang="de-DE" dirty="0"/>
          </a:p>
        </p:txBody>
      </p:sp>
      <p:sp>
        <p:nvSpPr>
          <p:cNvPr id="10" name="Titel 1">
            <a:extLst>
              <a:ext uri="{FF2B5EF4-FFF2-40B4-BE49-F238E27FC236}">
                <a16:creationId xmlns:a16="http://schemas.microsoft.com/office/drawing/2014/main" id="{049109B1-6C4D-B04A-B449-F1EA4354C4B0}"/>
              </a:ext>
            </a:extLst>
          </p:cNvPr>
          <p:cNvSpPr>
            <a:spLocks noGrp="1"/>
          </p:cNvSpPr>
          <p:nvPr>
            <p:ph type="title"/>
          </p:nvPr>
        </p:nvSpPr>
        <p:spPr>
          <a:xfrm>
            <a:off x="908191" y="692224"/>
            <a:ext cx="9661481" cy="783176"/>
          </a:xfrm>
        </p:spPr>
        <p:txBody>
          <a:bodyPr>
            <a:noAutofit/>
          </a:bodyPr>
          <a:lstStyle/>
          <a:p>
            <a:pPr>
              <a:lnSpc>
                <a:spcPct val="100000"/>
              </a:lnSpc>
              <a:spcBef>
                <a:spcPts val="0"/>
              </a:spcBef>
            </a:pPr>
            <a:r>
              <a:rPr lang="de-DE" sz="2200" dirty="0"/>
              <a:t>Wie können Belastungen minimiert und Unfälle vermieden werden?</a:t>
            </a:r>
          </a:p>
        </p:txBody>
      </p:sp>
      <p:sp>
        <p:nvSpPr>
          <p:cNvPr id="9" name="Textfeld 8">
            <a:extLst>
              <a:ext uri="{FF2B5EF4-FFF2-40B4-BE49-F238E27FC236}">
                <a16:creationId xmlns:a16="http://schemas.microsoft.com/office/drawing/2014/main" id="{E9999151-44B7-514B-A490-BF7F7CFCF526}"/>
              </a:ext>
            </a:extLst>
          </p:cNvPr>
          <p:cNvSpPr txBox="1"/>
          <p:nvPr/>
        </p:nvSpPr>
        <p:spPr>
          <a:xfrm>
            <a:off x="819133" y="1633438"/>
            <a:ext cx="9509468" cy="4770537"/>
          </a:xfrm>
          <a:prstGeom prst="rect">
            <a:avLst/>
          </a:prstGeom>
          <a:noFill/>
        </p:spPr>
        <p:txBody>
          <a:bodyPr wrap="square" rtlCol="0">
            <a:spAutoFit/>
          </a:bodyPr>
          <a:lstStyle/>
          <a:p>
            <a:r>
              <a:rPr lang="de-DE" sz="1600" b="1" cap="all" dirty="0">
                <a:latin typeface="Arial Narrow" panose="020B0604020202020204" pitchFamily="34" charset="0"/>
                <a:cs typeface="Arial Narrow" panose="020B0604020202020204" pitchFamily="34" charset="0"/>
              </a:rPr>
              <a:t>Welche Kriterien muss die ARBEITSUMGEBUNG erfüllen?</a:t>
            </a:r>
          </a:p>
          <a:p>
            <a:endParaRPr lang="de-DE" sz="1600" dirty="0">
              <a:latin typeface="Arial Narrow" panose="020B0604020202020204" pitchFamily="34" charset="0"/>
              <a:cs typeface="Arial Narrow" panose="020B0604020202020204" pitchFamily="34" charset="0"/>
            </a:endParaRPr>
          </a:p>
          <a:p>
            <a:r>
              <a:rPr lang="de-DE" sz="1600" b="1" dirty="0">
                <a:latin typeface="Arial Narrow" panose="020B0604020202020204" pitchFamily="34" charset="0"/>
                <a:cs typeface="Arial Narrow" panose="020B0604020202020204" pitchFamily="34" charset="0"/>
              </a:rPr>
              <a:t>Licht: </a:t>
            </a:r>
            <a:r>
              <a:rPr lang="de-DE" sz="1600" dirty="0">
                <a:latin typeface="Arial Narrow" panose="020B0604020202020204" pitchFamily="34" charset="0"/>
                <a:cs typeface="Arial Narrow" panose="020B060402020202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a:t>
            </a:r>
            <a:r>
              <a:rPr lang="de-DE" sz="1600" dirty="0">
                <a:latin typeface="Arial Narrow" panose="020B0604020202020204" pitchFamily="34" charset="0"/>
                <a:cs typeface="Arial Narrow" panose="020B0604020202020204" pitchFamily="34" charset="0"/>
              </a:rPr>
              <a:t>Mindestens 500 lx durch Allgemeinbeleuchtung, 300 lx im Umgebungsbereich</a:t>
            </a:r>
          </a:p>
          <a:p>
            <a:r>
              <a:rPr lang="de-DE" sz="1600" dirty="0">
                <a:latin typeface="Arial Narrow" panose="020B0604020202020204" pitchFamily="34" charset="0"/>
                <a:cs typeface="Arial Narrow" panose="020B060402020202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B</a:t>
            </a:r>
            <a:r>
              <a:rPr lang="de-DE" sz="1600" dirty="0">
                <a:latin typeface="Arial Narrow" panose="020B0604020202020204" pitchFamily="34" charset="0"/>
                <a:cs typeface="Arial Narrow" panose="020B0604020202020204" pitchFamily="34" charset="0"/>
              </a:rPr>
              <a:t>ei erhöhten Sehanforderungen bitte </a:t>
            </a:r>
            <a:r>
              <a:rPr lang="de-DE" sz="1600" dirty="0">
                <a:latin typeface="Arial Narrow" panose="020B0604020202020204" pitchFamily="34" charset="0"/>
                <a:cs typeface="Arial Narrow" panose="020B0604020202020204" pitchFamily="34" charset="0"/>
                <a:sym typeface="Symbol" panose="05050102010706020507" pitchFamily="18" charset="2"/>
              </a:rPr>
              <a:t>zusätzlich </a:t>
            </a:r>
            <a:r>
              <a:rPr lang="de-DE" sz="1600" dirty="0">
                <a:latin typeface="Arial Narrow" panose="020B0604020202020204" pitchFamily="34" charset="0"/>
                <a:cs typeface="Arial Narrow" panose="020B0604020202020204" pitchFamily="34" charset="0"/>
              </a:rPr>
              <a:t>Arbeitsplatzleuchten benutzen.</a:t>
            </a:r>
          </a:p>
          <a:p>
            <a:r>
              <a:rPr lang="de-DE" altLang="de-DE" sz="1600" dirty="0">
                <a:latin typeface="Arial Narrow" panose="020B060602020203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Störenden </a:t>
            </a:r>
            <a:r>
              <a:rPr lang="de-DE" altLang="de-DE" sz="1600" dirty="0">
                <a:latin typeface="Arial Narrow" panose="020B0606020202030204" pitchFamily="34" charset="0"/>
              </a:rPr>
              <a:t>Lichteinfall durch Nutzung des Blendschutzes und Anordnung des Mobiliars vermeiden.</a:t>
            </a:r>
          </a:p>
          <a:p>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a:p>
            <a:r>
              <a:rPr lang="de-DE" sz="1600" b="1" dirty="0">
                <a:latin typeface="Arial Narrow" panose="020B0604020202020204" pitchFamily="34" charset="0"/>
                <a:cs typeface="Arial Narrow" panose="020B0604020202020204" pitchFamily="34" charset="0"/>
              </a:rPr>
              <a:t>Verkehrswege:</a:t>
            </a:r>
            <a:r>
              <a:rPr lang="de-DE" sz="1600" dirty="0">
                <a:latin typeface="Arial Narrow" panose="020B0604020202020204" pitchFamily="34" charset="0"/>
                <a:cs typeface="Arial Narrow" panose="020B060402020202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a:t>
            </a:r>
            <a:r>
              <a:rPr lang="de-DE" sz="1600" dirty="0">
                <a:latin typeface="Arial Narrow" panose="020B0604020202020204" pitchFamily="34" charset="0"/>
                <a:cs typeface="Arial Narrow" panose="020B0604020202020204" pitchFamily="34" charset="0"/>
              </a:rPr>
              <a:t>Gänge zu persönlich zugewiesenen Arbeitsplätzen im Raum ≥ 0,60 m breit</a:t>
            </a:r>
          </a:p>
          <a:p>
            <a:r>
              <a:rPr lang="de-DE" sz="1600" dirty="0">
                <a:latin typeface="Arial Narrow" panose="020B0604020202020204" pitchFamily="34" charset="0"/>
                <a:cs typeface="Arial Narrow" panose="020B060402020202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a:t>
            </a:r>
            <a:r>
              <a:rPr lang="de-DE" sz="1600" dirty="0">
                <a:latin typeface="Arial Narrow" panose="020B0604020202020204" pitchFamily="34" charset="0"/>
                <a:cs typeface="Arial Narrow" panose="020B0604020202020204" pitchFamily="34" charset="0"/>
              </a:rPr>
              <a:t>Flure ≥ 1,25 m breit</a:t>
            </a:r>
          </a:p>
          <a:p>
            <a:r>
              <a:rPr lang="de-DE" sz="1600" dirty="0">
                <a:latin typeface="Arial Narrow" panose="020B0604020202020204" pitchFamily="34" charset="0"/>
                <a:cs typeface="Arial Narrow" panose="020B060402020202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K</a:t>
            </a:r>
            <a:r>
              <a:rPr lang="de-DE" sz="1600" dirty="0">
                <a:latin typeface="Arial Narrow" panose="020B0604020202020204" pitchFamily="34" charset="0"/>
                <a:cs typeface="Arial Narrow" panose="020B0604020202020204" pitchFamily="34" charset="0"/>
              </a:rPr>
              <a:t>eine Stolperstellen, z. B. durch Leitungen oder abgestellte Gegenstände</a:t>
            </a:r>
          </a:p>
          <a:p>
            <a:endParaRPr lang="de-DE" sz="1600" dirty="0">
              <a:latin typeface="Arial Narrow" panose="020B0604020202020204" pitchFamily="34" charset="0"/>
              <a:cs typeface="Arial Narrow" panose="020B0604020202020204" pitchFamily="34" charset="0"/>
            </a:endParaRPr>
          </a:p>
          <a:p>
            <a:r>
              <a:rPr lang="de-DE" sz="1600" b="1" dirty="0">
                <a:latin typeface="Arial Narrow" panose="020B0604020202020204" pitchFamily="34" charset="0"/>
                <a:cs typeface="Arial Narrow" panose="020B0604020202020204" pitchFamily="34" charset="0"/>
              </a:rPr>
              <a:t>Raumtemperatur: </a:t>
            </a:r>
            <a:r>
              <a:rPr lang="de-DE" sz="1600" dirty="0">
                <a:latin typeface="Arial Narrow" panose="020B0604020202020204" pitchFamily="34" charset="0"/>
                <a:cs typeface="Arial Narrow" panose="020B060402020202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20</a:t>
            </a:r>
            <a:r>
              <a:rPr lang="de-DE" sz="1600" dirty="0">
                <a:latin typeface="Arial Narrow" panose="020B0604020202020204" pitchFamily="34" charset="0"/>
                <a:cs typeface="Arial Narrow" panose="020B0604020202020204" pitchFamily="34" charset="0"/>
              </a:rPr>
              <a:t>°C Mindesttemperatur</a:t>
            </a:r>
          </a:p>
          <a:p>
            <a:r>
              <a:rPr lang="de-DE" sz="1600" dirty="0">
                <a:latin typeface="Arial Narrow" panose="020B0604020202020204" pitchFamily="34" charset="0"/>
                <a:cs typeface="Arial Narrow" panose="020B060402020202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N</a:t>
            </a:r>
            <a:r>
              <a:rPr lang="de-DE" sz="1600" dirty="0">
                <a:latin typeface="Arial Narrow" panose="020B0604020202020204" pitchFamily="34" charset="0"/>
                <a:cs typeface="Arial Narrow" panose="020B0604020202020204" pitchFamily="34" charset="0"/>
              </a:rPr>
              <a:t>ur kurzzeitig über 26°C</a:t>
            </a:r>
          </a:p>
          <a:p>
            <a:endParaRPr lang="de-DE" sz="1600" dirty="0">
              <a:latin typeface="Arial Narrow" panose="020B0604020202020204" pitchFamily="34" charset="0"/>
              <a:cs typeface="Arial Narrow" panose="020B0604020202020204" pitchFamily="34" charset="0"/>
            </a:endParaRPr>
          </a:p>
          <a:p>
            <a:r>
              <a:rPr lang="de-DE" sz="1600" b="1" dirty="0">
                <a:latin typeface="Arial Narrow" panose="020B0604020202020204" pitchFamily="34" charset="0"/>
                <a:cs typeface="Arial Narrow" panose="020B0604020202020204" pitchFamily="34" charset="0"/>
              </a:rPr>
              <a:t>Lärm:</a:t>
            </a:r>
            <a:r>
              <a:rPr lang="de-DE" sz="1600" dirty="0">
                <a:latin typeface="Arial Narrow" panose="020B0604020202020204" pitchFamily="34" charset="0"/>
                <a:cs typeface="Arial Narrow" panose="020B0604020202020204" pitchFamily="34" charset="0"/>
              </a:rPr>
              <a:t>		</a:t>
            </a:r>
            <a:r>
              <a:rPr lang="de-DE" sz="1600" dirty="0">
                <a:latin typeface="Arial Narrow" panose="020B0604020202020204" pitchFamily="34" charset="0"/>
                <a:cs typeface="Arial Narrow" panose="020B0604020202020204" pitchFamily="34" charset="0"/>
                <a:sym typeface="Symbol" panose="05050102010706020507" pitchFamily="18" charset="2"/>
              </a:rPr>
              <a:t> </a:t>
            </a:r>
            <a:r>
              <a:rPr lang="de-DE" sz="1600" dirty="0">
                <a:latin typeface="Arial Narrow" panose="020B0604020202020204" pitchFamily="34" charset="0"/>
                <a:cs typeface="Arial Narrow" panose="020B0604020202020204" pitchFamily="34" charset="0"/>
              </a:rPr>
              <a:t>Beurteilungspegel &lt; 55 dB(A) (Pegel eines leisen Gesprächs)</a:t>
            </a:r>
          </a:p>
          <a:p>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p:txBody>
      </p:sp>
      <p:sp>
        <p:nvSpPr>
          <p:cNvPr id="8"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4209105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11</a:t>
            </a:fld>
            <a:endParaRPr lang="de-DE" dirty="0"/>
          </a:p>
        </p:txBody>
      </p:sp>
      <p:pic>
        <p:nvPicPr>
          <p:cNvPr id="13" name="Picture 7" descr="C:\Users\seeba\Documents\Fotos\Blickrichtung parallel zum Fenster.jpg">
            <a:extLst>
              <a:ext uri="{FF2B5EF4-FFF2-40B4-BE49-F238E27FC236}">
                <a16:creationId xmlns:a16="http://schemas.microsoft.com/office/drawing/2014/main" id="{7F98EC8A-CD35-F44F-A1FC-243D05351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trans="0" detail="0"/>
                    </a14:imgEffect>
                  </a14:imgLayer>
                </a14:imgProps>
              </a:ext>
              <a:ext uri="{28A0092B-C50C-407E-A947-70E740481C1C}">
                <a14:useLocalDpi xmlns:a14="http://schemas.microsoft.com/office/drawing/2010/main" val="0"/>
              </a:ext>
            </a:extLst>
          </a:blip>
          <a:srcRect/>
          <a:stretch>
            <a:fillRect/>
          </a:stretch>
        </p:blipFill>
        <p:spPr bwMode="auto">
          <a:xfrm>
            <a:off x="3095641" y="2616620"/>
            <a:ext cx="4552918" cy="3293967"/>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a:extLst>
              <a:ext uri="{FF2B5EF4-FFF2-40B4-BE49-F238E27FC236}">
                <a16:creationId xmlns:a16="http://schemas.microsoft.com/office/drawing/2014/main" id="{049109B1-6C4D-B04A-B449-F1EA4354C4B0}"/>
              </a:ext>
            </a:extLst>
          </p:cNvPr>
          <p:cNvSpPr>
            <a:spLocks noGrp="1"/>
          </p:cNvSpPr>
          <p:nvPr>
            <p:ph type="title"/>
          </p:nvPr>
        </p:nvSpPr>
        <p:spPr>
          <a:xfrm>
            <a:off x="891565" y="684134"/>
            <a:ext cx="9496724" cy="992245"/>
          </a:xfrm>
        </p:spPr>
        <p:txBody>
          <a:bodyPr>
            <a:normAutofit fontScale="90000"/>
          </a:bodyPr>
          <a:lstStyle/>
          <a:p>
            <a:pPr>
              <a:lnSpc>
                <a:spcPct val="100000"/>
              </a:lnSpc>
              <a:spcBef>
                <a:spcPts val="0"/>
              </a:spcBef>
            </a:pPr>
            <a:r>
              <a:rPr lang="de-DE" dirty="0"/>
              <a:t>Wie können Belastungen minimiert und Unfälle vermieden werden?</a:t>
            </a:r>
            <a:br>
              <a:rPr lang="de-DE" sz="2300" dirty="0"/>
            </a:br>
            <a:br>
              <a:rPr lang="de-DE" dirty="0">
                <a:latin typeface="Arial Narrow" panose="020B0604020202020204" pitchFamily="34" charset="0"/>
                <a:cs typeface="Arial Narrow" panose="020B0604020202020204" pitchFamily="34" charset="0"/>
              </a:rPr>
            </a:br>
            <a:endParaRPr lang="de-DE" dirty="0"/>
          </a:p>
        </p:txBody>
      </p:sp>
      <p:sp>
        <p:nvSpPr>
          <p:cNvPr id="8" name="Rectangle 4"/>
          <p:cNvSpPr>
            <a:spLocks noChangeArrowheads="1"/>
          </p:cNvSpPr>
          <p:nvPr/>
        </p:nvSpPr>
        <p:spPr bwMode="auto">
          <a:xfrm>
            <a:off x="993775" y="3354937"/>
            <a:ext cx="1842446" cy="1813317"/>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de-DE" altLang="de-DE" b="1" dirty="0">
                <a:solidFill>
                  <a:srgbClr val="C00000"/>
                </a:solidFill>
                <a:latin typeface="Arial Narrow" panose="020B0606020202030204" pitchFamily="34" charset="0"/>
              </a:rPr>
              <a:t>Blendung oder zu großer Hell-/ Dunkelwechsel </a:t>
            </a:r>
            <a:r>
              <a:rPr lang="de-DE" altLang="de-DE" dirty="0">
                <a:latin typeface="Arial Narrow" panose="020B0606020202030204" pitchFamily="34" charset="0"/>
              </a:rPr>
              <a:t>können durch eine Blickrichtung parallel zum Fenster vermieden werden.</a:t>
            </a:r>
          </a:p>
        </p:txBody>
      </p:sp>
      <p:sp>
        <p:nvSpPr>
          <p:cNvPr id="10" name="Line 17"/>
          <p:cNvSpPr>
            <a:spLocks noChangeShapeType="1"/>
          </p:cNvSpPr>
          <p:nvPr/>
        </p:nvSpPr>
        <p:spPr bwMode="auto">
          <a:xfrm rot="20770258" flipH="1" flipV="1">
            <a:off x="6707857" y="2670376"/>
            <a:ext cx="1240787" cy="1364845"/>
          </a:xfrm>
          <a:prstGeom prst="line">
            <a:avLst/>
          </a:prstGeom>
          <a:noFill/>
          <a:ln w="254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Line 17"/>
          <p:cNvSpPr>
            <a:spLocks noChangeShapeType="1"/>
          </p:cNvSpPr>
          <p:nvPr/>
        </p:nvSpPr>
        <p:spPr bwMode="auto">
          <a:xfrm rot="20770258">
            <a:off x="2816385" y="3984633"/>
            <a:ext cx="2226709" cy="557938"/>
          </a:xfrm>
          <a:prstGeom prst="line">
            <a:avLst/>
          </a:prstGeom>
          <a:noFill/>
          <a:ln w="254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Rectangle 4"/>
          <p:cNvSpPr>
            <a:spLocks noChangeArrowheads="1"/>
          </p:cNvSpPr>
          <p:nvPr/>
        </p:nvSpPr>
        <p:spPr bwMode="auto">
          <a:xfrm>
            <a:off x="7984179" y="3601158"/>
            <a:ext cx="1842446" cy="1320874"/>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de-DE" altLang="de-DE" b="1" dirty="0">
                <a:solidFill>
                  <a:srgbClr val="C00000"/>
                </a:solidFill>
                <a:latin typeface="Arial Narrow" panose="020B0606020202030204" pitchFamily="34" charset="0"/>
              </a:rPr>
              <a:t>Reflexionen</a:t>
            </a:r>
            <a:r>
              <a:rPr lang="de-DE" altLang="de-DE" dirty="0">
                <a:latin typeface="Arial Narrow" panose="020B0606020202030204" pitchFamily="34" charset="0"/>
              </a:rPr>
              <a:t> können durch eine seitliche Position der Lichtquellen vermieden werden.</a:t>
            </a:r>
          </a:p>
        </p:txBody>
      </p:sp>
      <p:sp>
        <p:nvSpPr>
          <p:cNvPr id="18" name="Line 17"/>
          <p:cNvSpPr>
            <a:spLocks noChangeShapeType="1"/>
          </p:cNvSpPr>
          <p:nvPr/>
        </p:nvSpPr>
        <p:spPr bwMode="auto">
          <a:xfrm rot="20770258" flipH="1">
            <a:off x="7077055" y="4936092"/>
            <a:ext cx="1008767" cy="188898"/>
          </a:xfrm>
          <a:prstGeom prst="line">
            <a:avLst/>
          </a:prstGeom>
          <a:noFill/>
          <a:ln w="254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Textfeld 13">
            <a:extLst>
              <a:ext uri="{FF2B5EF4-FFF2-40B4-BE49-F238E27FC236}">
                <a16:creationId xmlns:a16="http://schemas.microsoft.com/office/drawing/2014/main" id="{56704D4E-6334-0941-8D28-95A635E6BB43}"/>
              </a:ext>
            </a:extLst>
          </p:cNvPr>
          <p:cNvSpPr txBox="1"/>
          <p:nvPr/>
        </p:nvSpPr>
        <p:spPr>
          <a:xfrm>
            <a:off x="822468" y="1640123"/>
            <a:ext cx="8959850" cy="661720"/>
          </a:xfrm>
          <a:prstGeom prst="rect">
            <a:avLst/>
          </a:prstGeom>
          <a:noFill/>
        </p:spPr>
        <p:txBody>
          <a:bodyPr wrap="square" rtlCol="0">
            <a:spAutoFit/>
          </a:bodyPr>
          <a:lstStyle/>
          <a:p>
            <a:pPr>
              <a:spcBef>
                <a:spcPts val="600"/>
              </a:spcBef>
            </a:pPr>
            <a:r>
              <a:rPr lang="de-DE" sz="1600" b="1" cap="all" dirty="0">
                <a:latin typeface="Arial Narrow" panose="020B0604020202020204" pitchFamily="34" charset="0"/>
                <a:cs typeface="Arial Narrow" panose="020B0604020202020204" pitchFamily="34" charset="0"/>
              </a:rPr>
              <a:t>Wie ist das </a:t>
            </a:r>
            <a:r>
              <a:rPr lang="de-DE" sz="1600" b="1" cap="all" dirty="0" err="1">
                <a:latin typeface="Arial Narrow" panose="020B0604020202020204" pitchFamily="34" charset="0"/>
                <a:cs typeface="Arial Narrow" panose="020B0604020202020204" pitchFamily="34" charset="0"/>
              </a:rPr>
              <a:t>mobiliar</a:t>
            </a:r>
            <a:r>
              <a:rPr lang="de-DE" sz="1600" b="1" cap="all" dirty="0">
                <a:latin typeface="Arial Narrow" panose="020B0604020202020204" pitchFamily="34" charset="0"/>
                <a:cs typeface="Arial Narrow" panose="020B0604020202020204" pitchFamily="34" charset="0"/>
              </a:rPr>
              <a:t> grundsätzlich anzuordnen?</a:t>
            </a:r>
          </a:p>
          <a:p>
            <a:pPr>
              <a:spcBef>
                <a:spcPts val="600"/>
              </a:spcBef>
            </a:pPr>
            <a:endParaRPr lang="de-DE" sz="1600" dirty="0">
              <a:latin typeface="Arial Narrow" panose="020B0604020202020204" pitchFamily="34" charset="0"/>
              <a:cs typeface="Arial Narrow" panose="020B0604020202020204" pitchFamily="34" charset="0"/>
            </a:endParaRPr>
          </a:p>
        </p:txBody>
      </p:sp>
      <p:sp>
        <p:nvSpPr>
          <p:cNvPr id="12"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215289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12</a:t>
            </a:fld>
            <a:endParaRPr lang="de-DE" dirty="0"/>
          </a:p>
        </p:txBody>
      </p:sp>
      <p:sp>
        <p:nvSpPr>
          <p:cNvPr id="16" name="Titel 1">
            <a:extLst>
              <a:ext uri="{FF2B5EF4-FFF2-40B4-BE49-F238E27FC236}">
                <a16:creationId xmlns:a16="http://schemas.microsoft.com/office/drawing/2014/main" id="{049109B1-6C4D-B04A-B449-F1EA4354C4B0}"/>
              </a:ext>
            </a:extLst>
          </p:cNvPr>
          <p:cNvSpPr>
            <a:spLocks noGrp="1"/>
          </p:cNvSpPr>
          <p:nvPr>
            <p:ph type="title"/>
          </p:nvPr>
        </p:nvSpPr>
        <p:spPr>
          <a:xfrm>
            <a:off x="899878" y="692449"/>
            <a:ext cx="9513200" cy="824167"/>
          </a:xfrm>
        </p:spPr>
        <p:txBody>
          <a:bodyPr>
            <a:normAutofit fontScale="90000"/>
          </a:bodyPr>
          <a:lstStyle/>
          <a:p>
            <a:pPr>
              <a:lnSpc>
                <a:spcPct val="100000"/>
              </a:lnSpc>
              <a:spcBef>
                <a:spcPts val="0"/>
              </a:spcBef>
            </a:pPr>
            <a:r>
              <a:rPr lang="de-DE" dirty="0"/>
              <a:t>Wie können Belastungen minimiert und Unfälle vermieden werden?</a:t>
            </a:r>
            <a:br>
              <a:rPr lang="de-DE" dirty="0"/>
            </a:br>
            <a:br>
              <a:rPr lang="de-DE" dirty="0">
                <a:latin typeface="Arial Narrow" panose="020B0604020202020204" pitchFamily="34" charset="0"/>
                <a:cs typeface="Arial Narrow" panose="020B0604020202020204" pitchFamily="34" charset="0"/>
              </a:rPr>
            </a:br>
            <a:endParaRPr lang="de-DE" b="0" i="1" dirty="0"/>
          </a:p>
        </p:txBody>
      </p:sp>
      <p:pic>
        <p:nvPicPr>
          <p:cNvPr id="4" name="Grafik 3"/>
          <p:cNvPicPr>
            <a:picLocks noChangeAspect="1"/>
          </p:cNvPicPr>
          <p:nvPr/>
        </p:nvPicPr>
        <p:blipFill>
          <a:blip r:embed="rId2"/>
          <a:stretch>
            <a:fillRect/>
          </a:stretch>
        </p:blipFill>
        <p:spPr>
          <a:xfrm>
            <a:off x="2754003" y="2419977"/>
            <a:ext cx="4049038" cy="4249781"/>
          </a:xfrm>
          <a:prstGeom prst="rect">
            <a:avLst/>
          </a:prstGeom>
        </p:spPr>
      </p:pic>
      <p:sp>
        <p:nvSpPr>
          <p:cNvPr id="12" name="Rectangle 4"/>
          <p:cNvSpPr>
            <a:spLocks noChangeArrowheads="1"/>
          </p:cNvSpPr>
          <p:nvPr/>
        </p:nvSpPr>
        <p:spPr bwMode="auto">
          <a:xfrm>
            <a:off x="618080" y="3959358"/>
            <a:ext cx="1842446" cy="582211"/>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de-DE" altLang="de-DE" dirty="0">
                <a:latin typeface="Arial Narrow" panose="020B0606020202030204" pitchFamily="34" charset="0"/>
              </a:rPr>
              <a:t>Freizuhaltende </a:t>
            </a:r>
            <a:r>
              <a:rPr lang="de-DE" altLang="de-DE" b="1" dirty="0">
                <a:solidFill>
                  <a:srgbClr val="C00000"/>
                </a:solidFill>
                <a:latin typeface="Arial Narrow" panose="020B0606020202030204" pitchFamily="34" charset="0"/>
              </a:rPr>
              <a:t>Verkehrsflächen</a:t>
            </a:r>
          </a:p>
        </p:txBody>
      </p:sp>
      <p:sp>
        <p:nvSpPr>
          <p:cNvPr id="13" name="Line 17"/>
          <p:cNvSpPr>
            <a:spLocks noChangeShapeType="1"/>
          </p:cNvSpPr>
          <p:nvPr/>
        </p:nvSpPr>
        <p:spPr bwMode="auto">
          <a:xfrm rot="20770258" flipV="1">
            <a:off x="2078912" y="3312736"/>
            <a:ext cx="868236" cy="645804"/>
          </a:xfrm>
          <a:prstGeom prst="line">
            <a:avLst/>
          </a:prstGeom>
          <a:noFill/>
          <a:ln w="254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Line 17"/>
          <p:cNvSpPr>
            <a:spLocks noChangeShapeType="1"/>
          </p:cNvSpPr>
          <p:nvPr/>
        </p:nvSpPr>
        <p:spPr bwMode="auto">
          <a:xfrm rot="20770258">
            <a:off x="2291813" y="4413867"/>
            <a:ext cx="770524" cy="1123758"/>
          </a:xfrm>
          <a:prstGeom prst="line">
            <a:avLst/>
          </a:prstGeom>
          <a:noFill/>
          <a:ln w="254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Line 17"/>
          <p:cNvSpPr>
            <a:spLocks noChangeShapeType="1"/>
          </p:cNvSpPr>
          <p:nvPr/>
        </p:nvSpPr>
        <p:spPr bwMode="auto">
          <a:xfrm rot="20770258" flipH="1" flipV="1">
            <a:off x="5946543" y="4576988"/>
            <a:ext cx="1546856" cy="19131"/>
          </a:xfrm>
          <a:prstGeom prst="line">
            <a:avLst/>
          </a:prstGeom>
          <a:noFill/>
          <a:ln w="254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 name="Rectangle 4"/>
          <p:cNvSpPr>
            <a:spLocks noChangeArrowheads="1"/>
          </p:cNvSpPr>
          <p:nvPr/>
        </p:nvSpPr>
        <p:spPr bwMode="auto">
          <a:xfrm>
            <a:off x="7473267" y="5228217"/>
            <a:ext cx="1994582" cy="1074653"/>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de-DE" altLang="de-DE" b="1" dirty="0">
                <a:solidFill>
                  <a:srgbClr val="C00000"/>
                </a:solidFill>
                <a:latin typeface="Arial Narrow" panose="020B0606020202030204" pitchFamily="34" charset="0"/>
              </a:rPr>
              <a:t>Funktionsflächen</a:t>
            </a:r>
            <a:r>
              <a:rPr lang="de-DE" altLang="de-DE" dirty="0">
                <a:latin typeface="Arial Narrow" panose="020B0606020202030204" pitchFamily="34" charset="0"/>
              </a:rPr>
              <a:t> für Schubkästen, Flügeltüren etc. bitte freihalten.</a:t>
            </a:r>
          </a:p>
        </p:txBody>
      </p:sp>
      <p:sp>
        <p:nvSpPr>
          <p:cNvPr id="21" name="Line 17"/>
          <p:cNvSpPr>
            <a:spLocks noChangeShapeType="1"/>
          </p:cNvSpPr>
          <p:nvPr/>
        </p:nvSpPr>
        <p:spPr bwMode="auto">
          <a:xfrm rot="20770258" flipH="1" flipV="1">
            <a:off x="5873208" y="4889177"/>
            <a:ext cx="1508523" cy="948850"/>
          </a:xfrm>
          <a:prstGeom prst="line">
            <a:avLst/>
          </a:prstGeom>
          <a:noFill/>
          <a:ln w="254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 name="Rectangle 4"/>
          <p:cNvSpPr>
            <a:spLocks noChangeArrowheads="1"/>
          </p:cNvSpPr>
          <p:nvPr/>
        </p:nvSpPr>
        <p:spPr bwMode="auto">
          <a:xfrm>
            <a:off x="7388367" y="3901093"/>
            <a:ext cx="2079482" cy="1074653"/>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de-DE" altLang="de-DE" dirty="0">
                <a:latin typeface="Arial Narrow" panose="020B0606020202030204" pitchFamily="34" charset="0"/>
              </a:rPr>
              <a:t>Freier </a:t>
            </a:r>
            <a:r>
              <a:rPr lang="de-DE" altLang="de-DE" b="1" dirty="0">
                <a:solidFill>
                  <a:srgbClr val="C00000"/>
                </a:solidFill>
                <a:latin typeface="Arial Narrow" panose="020B0606020202030204" pitchFamily="34" charset="0"/>
              </a:rPr>
              <a:t>Bewegungsraum</a:t>
            </a:r>
            <a:r>
              <a:rPr lang="de-DE" altLang="de-DE" dirty="0">
                <a:latin typeface="Arial Narrow" panose="020B0606020202030204" pitchFamily="34" charset="0"/>
              </a:rPr>
              <a:t> für den Bürodrehstuhl </a:t>
            </a:r>
          </a:p>
          <a:p>
            <a:pPr algn="ctr"/>
            <a:r>
              <a:rPr lang="de-DE" altLang="de-DE" dirty="0">
                <a:latin typeface="Arial Narrow" panose="020B0606020202030204" pitchFamily="34" charset="0"/>
              </a:rPr>
              <a:t>≥ 1,0 m breit, ≥ 1,0 m tief, ≥ 1,5 m²</a:t>
            </a:r>
          </a:p>
        </p:txBody>
      </p:sp>
      <p:sp>
        <p:nvSpPr>
          <p:cNvPr id="23" name="Rectangle 4"/>
          <p:cNvSpPr>
            <a:spLocks noChangeArrowheads="1"/>
          </p:cNvSpPr>
          <p:nvPr/>
        </p:nvSpPr>
        <p:spPr bwMode="auto">
          <a:xfrm>
            <a:off x="7388366" y="1863867"/>
            <a:ext cx="2079483" cy="1813317"/>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de-DE" altLang="de-DE" dirty="0">
                <a:latin typeface="Arial Narrow" panose="020B0606020202030204" pitchFamily="34" charset="0"/>
              </a:rPr>
              <a:t>Hier ist aufgrund fehlender </a:t>
            </a:r>
            <a:r>
              <a:rPr lang="de-DE" altLang="de-DE" b="1" dirty="0">
                <a:solidFill>
                  <a:srgbClr val="C00000"/>
                </a:solidFill>
                <a:latin typeface="Arial Narrow" panose="020B0606020202030204" pitchFamily="34" charset="0"/>
              </a:rPr>
              <a:t>Verkehrs-</a:t>
            </a:r>
            <a:r>
              <a:rPr lang="de-DE" altLang="de-DE" dirty="0">
                <a:latin typeface="Arial Narrow" panose="020B0606020202030204" pitchFamily="34" charset="0"/>
              </a:rPr>
              <a:t> und </a:t>
            </a:r>
            <a:r>
              <a:rPr lang="de-DE" altLang="de-DE" b="1" dirty="0">
                <a:solidFill>
                  <a:srgbClr val="C00000"/>
                </a:solidFill>
                <a:latin typeface="Arial Narrow" panose="020B0606020202030204" pitchFamily="34" charset="0"/>
              </a:rPr>
              <a:t>Funktionsflächen</a:t>
            </a:r>
            <a:r>
              <a:rPr lang="de-DE" altLang="de-DE" dirty="0">
                <a:latin typeface="Arial Narrow" panose="020B0606020202030204" pitchFamily="34" charset="0"/>
              </a:rPr>
              <a:t> nur ein offenes Regal oder Schiebetürenschrank für den angrenzenden Arbeitsplatz möglich.</a:t>
            </a:r>
          </a:p>
        </p:txBody>
      </p:sp>
      <p:sp>
        <p:nvSpPr>
          <p:cNvPr id="24" name="Line 17"/>
          <p:cNvSpPr>
            <a:spLocks noChangeShapeType="1"/>
          </p:cNvSpPr>
          <p:nvPr/>
        </p:nvSpPr>
        <p:spPr bwMode="auto">
          <a:xfrm rot="20770258" flipH="1">
            <a:off x="6202030" y="2859264"/>
            <a:ext cx="1383367" cy="770466"/>
          </a:xfrm>
          <a:prstGeom prst="line">
            <a:avLst/>
          </a:prstGeom>
          <a:noFill/>
          <a:ln w="254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 name="Textfeld 7"/>
          <p:cNvSpPr txBox="1"/>
          <p:nvPr/>
        </p:nvSpPr>
        <p:spPr>
          <a:xfrm>
            <a:off x="810745" y="1636834"/>
            <a:ext cx="3831279" cy="338554"/>
          </a:xfrm>
          <a:prstGeom prst="rect">
            <a:avLst/>
          </a:prstGeom>
          <a:noFill/>
        </p:spPr>
        <p:txBody>
          <a:bodyPr wrap="square" rtlCol="0">
            <a:spAutoFit/>
          </a:bodyPr>
          <a:lstStyle/>
          <a:p>
            <a:r>
              <a:rPr lang="de-DE" sz="1600" b="1" cap="all" dirty="0">
                <a:latin typeface="Arial Narrow" panose="020B0604020202020204" pitchFamily="34" charset="0"/>
                <a:cs typeface="Arial Narrow" panose="020B0604020202020204" pitchFamily="34" charset="0"/>
              </a:rPr>
              <a:t>Welche </a:t>
            </a:r>
            <a:r>
              <a:rPr lang="de-DE" sz="1600" b="1" cap="all" dirty="0" err="1">
                <a:latin typeface="Arial Narrow" panose="020B0604020202020204" pitchFamily="34" charset="0"/>
                <a:cs typeface="Arial Narrow" panose="020B0604020202020204" pitchFamily="34" charset="0"/>
              </a:rPr>
              <a:t>flächen</a:t>
            </a:r>
            <a:r>
              <a:rPr lang="de-DE" sz="1600" b="1" cap="all" dirty="0">
                <a:latin typeface="Arial Narrow" panose="020B0604020202020204" pitchFamily="34" charset="0"/>
                <a:cs typeface="Arial Narrow" panose="020B0604020202020204" pitchFamily="34" charset="0"/>
              </a:rPr>
              <a:t> werden benötig?</a:t>
            </a:r>
            <a:endParaRPr lang="de-DE" sz="1600" b="1" cap="all" dirty="0"/>
          </a:p>
        </p:txBody>
      </p:sp>
      <p:sp>
        <p:nvSpPr>
          <p:cNvPr id="18"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949471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13</a:t>
            </a:fld>
            <a:endParaRPr lang="de-DE" dirty="0"/>
          </a:p>
        </p:txBody>
      </p:sp>
      <p:pic>
        <p:nvPicPr>
          <p:cNvPr id="8" name="Picture 19"/>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FilmGrain trans="50000" grainSize="20"/>
                    </a14:imgEffect>
                  </a14:imgLayer>
                </a14:imgProps>
              </a:ext>
              <a:ext uri="{28A0092B-C50C-407E-A947-70E740481C1C}">
                <a14:useLocalDpi xmlns:a14="http://schemas.microsoft.com/office/drawing/2010/main" val="0"/>
              </a:ext>
            </a:extLst>
          </a:blip>
          <a:srcRect/>
          <a:stretch>
            <a:fillRect/>
          </a:stretch>
        </p:blipFill>
        <p:spPr bwMode="auto">
          <a:xfrm>
            <a:off x="4467225" y="2763921"/>
            <a:ext cx="2536825" cy="334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1493054" y="3359684"/>
            <a:ext cx="2240297" cy="1320874"/>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de-DE" altLang="de-DE" dirty="0">
                <a:latin typeface="Arial Narrow" panose="020B0606020202030204" pitchFamily="34" charset="0"/>
              </a:rPr>
              <a:t>Der </a:t>
            </a:r>
            <a:r>
              <a:rPr lang="de-DE" altLang="de-DE" b="1" dirty="0">
                <a:solidFill>
                  <a:srgbClr val="C00000"/>
                </a:solidFill>
                <a:latin typeface="Arial Narrow" panose="020B0606020202030204" pitchFamily="34" charset="0"/>
              </a:rPr>
              <a:t>Lendenbausch</a:t>
            </a:r>
            <a:r>
              <a:rPr lang="de-DE" altLang="de-DE" dirty="0">
                <a:latin typeface="Arial Narrow" panose="020B0606020202030204" pitchFamily="34" charset="0"/>
              </a:rPr>
              <a:t> sollte in LWS-Höhe sein. Die Höhe ist meist über die Höhenverstellung der Rückenlehne veränderbar.</a:t>
            </a:r>
          </a:p>
        </p:txBody>
      </p:sp>
      <p:sp>
        <p:nvSpPr>
          <p:cNvPr id="12" name="Oval 22"/>
          <p:cNvSpPr>
            <a:spLocks noChangeArrowheads="1"/>
          </p:cNvSpPr>
          <p:nvPr/>
        </p:nvSpPr>
        <p:spPr bwMode="auto">
          <a:xfrm>
            <a:off x="5023370" y="4444451"/>
            <a:ext cx="106362" cy="257175"/>
          </a:xfrm>
          <a:prstGeom prst="ellipse">
            <a:avLst/>
          </a:prstGeom>
          <a:solidFill>
            <a:srgbClr val="0000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de-DE" altLang="de-DE"/>
          </a:p>
        </p:txBody>
      </p:sp>
      <p:sp>
        <p:nvSpPr>
          <p:cNvPr id="14" name="Line 17"/>
          <p:cNvSpPr>
            <a:spLocks noChangeShapeType="1"/>
          </p:cNvSpPr>
          <p:nvPr/>
        </p:nvSpPr>
        <p:spPr bwMode="auto">
          <a:xfrm rot="20770258">
            <a:off x="3817035" y="3910750"/>
            <a:ext cx="1122651" cy="836357"/>
          </a:xfrm>
          <a:prstGeom prst="line">
            <a:avLst/>
          </a:prstGeom>
          <a:noFill/>
          <a:ln w="254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Rectangle 5"/>
          <p:cNvSpPr>
            <a:spLocks noChangeArrowheads="1"/>
          </p:cNvSpPr>
          <p:nvPr/>
        </p:nvSpPr>
        <p:spPr bwMode="auto">
          <a:xfrm>
            <a:off x="1943882" y="5382627"/>
            <a:ext cx="1842443" cy="1074653"/>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de-DE" altLang="de-DE" dirty="0">
                <a:latin typeface="Arial Narrow" panose="020B0606020202030204" pitchFamily="34" charset="0"/>
              </a:rPr>
              <a:t>Funktion für </a:t>
            </a:r>
            <a:r>
              <a:rPr lang="de-DE" altLang="de-DE" b="1" dirty="0">
                <a:solidFill>
                  <a:srgbClr val="C00000"/>
                </a:solidFill>
                <a:latin typeface="Arial Narrow" panose="020B0606020202030204" pitchFamily="34" charset="0"/>
              </a:rPr>
              <a:t>dynamisches Sitzen </a:t>
            </a:r>
            <a:r>
              <a:rPr lang="de-DE" altLang="de-DE" dirty="0">
                <a:latin typeface="Arial Narrow" panose="020B0606020202030204" pitchFamily="34" charset="0"/>
              </a:rPr>
              <a:t>nutzen, Andruckhärte einstellen.</a:t>
            </a:r>
          </a:p>
        </p:txBody>
      </p:sp>
      <p:sp>
        <p:nvSpPr>
          <p:cNvPr id="19" name="Line 17"/>
          <p:cNvSpPr>
            <a:spLocks noChangeShapeType="1"/>
          </p:cNvSpPr>
          <p:nvPr/>
        </p:nvSpPr>
        <p:spPr bwMode="auto">
          <a:xfrm rot="20770258" flipV="1">
            <a:off x="3673515" y="5048173"/>
            <a:ext cx="1515842" cy="777215"/>
          </a:xfrm>
          <a:prstGeom prst="line">
            <a:avLst/>
          </a:prstGeom>
          <a:noFill/>
          <a:ln w="254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Rectangle 3"/>
          <p:cNvSpPr>
            <a:spLocks noChangeArrowheads="1"/>
          </p:cNvSpPr>
          <p:nvPr/>
        </p:nvSpPr>
        <p:spPr bwMode="auto">
          <a:xfrm>
            <a:off x="1077095" y="2075404"/>
            <a:ext cx="2682743" cy="582211"/>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de-DE" altLang="de-DE" dirty="0">
                <a:latin typeface="Arial Narrow" panose="020B0606020202030204" pitchFamily="34" charset="0"/>
              </a:rPr>
              <a:t>Oberkante </a:t>
            </a:r>
            <a:r>
              <a:rPr lang="de-DE" altLang="de-DE" b="1" dirty="0">
                <a:solidFill>
                  <a:srgbClr val="C00000"/>
                </a:solidFill>
                <a:latin typeface="Arial Narrow" panose="020B0606020202030204" pitchFamily="34" charset="0"/>
              </a:rPr>
              <a:t>Rückenlehne</a:t>
            </a:r>
            <a:r>
              <a:rPr lang="de-DE" altLang="de-DE" dirty="0">
                <a:latin typeface="Arial Narrow" panose="020B0606020202030204" pitchFamily="34" charset="0"/>
              </a:rPr>
              <a:t> mindestens bis Mitte Schulterblatt </a:t>
            </a:r>
          </a:p>
        </p:txBody>
      </p:sp>
      <p:sp>
        <p:nvSpPr>
          <p:cNvPr id="24" name="Line 17"/>
          <p:cNvSpPr>
            <a:spLocks noChangeShapeType="1"/>
          </p:cNvSpPr>
          <p:nvPr/>
        </p:nvSpPr>
        <p:spPr bwMode="auto">
          <a:xfrm rot="20770258">
            <a:off x="3941322" y="2292175"/>
            <a:ext cx="746876" cy="1609108"/>
          </a:xfrm>
          <a:prstGeom prst="line">
            <a:avLst/>
          </a:prstGeom>
          <a:noFill/>
          <a:ln w="254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Rectangle 7"/>
          <p:cNvSpPr>
            <a:spLocks noChangeArrowheads="1"/>
          </p:cNvSpPr>
          <p:nvPr/>
        </p:nvSpPr>
        <p:spPr bwMode="auto">
          <a:xfrm>
            <a:off x="7563656" y="4001655"/>
            <a:ext cx="1809973" cy="1074653"/>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de-DE" altLang="de-DE" b="1" dirty="0">
                <a:solidFill>
                  <a:srgbClr val="C00000"/>
                </a:solidFill>
                <a:latin typeface="Arial Narrow" panose="020B0606020202030204" pitchFamily="34" charset="0"/>
              </a:rPr>
              <a:t>Sitztiefe</a:t>
            </a:r>
            <a:r>
              <a:rPr lang="de-DE" altLang="de-DE" dirty="0">
                <a:latin typeface="Arial Narrow" panose="020B0606020202030204" pitchFamily="34" charset="0"/>
              </a:rPr>
              <a:t> 2 bis 3 Fingerbreiten geringer als Ober-schenkellänge</a:t>
            </a:r>
          </a:p>
        </p:txBody>
      </p:sp>
      <p:sp>
        <p:nvSpPr>
          <p:cNvPr id="27" name="Line 17"/>
          <p:cNvSpPr>
            <a:spLocks noChangeShapeType="1"/>
          </p:cNvSpPr>
          <p:nvPr/>
        </p:nvSpPr>
        <p:spPr bwMode="auto">
          <a:xfrm rot="20770258" flipH="1" flipV="1">
            <a:off x="5944530" y="4752166"/>
            <a:ext cx="1642258" cy="5598"/>
          </a:xfrm>
          <a:prstGeom prst="line">
            <a:avLst/>
          </a:prstGeom>
          <a:noFill/>
          <a:ln w="254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 name="Rectangle 8"/>
          <p:cNvSpPr>
            <a:spLocks noChangeArrowheads="1"/>
          </p:cNvSpPr>
          <p:nvPr/>
        </p:nvSpPr>
        <p:spPr bwMode="auto">
          <a:xfrm>
            <a:off x="7547417" y="5433760"/>
            <a:ext cx="1842452" cy="828432"/>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de-DE" altLang="de-DE" dirty="0">
                <a:latin typeface="Arial Narrow" panose="020B0606020202030204" pitchFamily="34" charset="0"/>
              </a:rPr>
              <a:t>5 </a:t>
            </a:r>
            <a:r>
              <a:rPr lang="de-DE" altLang="de-DE" b="1" dirty="0">
                <a:solidFill>
                  <a:srgbClr val="C00000"/>
                </a:solidFill>
                <a:latin typeface="Arial Narrow" panose="020B0606020202030204" pitchFamily="34" charset="0"/>
              </a:rPr>
              <a:t>Rollen</a:t>
            </a:r>
            <a:r>
              <a:rPr lang="de-DE" altLang="de-DE" dirty="0">
                <a:latin typeface="Arial Narrow" panose="020B0606020202030204" pitchFamily="34" charset="0"/>
              </a:rPr>
              <a:t>, harte für Weichböden und umgekehrt</a:t>
            </a:r>
          </a:p>
        </p:txBody>
      </p:sp>
      <p:sp>
        <p:nvSpPr>
          <p:cNvPr id="30" name="Line 17"/>
          <p:cNvSpPr>
            <a:spLocks noChangeShapeType="1"/>
          </p:cNvSpPr>
          <p:nvPr/>
        </p:nvSpPr>
        <p:spPr bwMode="auto">
          <a:xfrm rot="20770258" flipH="1">
            <a:off x="5502073" y="3247209"/>
            <a:ext cx="2239288" cy="1016450"/>
          </a:xfrm>
          <a:prstGeom prst="line">
            <a:avLst/>
          </a:prstGeom>
          <a:noFill/>
          <a:ln w="254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3" name="Rectangle 3"/>
          <p:cNvSpPr>
            <a:spLocks noChangeArrowheads="1"/>
          </p:cNvSpPr>
          <p:nvPr/>
        </p:nvSpPr>
        <p:spPr bwMode="auto">
          <a:xfrm>
            <a:off x="7547417" y="2077108"/>
            <a:ext cx="2495248" cy="1567096"/>
          </a:xfrm>
          <a:prstGeom prst="rect">
            <a:avLst/>
          </a:prstGeom>
          <a:noFill/>
          <a:ln>
            <a:noFill/>
          </a:ln>
          <a:effectLst/>
        </p:spPr>
        <p:txBody>
          <a:bodyPr wrap="square" lIns="90487" tIns="44450" rIns="90487" bIns="4445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de-DE" altLang="de-DE" b="1" dirty="0">
                <a:solidFill>
                  <a:srgbClr val="C00000"/>
                </a:solidFill>
                <a:latin typeface="Arial Narrow" panose="020B0606020202030204" pitchFamily="34" charset="0"/>
              </a:rPr>
              <a:t>Armlehnen:</a:t>
            </a:r>
          </a:p>
          <a:p>
            <a:r>
              <a:rPr lang="de-DE" altLang="de-DE" dirty="0">
                <a:latin typeface="Arial Narrow" panose="020B0606020202030204" pitchFamily="34" charset="0"/>
              </a:rPr>
              <a:t>- Höhe ≈ Tischhöhe</a:t>
            </a:r>
          </a:p>
          <a:p>
            <a:r>
              <a:rPr lang="de-DE" altLang="de-DE" dirty="0">
                <a:latin typeface="Arial Narrow" panose="020B0606020202030204" pitchFamily="34" charset="0"/>
              </a:rPr>
              <a:t>- Tiefe so, dass der Stuhl dicht </a:t>
            </a:r>
          </a:p>
          <a:p>
            <a:r>
              <a:rPr lang="de-DE" altLang="de-DE" dirty="0">
                <a:latin typeface="Arial Narrow" panose="020B0606020202030204" pitchFamily="34" charset="0"/>
              </a:rPr>
              <a:t>  genug am Tisch stehen kann.</a:t>
            </a:r>
          </a:p>
          <a:p>
            <a:r>
              <a:rPr lang="de-DE" altLang="de-DE" dirty="0">
                <a:latin typeface="Arial Narrow" panose="020B0606020202030204" pitchFamily="34" charset="0"/>
              </a:rPr>
              <a:t>- Weite so, dass die Unterarme </a:t>
            </a:r>
          </a:p>
          <a:p>
            <a:r>
              <a:rPr lang="de-DE" altLang="de-DE" dirty="0">
                <a:latin typeface="Arial Narrow" panose="020B0606020202030204" pitchFamily="34" charset="0"/>
              </a:rPr>
              <a:t>  mittig aufliegen können</a:t>
            </a:r>
          </a:p>
        </p:txBody>
      </p:sp>
      <p:sp>
        <p:nvSpPr>
          <p:cNvPr id="35" name="Line 17"/>
          <p:cNvSpPr>
            <a:spLocks noChangeShapeType="1"/>
          </p:cNvSpPr>
          <p:nvPr/>
        </p:nvSpPr>
        <p:spPr bwMode="auto">
          <a:xfrm rot="20770258" flipH="1" flipV="1">
            <a:off x="6139564" y="5738997"/>
            <a:ext cx="1393960" cy="285296"/>
          </a:xfrm>
          <a:prstGeom prst="line">
            <a:avLst/>
          </a:prstGeom>
          <a:noFill/>
          <a:ln w="254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 name="Titel 1">
            <a:extLst>
              <a:ext uri="{FF2B5EF4-FFF2-40B4-BE49-F238E27FC236}">
                <a16:creationId xmlns:a16="http://schemas.microsoft.com/office/drawing/2014/main" id="{049109B1-6C4D-B04A-B449-F1EA4354C4B0}"/>
              </a:ext>
            </a:extLst>
          </p:cNvPr>
          <p:cNvSpPr>
            <a:spLocks noGrp="1"/>
          </p:cNvSpPr>
          <p:nvPr>
            <p:ph type="title"/>
          </p:nvPr>
        </p:nvSpPr>
        <p:spPr>
          <a:xfrm>
            <a:off x="908191" y="692447"/>
            <a:ext cx="9472011" cy="797268"/>
          </a:xfrm>
        </p:spPr>
        <p:txBody>
          <a:bodyPr>
            <a:normAutofit fontScale="90000"/>
          </a:bodyPr>
          <a:lstStyle/>
          <a:p>
            <a:pPr>
              <a:lnSpc>
                <a:spcPct val="100000"/>
              </a:lnSpc>
              <a:spcBef>
                <a:spcPts val="0"/>
              </a:spcBef>
            </a:pPr>
            <a:r>
              <a:rPr lang="de-DE" dirty="0"/>
              <a:t>Wie können Belastungen minimiert und Unfälle vermieden werden?</a:t>
            </a:r>
            <a:br>
              <a:rPr lang="de-DE" dirty="0">
                <a:latin typeface="Arial Narrow" panose="020B0604020202020204" pitchFamily="34" charset="0"/>
                <a:cs typeface="Arial Narrow" panose="020B0604020202020204" pitchFamily="34" charset="0"/>
              </a:rPr>
            </a:br>
            <a:endParaRPr lang="de-DE" dirty="0"/>
          </a:p>
        </p:txBody>
      </p:sp>
      <p:sp>
        <p:nvSpPr>
          <p:cNvPr id="34" name="Textfeld 33"/>
          <p:cNvSpPr txBox="1"/>
          <p:nvPr/>
        </p:nvSpPr>
        <p:spPr>
          <a:xfrm>
            <a:off x="816227" y="1632341"/>
            <a:ext cx="7031679" cy="338554"/>
          </a:xfrm>
          <a:prstGeom prst="rect">
            <a:avLst/>
          </a:prstGeom>
          <a:noFill/>
        </p:spPr>
        <p:txBody>
          <a:bodyPr wrap="square" rtlCol="0">
            <a:spAutoFit/>
          </a:bodyPr>
          <a:lstStyle/>
          <a:p>
            <a:r>
              <a:rPr lang="de-DE" sz="1600" b="1" cap="all" dirty="0">
                <a:latin typeface="Arial Narrow" panose="020B0604020202020204" pitchFamily="34" charset="0"/>
              </a:rPr>
              <a:t>Wie stelle ich Arbeitsmittel ein und wie ordne ich sie an?</a:t>
            </a:r>
            <a:endParaRPr lang="de-DE" sz="1600" b="1" cap="all" dirty="0"/>
          </a:p>
        </p:txBody>
      </p:sp>
      <p:sp>
        <p:nvSpPr>
          <p:cNvPr id="20"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
        <p:nvSpPr>
          <p:cNvPr id="2" name="Ellipse 1"/>
          <p:cNvSpPr/>
          <p:nvPr/>
        </p:nvSpPr>
        <p:spPr>
          <a:xfrm>
            <a:off x="4810897" y="3955936"/>
            <a:ext cx="212473"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4810896" y="3918682"/>
            <a:ext cx="200017"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4810897" y="3889566"/>
            <a:ext cx="200015"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a:xfrm>
            <a:off x="4810897" y="3861390"/>
            <a:ext cx="1915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p:nvSpPr>
        <p:spPr>
          <a:xfrm>
            <a:off x="4810897" y="3823973"/>
            <a:ext cx="183538" cy="918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p:nvSpPr>
        <p:spPr>
          <a:xfrm flipH="1">
            <a:off x="4802390" y="3840171"/>
            <a:ext cx="45719" cy="230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53289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14</a:t>
            </a:fld>
            <a:endParaRPr lang="de-DE" dirty="0"/>
          </a:p>
        </p:txBody>
      </p:sp>
      <p:pic>
        <p:nvPicPr>
          <p:cNvPr id="8" name="Picture 19"/>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FilmGrain trans="50000" grainSize="20"/>
                    </a14:imgEffect>
                  </a14:imgLayer>
                </a14:imgProps>
              </a:ext>
              <a:ext uri="{28A0092B-C50C-407E-A947-70E740481C1C}">
                <a14:useLocalDpi xmlns:a14="http://schemas.microsoft.com/office/drawing/2010/main" val="0"/>
              </a:ext>
            </a:extLst>
          </a:blip>
          <a:srcRect/>
          <a:stretch>
            <a:fillRect/>
          </a:stretch>
        </p:blipFill>
        <p:spPr bwMode="auto">
          <a:xfrm>
            <a:off x="3757312" y="2751963"/>
            <a:ext cx="2536825" cy="334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el 1">
            <a:extLst>
              <a:ext uri="{FF2B5EF4-FFF2-40B4-BE49-F238E27FC236}">
                <a16:creationId xmlns:a16="http://schemas.microsoft.com/office/drawing/2014/main" id="{049109B1-6C4D-B04A-B449-F1EA4354C4B0}"/>
              </a:ext>
            </a:extLst>
          </p:cNvPr>
          <p:cNvSpPr>
            <a:spLocks noGrp="1"/>
          </p:cNvSpPr>
          <p:nvPr>
            <p:ph type="title"/>
          </p:nvPr>
        </p:nvSpPr>
        <p:spPr>
          <a:xfrm>
            <a:off x="908191" y="684136"/>
            <a:ext cx="9472011" cy="631300"/>
          </a:xfrm>
        </p:spPr>
        <p:txBody>
          <a:bodyPr>
            <a:normAutofit fontScale="90000"/>
          </a:bodyPr>
          <a:lstStyle/>
          <a:p>
            <a:pPr>
              <a:lnSpc>
                <a:spcPct val="100000"/>
              </a:lnSpc>
              <a:spcBef>
                <a:spcPts val="0"/>
              </a:spcBef>
            </a:pPr>
            <a:r>
              <a:rPr lang="de-DE" dirty="0"/>
              <a:t>Wie können Belastungen minimiert und Unfälle vermieden werden?</a:t>
            </a:r>
            <a:br>
              <a:rPr lang="de-DE" dirty="0">
                <a:latin typeface="Arial Narrow" panose="020B0604020202020204" pitchFamily="34" charset="0"/>
                <a:cs typeface="Arial Narrow" panose="020B0604020202020204" pitchFamily="34" charset="0"/>
              </a:rPr>
            </a:br>
            <a:endParaRPr lang="de-DE" dirty="0"/>
          </a:p>
        </p:txBody>
      </p:sp>
      <p:sp>
        <p:nvSpPr>
          <p:cNvPr id="34" name="Textfeld 33"/>
          <p:cNvSpPr txBox="1"/>
          <p:nvPr/>
        </p:nvSpPr>
        <p:spPr>
          <a:xfrm>
            <a:off x="816224" y="1632341"/>
            <a:ext cx="7031679" cy="338554"/>
          </a:xfrm>
          <a:prstGeom prst="rect">
            <a:avLst/>
          </a:prstGeom>
          <a:noFill/>
        </p:spPr>
        <p:txBody>
          <a:bodyPr wrap="square" rtlCol="0">
            <a:spAutoFit/>
          </a:bodyPr>
          <a:lstStyle/>
          <a:p>
            <a:r>
              <a:rPr lang="de-DE" sz="1600" b="1" cap="all" dirty="0">
                <a:latin typeface="Arial Narrow" panose="020B0604020202020204" pitchFamily="34" charset="0"/>
              </a:rPr>
              <a:t>Wie stelle ich Arbeitsmittel ein und wie ordne ich sie an?</a:t>
            </a:r>
            <a:endParaRPr lang="de-DE" sz="1600" b="1" cap="all" dirty="0"/>
          </a:p>
        </p:txBody>
      </p:sp>
      <p:sp>
        <p:nvSpPr>
          <p:cNvPr id="20"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
        <p:nvSpPr>
          <p:cNvPr id="2" name="Rechteck 1"/>
          <p:cNvSpPr/>
          <p:nvPr/>
        </p:nvSpPr>
        <p:spPr>
          <a:xfrm>
            <a:off x="5179370" y="4514335"/>
            <a:ext cx="1452090" cy="13839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p:cNvCxnSpPr/>
          <p:nvPr/>
        </p:nvCxnSpPr>
        <p:spPr>
          <a:xfrm flipV="1">
            <a:off x="5313405" y="4462149"/>
            <a:ext cx="257261" cy="2843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a:off x="5570666" y="4452619"/>
            <a:ext cx="0" cy="576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flipV="1">
            <a:off x="5966082" y="3921211"/>
            <a:ext cx="0" cy="6050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flipH="1">
            <a:off x="5857103" y="3207331"/>
            <a:ext cx="397955" cy="96101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p:cNvCxnSpPr/>
          <p:nvPr/>
        </p:nvCxnSpPr>
        <p:spPr>
          <a:xfrm>
            <a:off x="4472798" y="4094710"/>
            <a:ext cx="93120" cy="41910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Gerader Verbinder 43"/>
          <p:cNvCxnSpPr/>
          <p:nvPr/>
        </p:nvCxnSpPr>
        <p:spPr>
          <a:xfrm>
            <a:off x="4568090" y="4497864"/>
            <a:ext cx="466725"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Bogen 44"/>
          <p:cNvSpPr/>
          <p:nvPr/>
        </p:nvSpPr>
        <p:spPr>
          <a:xfrm>
            <a:off x="4368794" y="4262364"/>
            <a:ext cx="398487" cy="426490"/>
          </a:xfrm>
          <a:prstGeom prst="arc">
            <a:avLst>
              <a:gd name="adj1" fmla="val 15527120"/>
              <a:gd name="adj2" fmla="val 21473478"/>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46" name="Gerader Verbinder 45"/>
          <p:cNvCxnSpPr/>
          <p:nvPr/>
        </p:nvCxnSpPr>
        <p:spPr>
          <a:xfrm>
            <a:off x="4929836" y="4930760"/>
            <a:ext cx="466725"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5380085" y="4930765"/>
            <a:ext cx="130421" cy="40437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Bogen 47"/>
          <p:cNvSpPr/>
          <p:nvPr/>
        </p:nvSpPr>
        <p:spPr>
          <a:xfrm>
            <a:off x="5213006" y="4808365"/>
            <a:ext cx="281024" cy="287943"/>
          </a:xfrm>
          <a:prstGeom prst="arc">
            <a:avLst>
              <a:gd name="adj1" fmla="val 3574710"/>
              <a:gd name="adj2" fmla="val 11685438"/>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49" name="Gerader Verbinder 48"/>
          <p:cNvCxnSpPr/>
          <p:nvPr/>
        </p:nvCxnSpPr>
        <p:spPr>
          <a:xfrm flipV="1">
            <a:off x="4912449" y="3220632"/>
            <a:ext cx="1342609" cy="2"/>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Bogen 49"/>
          <p:cNvSpPr/>
          <p:nvPr/>
        </p:nvSpPr>
        <p:spPr>
          <a:xfrm flipV="1">
            <a:off x="5109812" y="3091661"/>
            <a:ext cx="420565" cy="352065"/>
          </a:xfrm>
          <a:prstGeom prst="arc">
            <a:avLst>
              <a:gd name="adj1" fmla="val 17834288"/>
              <a:gd name="adj2" fmla="val 564692"/>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1" name="Textfeld 50"/>
          <p:cNvSpPr txBox="1"/>
          <p:nvPr/>
        </p:nvSpPr>
        <p:spPr>
          <a:xfrm>
            <a:off x="977171" y="2705150"/>
            <a:ext cx="2032012" cy="1077218"/>
          </a:xfrm>
          <a:prstGeom prst="rect">
            <a:avLst/>
          </a:prstGeom>
          <a:noFill/>
        </p:spPr>
        <p:txBody>
          <a:bodyPr wrap="square" rtlCol="0">
            <a:spAutoFit/>
          </a:bodyPr>
          <a:lstStyle/>
          <a:p>
            <a:pPr algn="r"/>
            <a:r>
              <a:rPr lang="de-DE" sz="1600" b="1" dirty="0">
                <a:solidFill>
                  <a:srgbClr val="C00000"/>
                </a:solidFill>
                <a:latin typeface="Arial Narrow" panose="020B0606020202030204" pitchFamily="34" charset="0"/>
              </a:rPr>
              <a:t>Monitorhöhe</a:t>
            </a:r>
            <a:r>
              <a:rPr lang="de-DE" sz="1600" dirty="0">
                <a:latin typeface="Arial Narrow" panose="020B0606020202030204" pitchFamily="34" charset="0"/>
              </a:rPr>
              <a:t> so, dass die Blickrichtung ca. 35° unter der Waagerechten verläuft</a:t>
            </a:r>
          </a:p>
        </p:txBody>
      </p:sp>
      <p:sp>
        <p:nvSpPr>
          <p:cNvPr id="52" name="Textfeld 51"/>
          <p:cNvSpPr txBox="1"/>
          <p:nvPr/>
        </p:nvSpPr>
        <p:spPr>
          <a:xfrm>
            <a:off x="1025613" y="4073767"/>
            <a:ext cx="1943017" cy="584775"/>
          </a:xfrm>
          <a:prstGeom prst="rect">
            <a:avLst/>
          </a:prstGeom>
          <a:noFill/>
        </p:spPr>
        <p:txBody>
          <a:bodyPr wrap="square" rtlCol="0">
            <a:spAutoFit/>
          </a:bodyPr>
          <a:lstStyle/>
          <a:p>
            <a:pPr algn="r"/>
            <a:r>
              <a:rPr lang="de-DE" sz="1600" b="1" dirty="0">
                <a:solidFill>
                  <a:srgbClr val="C00000"/>
                </a:solidFill>
                <a:latin typeface="Arial Narrow" panose="020B0606020202030204" pitchFamily="34" charset="0"/>
              </a:rPr>
              <a:t>Tischhöhe</a:t>
            </a:r>
            <a:r>
              <a:rPr lang="de-DE" sz="1600" dirty="0">
                <a:latin typeface="Arial Narrow" panose="020B0606020202030204" pitchFamily="34" charset="0"/>
              </a:rPr>
              <a:t>, so dass Winkel ≥ 90°</a:t>
            </a:r>
          </a:p>
        </p:txBody>
      </p:sp>
      <p:sp>
        <p:nvSpPr>
          <p:cNvPr id="53" name="Textfeld 52"/>
          <p:cNvSpPr txBox="1"/>
          <p:nvPr/>
        </p:nvSpPr>
        <p:spPr>
          <a:xfrm>
            <a:off x="990333" y="5199197"/>
            <a:ext cx="1889755" cy="584775"/>
          </a:xfrm>
          <a:prstGeom prst="rect">
            <a:avLst/>
          </a:prstGeom>
          <a:noFill/>
        </p:spPr>
        <p:txBody>
          <a:bodyPr wrap="square" rtlCol="0">
            <a:spAutoFit/>
          </a:bodyPr>
          <a:lstStyle/>
          <a:p>
            <a:pPr algn="r"/>
            <a:r>
              <a:rPr lang="de-DE" sz="1600" b="1" dirty="0">
                <a:solidFill>
                  <a:srgbClr val="C00000"/>
                </a:solidFill>
                <a:latin typeface="Arial Narrow" panose="020B0606020202030204" pitchFamily="34" charset="0"/>
              </a:rPr>
              <a:t>Stuhlhöhe</a:t>
            </a:r>
            <a:r>
              <a:rPr lang="de-DE" sz="1600" dirty="0">
                <a:latin typeface="Arial Narrow" panose="020B0606020202030204" pitchFamily="34" charset="0"/>
              </a:rPr>
              <a:t> so, dass Winkel ≥ 90°</a:t>
            </a:r>
          </a:p>
        </p:txBody>
      </p:sp>
      <p:cxnSp>
        <p:nvCxnSpPr>
          <p:cNvPr id="54" name="Gerade Verbindung mit Pfeil 53"/>
          <p:cNvCxnSpPr/>
          <p:nvPr/>
        </p:nvCxnSpPr>
        <p:spPr>
          <a:xfrm>
            <a:off x="4916272" y="3220632"/>
            <a:ext cx="1123950" cy="493826"/>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7414018" y="2778079"/>
            <a:ext cx="2416753" cy="584775"/>
          </a:xfrm>
          <a:prstGeom prst="rect">
            <a:avLst/>
          </a:prstGeom>
          <a:noFill/>
        </p:spPr>
        <p:txBody>
          <a:bodyPr wrap="square" rtlCol="0">
            <a:spAutoFit/>
          </a:bodyPr>
          <a:lstStyle/>
          <a:p>
            <a:r>
              <a:rPr lang="de-DE" sz="1600" b="1" dirty="0">
                <a:solidFill>
                  <a:srgbClr val="C00000"/>
                </a:solidFill>
                <a:latin typeface="Arial Narrow" panose="020B0606020202030204" pitchFamily="34" charset="0"/>
              </a:rPr>
              <a:t>Abstand Augen - Monitor: </a:t>
            </a:r>
          </a:p>
          <a:p>
            <a:r>
              <a:rPr lang="de-DE" sz="1600" dirty="0">
                <a:latin typeface="Arial Narrow" panose="020B0606020202030204" pitchFamily="34" charset="0"/>
              </a:rPr>
              <a:t>- 90 cm bei 22“-Monitoren</a:t>
            </a:r>
          </a:p>
        </p:txBody>
      </p:sp>
      <p:sp>
        <p:nvSpPr>
          <p:cNvPr id="58" name="Textfeld 57"/>
          <p:cNvSpPr txBox="1"/>
          <p:nvPr/>
        </p:nvSpPr>
        <p:spPr>
          <a:xfrm>
            <a:off x="4581213" y="2008477"/>
            <a:ext cx="2949734" cy="830997"/>
          </a:xfrm>
          <a:prstGeom prst="rect">
            <a:avLst/>
          </a:prstGeom>
          <a:noFill/>
        </p:spPr>
        <p:txBody>
          <a:bodyPr wrap="square" rtlCol="0">
            <a:spAutoFit/>
          </a:bodyPr>
          <a:lstStyle/>
          <a:p>
            <a:pPr algn="ctr"/>
            <a:r>
              <a:rPr lang="de-DE" sz="1600" b="1" dirty="0">
                <a:solidFill>
                  <a:srgbClr val="C00000"/>
                </a:solidFill>
                <a:latin typeface="Arial Narrow" panose="020B0606020202030204" pitchFamily="34" charset="0"/>
              </a:rPr>
              <a:t>Bildschirm</a:t>
            </a:r>
            <a:r>
              <a:rPr lang="de-DE" sz="1600" dirty="0">
                <a:latin typeface="Arial Narrow" panose="020B0606020202030204" pitchFamily="34" charset="0"/>
              </a:rPr>
              <a:t> leicht nach hinten </a:t>
            </a:r>
            <a:r>
              <a:rPr lang="de-DE" sz="1600" b="1" dirty="0">
                <a:solidFill>
                  <a:srgbClr val="C00000"/>
                </a:solidFill>
                <a:latin typeface="Arial Narrow" panose="020B0606020202030204" pitchFamily="34" charset="0"/>
              </a:rPr>
              <a:t>neigen</a:t>
            </a:r>
            <a:r>
              <a:rPr lang="de-DE" sz="1600" dirty="0">
                <a:latin typeface="Arial Narrow" panose="020B0606020202030204" pitchFamily="34" charset="0"/>
              </a:rPr>
              <a:t>, um möglichst rechtwinklig auf die Darstellung zu schauen </a:t>
            </a:r>
          </a:p>
        </p:txBody>
      </p:sp>
      <p:sp>
        <p:nvSpPr>
          <p:cNvPr id="59" name="Ellipse 58"/>
          <p:cNvSpPr/>
          <p:nvPr/>
        </p:nvSpPr>
        <p:spPr>
          <a:xfrm>
            <a:off x="4310089" y="4434102"/>
            <a:ext cx="66675" cy="2247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0" name="Gerade Verbindung mit Pfeil 59"/>
          <p:cNvCxnSpPr>
            <a:stCxn id="51" idx="3"/>
          </p:cNvCxnSpPr>
          <p:nvPr/>
        </p:nvCxnSpPr>
        <p:spPr>
          <a:xfrm>
            <a:off x="3009183" y="3243759"/>
            <a:ext cx="2352101" cy="57745"/>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p:cNvCxnSpPr>
            <a:stCxn id="52" idx="3"/>
          </p:cNvCxnSpPr>
          <p:nvPr/>
        </p:nvCxnSpPr>
        <p:spPr>
          <a:xfrm>
            <a:off x="2968630" y="4366155"/>
            <a:ext cx="1665240" cy="1425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flipV="1">
            <a:off x="2888327" y="4999442"/>
            <a:ext cx="2472644" cy="49214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a:off x="5175440" y="4344381"/>
            <a:ext cx="561" cy="23332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Textfeld 63"/>
          <p:cNvSpPr txBox="1"/>
          <p:nvPr/>
        </p:nvSpPr>
        <p:spPr>
          <a:xfrm>
            <a:off x="7478336" y="4275537"/>
            <a:ext cx="2715940" cy="584775"/>
          </a:xfrm>
          <a:prstGeom prst="rect">
            <a:avLst/>
          </a:prstGeom>
          <a:noFill/>
        </p:spPr>
        <p:txBody>
          <a:bodyPr wrap="square" rtlCol="0">
            <a:spAutoFit/>
          </a:bodyPr>
          <a:lstStyle/>
          <a:p>
            <a:r>
              <a:rPr lang="de-DE" sz="1600" b="1" dirty="0">
                <a:solidFill>
                  <a:srgbClr val="C00000"/>
                </a:solidFill>
                <a:latin typeface="Arial Narrow" panose="020B0606020202030204" pitchFamily="34" charset="0"/>
              </a:rPr>
              <a:t>Abstand Tischkante - Tastatur:</a:t>
            </a:r>
          </a:p>
          <a:p>
            <a:r>
              <a:rPr lang="de-DE" sz="1600" dirty="0">
                <a:latin typeface="Arial Narrow" panose="020B0606020202030204" pitchFamily="34" charset="0"/>
              </a:rPr>
              <a:t>10 – 15 cm </a:t>
            </a:r>
          </a:p>
        </p:txBody>
      </p:sp>
      <p:cxnSp>
        <p:nvCxnSpPr>
          <p:cNvPr id="65" name="Gerader Verbinder 64"/>
          <p:cNvCxnSpPr/>
          <p:nvPr/>
        </p:nvCxnSpPr>
        <p:spPr>
          <a:xfrm>
            <a:off x="5300589" y="4344381"/>
            <a:ext cx="0" cy="23332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6" name="Textfeld 65"/>
          <p:cNvSpPr txBox="1"/>
          <p:nvPr/>
        </p:nvSpPr>
        <p:spPr>
          <a:xfrm>
            <a:off x="7560941" y="5211914"/>
            <a:ext cx="2633335" cy="1077218"/>
          </a:xfrm>
          <a:prstGeom prst="rect">
            <a:avLst/>
          </a:prstGeom>
          <a:noFill/>
        </p:spPr>
        <p:txBody>
          <a:bodyPr wrap="square" rtlCol="0">
            <a:spAutoFit/>
          </a:bodyPr>
          <a:lstStyle/>
          <a:p>
            <a:r>
              <a:rPr lang="de-DE" sz="1600" b="1" dirty="0">
                <a:solidFill>
                  <a:srgbClr val="C00000"/>
                </a:solidFill>
                <a:latin typeface="Arial Narrow" panose="020B0606020202030204" pitchFamily="34" charset="0"/>
              </a:rPr>
              <a:t>Beinraum: </a:t>
            </a:r>
          </a:p>
          <a:p>
            <a:r>
              <a:rPr lang="de-DE" sz="1600" dirty="0">
                <a:latin typeface="Arial Narrow" panose="020B0606020202030204" pitchFamily="34" charset="0"/>
              </a:rPr>
              <a:t>- Tiefe ≈ Tischtiefe</a:t>
            </a:r>
          </a:p>
          <a:p>
            <a:r>
              <a:rPr lang="de-DE" sz="1600" dirty="0">
                <a:latin typeface="Arial Narrow" panose="020B0606020202030204" pitchFamily="34" charset="0"/>
              </a:rPr>
              <a:t>- Breite ≥ 85 cm</a:t>
            </a:r>
          </a:p>
          <a:p>
            <a:r>
              <a:rPr lang="de-DE" sz="1600" dirty="0">
                <a:latin typeface="Arial Narrow" panose="020B0606020202030204" pitchFamily="34" charset="0"/>
              </a:rPr>
              <a:t>- Höhe ≥ 65 cm </a:t>
            </a:r>
          </a:p>
        </p:txBody>
      </p:sp>
      <p:cxnSp>
        <p:nvCxnSpPr>
          <p:cNvPr id="67" name="Gerade Verbindung mit Pfeil 66"/>
          <p:cNvCxnSpPr/>
          <p:nvPr/>
        </p:nvCxnSpPr>
        <p:spPr>
          <a:xfrm>
            <a:off x="4893965" y="4512042"/>
            <a:ext cx="281701" cy="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p:nvPr/>
        </p:nvCxnSpPr>
        <p:spPr>
          <a:xfrm flipH="1" flipV="1">
            <a:off x="5296886" y="4504564"/>
            <a:ext cx="2181450" cy="46527"/>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a:stCxn id="55" idx="1"/>
          </p:cNvCxnSpPr>
          <p:nvPr/>
        </p:nvCxnSpPr>
        <p:spPr>
          <a:xfrm flipH="1">
            <a:off x="5908754" y="3070467"/>
            <a:ext cx="1505264" cy="150165"/>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p:cNvCxnSpPr/>
          <p:nvPr/>
        </p:nvCxnSpPr>
        <p:spPr>
          <a:xfrm flipH="1" flipV="1">
            <a:off x="6249264" y="5399468"/>
            <a:ext cx="1270489" cy="351055"/>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Ellipse 37"/>
          <p:cNvSpPr/>
          <p:nvPr/>
        </p:nvSpPr>
        <p:spPr>
          <a:xfrm>
            <a:off x="4101225" y="3931103"/>
            <a:ext cx="212473"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p:cNvSpPr/>
          <p:nvPr/>
        </p:nvSpPr>
        <p:spPr>
          <a:xfrm>
            <a:off x="4101224" y="3893849"/>
            <a:ext cx="200017"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p:cNvSpPr/>
          <p:nvPr/>
        </p:nvSpPr>
        <p:spPr>
          <a:xfrm>
            <a:off x="4101225" y="3864733"/>
            <a:ext cx="200015"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4101225" y="3836557"/>
            <a:ext cx="1915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4101225" y="3799140"/>
            <a:ext cx="183538" cy="918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p:cNvSpPr/>
          <p:nvPr/>
        </p:nvSpPr>
        <p:spPr>
          <a:xfrm flipH="1">
            <a:off x="4092718" y="3815338"/>
            <a:ext cx="45719" cy="230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28331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15</a:t>
            </a:fld>
            <a:endParaRPr lang="de-DE" dirty="0"/>
          </a:p>
        </p:txBody>
      </p:sp>
      <p:sp>
        <p:nvSpPr>
          <p:cNvPr id="9" name="Textfeld 8">
            <a:extLst>
              <a:ext uri="{FF2B5EF4-FFF2-40B4-BE49-F238E27FC236}">
                <a16:creationId xmlns:a16="http://schemas.microsoft.com/office/drawing/2014/main" id="{E9999151-44B7-514B-A490-BF7F7CFCF526}"/>
              </a:ext>
            </a:extLst>
          </p:cNvPr>
          <p:cNvSpPr txBox="1"/>
          <p:nvPr/>
        </p:nvSpPr>
        <p:spPr>
          <a:xfrm>
            <a:off x="810895" y="2286704"/>
            <a:ext cx="9344711" cy="2923877"/>
          </a:xfrm>
          <a:prstGeom prst="rect">
            <a:avLst/>
          </a:prstGeom>
          <a:noFill/>
        </p:spPr>
        <p:txBody>
          <a:bodyPr wrap="square" rtlCol="0">
            <a:spAutoFit/>
          </a:bodyPr>
          <a:lstStyle/>
          <a:p>
            <a:r>
              <a:rPr lang="de-DE" sz="1600" dirty="0">
                <a:latin typeface="Arial Narrow" panose="020B0606020202030204" pitchFamily="34" charset="0"/>
              </a:rPr>
              <a:t>Die Bildschirmdiagonale soll mindestens 22“ betragen.</a:t>
            </a:r>
          </a:p>
          <a:p>
            <a:endParaRPr lang="de-DE" sz="1600" dirty="0">
              <a:latin typeface="Arial Narrow" panose="020B0606020202030204" pitchFamily="34" charset="0"/>
            </a:endParaRPr>
          </a:p>
          <a:p>
            <a:endParaRPr lang="de-DE" sz="1600" dirty="0">
              <a:latin typeface="Arial Narrow" panose="020B0606020202030204" pitchFamily="34" charset="0"/>
            </a:endParaRPr>
          </a:p>
          <a:p>
            <a:r>
              <a:rPr lang="de-DE" sz="1600" dirty="0">
                <a:latin typeface="Arial Narrow" panose="020B0606020202030204" pitchFamily="34" charset="0"/>
              </a:rPr>
              <a:t>Bildschirm, Tastatur und Maus sollen für eine individuell optimale Anordnung unabhängig voneinander positioniert werden können:</a:t>
            </a:r>
          </a:p>
          <a:p>
            <a:pPr marL="271463" lvl="1" indent="-271463">
              <a:lnSpc>
                <a:spcPct val="150000"/>
              </a:lnSpc>
              <a:buFont typeface="Symbol" panose="05050102010706020507" pitchFamily="18" charset="2"/>
              <a:buChar char="¾"/>
            </a:pPr>
            <a:r>
              <a:rPr lang="de-DE" sz="1600" dirty="0">
                <a:latin typeface="Arial Narrow" panose="020B0606020202030204" pitchFamily="34" charset="0"/>
              </a:rPr>
              <a:t>Bitte die alleinige Nutzung eines </a:t>
            </a:r>
            <a:r>
              <a:rPr lang="de-DE" sz="1600" b="1" dirty="0">
                <a:latin typeface="Arial Narrow" panose="020B0606020202030204" pitchFamily="34" charset="0"/>
              </a:rPr>
              <a:t>Laptops</a:t>
            </a:r>
            <a:r>
              <a:rPr lang="de-DE" sz="1600" dirty="0">
                <a:latin typeface="Arial Narrow" panose="020B0606020202030204" pitchFamily="34" charset="0"/>
              </a:rPr>
              <a:t> an Dauerarbeitsplätzen vermeiden.</a:t>
            </a:r>
          </a:p>
          <a:p>
            <a:pPr marL="271463" lvl="1" indent="-271463">
              <a:lnSpc>
                <a:spcPct val="150000"/>
              </a:lnSpc>
              <a:buFont typeface="Symbol" panose="05050102010706020507" pitchFamily="18" charset="2"/>
              <a:buChar char="¾"/>
            </a:pPr>
            <a:r>
              <a:rPr lang="de-DE" sz="1600" dirty="0">
                <a:latin typeface="Arial Narrow" panose="020B0606020202030204" pitchFamily="34" charset="0"/>
              </a:rPr>
              <a:t>Textliche Kommunikation über das </a:t>
            </a:r>
            <a:r>
              <a:rPr lang="de-DE" sz="1600" b="1" dirty="0">
                <a:latin typeface="Arial Narrow" panose="020B0606020202030204" pitchFamily="34" charset="0"/>
              </a:rPr>
              <a:t>Smartphone</a:t>
            </a:r>
            <a:r>
              <a:rPr lang="de-DE" sz="1600" dirty="0">
                <a:latin typeface="Arial Narrow" panose="020B0606020202030204" pitchFamily="34" charset="0"/>
              </a:rPr>
              <a:t> bitte nur für kurze Nachrichten</a:t>
            </a:r>
          </a:p>
          <a:p>
            <a:pPr marL="0" lvl="1">
              <a:lnSpc>
                <a:spcPct val="150000"/>
              </a:lnSpc>
            </a:pPr>
            <a:endParaRPr lang="de-DE" sz="1600" dirty="0">
              <a:latin typeface="Arial Narrow" panose="020B0606020202030204" pitchFamily="34" charset="0"/>
            </a:endParaRPr>
          </a:p>
          <a:p>
            <a:pPr marL="0" lvl="1"/>
            <a:r>
              <a:rPr lang="de-DE" sz="1600" dirty="0">
                <a:latin typeface="Arial Narrow" panose="020B0606020202030204" pitchFamily="34" charset="0"/>
              </a:rPr>
              <a:t>Mäuse sollten ergonomisch gestaltet und an die Handgröße angepasst sein. </a:t>
            </a:r>
          </a:p>
          <a:p>
            <a:pPr marL="0" lvl="1"/>
            <a:r>
              <a:rPr lang="de-DE" sz="1600" dirty="0">
                <a:latin typeface="Arial Narrow" panose="020B0606020202030204" pitchFamily="34" charset="0"/>
              </a:rPr>
              <a:t>Vertikalmäuse können Belastungen verringern:</a:t>
            </a:r>
          </a:p>
        </p:txBody>
      </p:sp>
      <p:sp>
        <p:nvSpPr>
          <p:cNvPr id="11" name="Titel 1">
            <a:extLst>
              <a:ext uri="{FF2B5EF4-FFF2-40B4-BE49-F238E27FC236}">
                <a16:creationId xmlns:a16="http://schemas.microsoft.com/office/drawing/2014/main" id="{049109B1-6C4D-B04A-B449-F1EA4354C4B0}"/>
              </a:ext>
            </a:extLst>
          </p:cNvPr>
          <p:cNvSpPr>
            <a:spLocks noGrp="1"/>
          </p:cNvSpPr>
          <p:nvPr>
            <p:ph type="title"/>
          </p:nvPr>
        </p:nvSpPr>
        <p:spPr>
          <a:xfrm>
            <a:off x="899878" y="684136"/>
            <a:ext cx="9488486" cy="624083"/>
          </a:xfrm>
        </p:spPr>
        <p:txBody>
          <a:bodyPr>
            <a:normAutofit fontScale="90000"/>
          </a:bodyPr>
          <a:lstStyle/>
          <a:p>
            <a:pPr>
              <a:lnSpc>
                <a:spcPct val="100000"/>
              </a:lnSpc>
              <a:spcBef>
                <a:spcPts val="0"/>
              </a:spcBef>
            </a:pPr>
            <a:r>
              <a:rPr lang="de-DE" dirty="0"/>
              <a:t>Wie können Belastungen minimiert und Unfälle vermieden werden?</a:t>
            </a:r>
            <a:br>
              <a:rPr lang="de-DE" dirty="0">
                <a:latin typeface="Arial Narrow" panose="020B0604020202020204" pitchFamily="34" charset="0"/>
                <a:cs typeface="Arial Narrow" panose="020B0604020202020204" pitchFamily="34" charset="0"/>
              </a:rPr>
            </a:br>
            <a:endParaRPr lang="de-DE" dirty="0"/>
          </a:p>
        </p:txBody>
      </p:sp>
      <p:sp>
        <p:nvSpPr>
          <p:cNvPr id="10"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
        <p:nvSpPr>
          <p:cNvPr id="12" name="Textfeld 11"/>
          <p:cNvSpPr txBox="1"/>
          <p:nvPr/>
        </p:nvSpPr>
        <p:spPr>
          <a:xfrm>
            <a:off x="816227" y="1624028"/>
            <a:ext cx="7486676" cy="338554"/>
          </a:xfrm>
          <a:prstGeom prst="rect">
            <a:avLst/>
          </a:prstGeom>
          <a:noFill/>
        </p:spPr>
        <p:txBody>
          <a:bodyPr wrap="square" rtlCol="0">
            <a:spAutoFit/>
          </a:bodyPr>
          <a:lstStyle/>
          <a:p>
            <a:r>
              <a:rPr lang="de-DE" sz="1600" b="1" cap="all" dirty="0"/>
              <a:t>Zur Ausstattung</a:t>
            </a:r>
          </a:p>
        </p:txBody>
      </p:sp>
      <p:pic>
        <p:nvPicPr>
          <p:cNvPr id="5" name="Grafik 4">
            <a:extLst>
              <a:ext uri="{FF2B5EF4-FFF2-40B4-BE49-F238E27FC236}">
                <a16:creationId xmlns:a16="http://schemas.microsoft.com/office/drawing/2014/main" id="{676D4245-254C-4273-02DE-7A6DA85A3C79}"/>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7054591" y="3502625"/>
            <a:ext cx="2826327" cy="1884218"/>
          </a:xfrm>
          <a:prstGeom prst="rect">
            <a:avLst/>
          </a:prstGeom>
        </p:spPr>
      </p:pic>
      <p:pic>
        <p:nvPicPr>
          <p:cNvPr id="16" name="Grafik 15">
            <a:extLst>
              <a:ext uri="{FF2B5EF4-FFF2-40B4-BE49-F238E27FC236}">
                <a16:creationId xmlns:a16="http://schemas.microsoft.com/office/drawing/2014/main" id="{0B73FD01-7F1C-5201-920C-B272CA7B1878}"/>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4453204" y="4941272"/>
            <a:ext cx="1911737" cy="1911737"/>
          </a:xfrm>
          <a:prstGeom prst="rect">
            <a:avLst/>
          </a:prstGeom>
        </p:spPr>
      </p:pic>
    </p:spTree>
    <p:extLst>
      <p:ext uri="{BB962C8B-B14F-4D97-AF65-F5344CB8AC3E}">
        <p14:creationId xmlns:p14="http://schemas.microsoft.com/office/powerpoint/2010/main" val="342213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16</a:t>
            </a:fld>
            <a:endParaRPr lang="de-DE" dirty="0"/>
          </a:p>
        </p:txBody>
      </p:sp>
      <p:sp>
        <p:nvSpPr>
          <p:cNvPr id="9" name="Textfeld 8">
            <a:extLst>
              <a:ext uri="{FF2B5EF4-FFF2-40B4-BE49-F238E27FC236}">
                <a16:creationId xmlns:a16="http://schemas.microsoft.com/office/drawing/2014/main" id="{E9999151-44B7-514B-A490-BF7F7CFCF526}"/>
              </a:ext>
            </a:extLst>
          </p:cNvPr>
          <p:cNvSpPr txBox="1"/>
          <p:nvPr/>
        </p:nvSpPr>
        <p:spPr>
          <a:xfrm>
            <a:off x="799601" y="2200729"/>
            <a:ext cx="8675000" cy="4832092"/>
          </a:xfrm>
          <a:prstGeom prst="rect">
            <a:avLst/>
          </a:prstGeom>
          <a:noFill/>
        </p:spPr>
        <p:txBody>
          <a:bodyPr wrap="square" rtlCol="0">
            <a:spAutoFit/>
          </a:bodyPr>
          <a:lstStyle/>
          <a:p>
            <a:r>
              <a:rPr lang="de-DE" sz="1600" dirty="0">
                <a:latin typeface="Arial Narrow" panose="020B0604020202020204" pitchFamily="34" charset="0"/>
                <a:cs typeface="Arial Narrow" panose="020B0604020202020204" pitchFamily="34" charset="0"/>
              </a:rPr>
              <a:t>Dynamisch sitzen - Synchron- bzw. </a:t>
            </a:r>
            <a:r>
              <a:rPr lang="de-DE" sz="1600" dirty="0" err="1">
                <a:latin typeface="Arial Narrow" panose="020B0604020202020204" pitchFamily="34" charset="0"/>
                <a:cs typeface="Arial Narrow" panose="020B0604020202020204" pitchFamily="34" charset="0"/>
              </a:rPr>
              <a:t>Wippmechanik</a:t>
            </a:r>
            <a:r>
              <a:rPr lang="de-DE" sz="1600" dirty="0">
                <a:latin typeface="Arial Narrow" panose="020B0604020202020204" pitchFamily="34" charset="0"/>
                <a:cs typeface="Arial Narrow" panose="020B0604020202020204" pitchFamily="34" charset="0"/>
              </a:rPr>
              <a:t> des Bürodrehstuhls benutzen</a:t>
            </a:r>
          </a:p>
          <a:p>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a:p>
            <a:r>
              <a:rPr lang="de-DE" sz="1600" dirty="0">
                <a:latin typeface="Arial Narrow" panose="020B0604020202020204" pitchFamily="34" charset="0"/>
                <a:cs typeface="Arial Narrow" panose="020B0604020202020204" pitchFamily="34" charset="0"/>
              </a:rPr>
              <a:t>Auch im Stehen arbeiten - elektrisch höhenverstellbaren Schreibtisch nutzen</a:t>
            </a:r>
          </a:p>
          <a:p>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a:p>
            <a:r>
              <a:rPr lang="de-DE" sz="1600" dirty="0">
                <a:latin typeface="Arial Narrow" panose="020B0604020202020204" pitchFamily="34" charset="0"/>
                <a:cs typeface="Arial Narrow" panose="020B0604020202020204" pitchFamily="34" charset="0"/>
              </a:rPr>
              <a:t>Den Arbeitsablauf möglichst abwechslungsreich gestalten</a:t>
            </a:r>
          </a:p>
          <a:p>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a:p>
            <a:r>
              <a:rPr lang="de-DE" sz="1600" dirty="0">
                <a:latin typeface="Arial Narrow" panose="020B0604020202020204" pitchFamily="34" charset="0"/>
                <a:cs typeface="Arial Narrow" panose="020B0604020202020204" pitchFamily="34" charset="0"/>
              </a:rPr>
              <a:t>Treppe statt Aufzug oder ein Spaziergang in der Mittagspause</a:t>
            </a:r>
          </a:p>
          <a:p>
            <a:pPr defTabSz="801929">
              <a:lnSpc>
                <a:spcPct val="150000"/>
              </a:lnSpc>
              <a:buSzPct val="90000"/>
            </a:pPr>
            <a:endParaRPr lang="de-DE" sz="1600" dirty="0">
              <a:latin typeface="Arial Narrow" panose="020B0604020202020204" pitchFamily="34" charset="0"/>
              <a:cs typeface="Arial Narrow" panose="020B0604020202020204" pitchFamily="34" charset="0"/>
            </a:endParaRPr>
          </a:p>
          <a:p>
            <a:pPr defTabSz="801929">
              <a:lnSpc>
                <a:spcPct val="150000"/>
              </a:lnSpc>
              <a:buSzPct val="90000"/>
            </a:pPr>
            <a:r>
              <a:rPr lang="de-DE" sz="1600" dirty="0">
                <a:latin typeface="Arial Narrow" panose="020B0604020202020204" pitchFamily="34" charset="0"/>
                <a:cs typeface="Arial Narrow" panose="020B0604020202020204" pitchFamily="34" charset="0"/>
              </a:rPr>
              <a:t>Ab und an vom Monitor weg, in die Ferne schauen und/oder Augen durch Übungen entspannen</a:t>
            </a:r>
          </a:p>
          <a:p>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a:p>
            <a:r>
              <a:rPr lang="de-DE" sz="1200" dirty="0">
                <a:latin typeface="Arial Narrow" panose="020B0604020202020204" pitchFamily="34" charset="0"/>
                <a:cs typeface="Arial Narrow" panose="020B0604020202020204" pitchFamily="34" charset="0"/>
              </a:rPr>
              <a:t>Weitere Hinweise zur Rückengesundheit beim Arbeiten am PC finden Sie unter „Weiterführende Hinweise“ auf </a:t>
            </a:r>
            <a:r>
              <a:rPr lang="de-DE" sz="1200" dirty="0">
                <a:latin typeface="Arial Narrow" panose="020B0604020202020204" pitchFamily="34" charset="0"/>
                <a:cs typeface="Arial Narrow" panose="020B0604020202020204" pitchFamily="34" charset="0"/>
                <a:hlinkClick r:id="rId2"/>
              </a:rPr>
              <a:t>https://www.leuphana.de/intranet/arbeitsschutz/bildschirmtaetigkeiten.html</a:t>
            </a:r>
            <a:r>
              <a:rPr lang="de-DE" sz="1200" dirty="0">
                <a:latin typeface="Arial Narrow" panose="020B0604020202020204" pitchFamily="34" charset="0"/>
                <a:cs typeface="Arial Narrow" panose="020B0604020202020204" pitchFamily="34" charset="0"/>
              </a:rPr>
              <a:t> </a:t>
            </a: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p:txBody>
      </p:sp>
      <p:sp>
        <p:nvSpPr>
          <p:cNvPr id="11" name="Titel 1">
            <a:extLst>
              <a:ext uri="{FF2B5EF4-FFF2-40B4-BE49-F238E27FC236}">
                <a16:creationId xmlns:a16="http://schemas.microsoft.com/office/drawing/2014/main" id="{049109B1-6C4D-B04A-B449-F1EA4354C4B0}"/>
              </a:ext>
            </a:extLst>
          </p:cNvPr>
          <p:cNvSpPr>
            <a:spLocks noGrp="1"/>
          </p:cNvSpPr>
          <p:nvPr>
            <p:ph type="title"/>
          </p:nvPr>
        </p:nvSpPr>
        <p:spPr>
          <a:xfrm>
            <a:off x="899878" y="684136"/>
            <a:ext cx="9496724" cy="652658"/>
          </a:xfrm>
        </p:spPr>
        <p:txBody>
          <a:bodyPr>
            <a:normAutofit fontScale="90000"/>
          </a:bodyPr>
          <a:lstStyle/>
          <a:p>
            <a:pPr>
              <a:lnSpc>
                <a:spcPct val="100000"/>
              </a:lnSpc>
              <a:spcBef>
                <a:spcPts val="0"/>
              </a:spcBef>
            </a:pPr>
            <a:r>
              <a:rPr lang="de-DE" dirty="0"/>
              <a:t>Wie können Belastungen minimiert und Unfälle vermieden werden?</a:t>
            </a:r>
            <a:br>
              <a:rPr lang="de-DE" dirty="0">
                <a:latin typeface="Arial Narrow" panose="020B0604020202020204" pitchFamily="34" charset="0"/>
                <a:cs typeface="Arial Narrow" panose="020B0604020202020204" pitchFamily="34" charset="0"/>
              </a:rPr>
            </a:br>
            <a:endParaRPr lang="de-DE" dirty="0"/>
          </a:p>
        </p:txBody>
      </p:sp>
      <p:sp>
        <p:nvSpPr>
          <p:cNvPr id="10" name="Textfeld 9"/>
          <p:cNvSpPr txBox="1"/>
          <p:nvPr/>
        </p:nvSpPr>
        <p:spPr>
          <a:xfrm>
            <a:off x="799601" y="1632341"/>
            <a:ext cx="4755205" cy="338554"/>
          </a:xfrm>
          <a:prstGeom prst="rect">
            <a:avLst/>
          </a:prstGeom>
          <a:noFill/>
        </p:spPr>
        <p:txBody>
          <a:bodyPr wrap="square" rtlCol="0">
            <a:spAutoFit/>
          </a:bodyPr>
          <a:lstStyle/>
          <a:p>
            <a:r>
              <a:rPr lang="de-DE" sz="1600" b="1" cap="all" dirty="0">
                <a:latin typeface="Arial Narrow" panose="020B0604020202020204" pitchFamily="34" charset="0"/>
              </a:rPr>
              <a:t>In </a:t>
            </a:r>
            <a:r>
              <a:rPr lang="de-DE" sz="1600" b="1" cap="all" dirty="0" err="1">
                <a:latin typeface="Arial Narrow" panose="020B0604020202020204" pitchFamily="34" charset="0"/>
              </a:rPr>
              <a:t>bewegung</a:t>
            </a:r>
            <a:r>
              <a:rPr lang="de-DE" sz="1600" b="1" cap="all" dirty="0">
                <a:latin typeface="Arial Narrow" panose="020B0604020202020204" pitchFamily="34" charset="0"/>
              </a:rPr>
              <a:t> </a:t>
            </a:r>
            <a:r>
              <a:rPr lang="de-DE" sz="1600" b="1" cap="all" dirty="0" err="1">
                <a:latin typeface="Arial Narrow" panose="020B0604020202020204" pitchFamily="34" charset="0"/>
              </a:rPr>
              <a:t>bleIben</a:t>
            </a:r>
            <a:endParaRPr lang="de-DE" sz="1600" b="1" cap="all" dirty="0"/>
          </a:p>
        </p:txBody>
      </p:sp>
      <p:sp>
        <p:nvSpPr>
          <p:cNvPr id="12"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pic>
        <p:nvPicPr>
          <p:cNvPr id="15" name="Grafik 14">
            <a:extLst>
              <a:ext uri="{FF2B5EF4-FFF2-40B4-BE49-F238E27FC236}">
                <a16:creationId xmlns:a16="http://schemas.microsoft.com/office/drawing/2014/main" id="{ED5ABB32-EAA5-0039-CEC1-48CE9823A658}"/>
              </a:ext>
            </a:extLst>
          </p:cNvPr>
          <p:cNvPicPr>
            <a:picLocks noChangeAspect="1"/>
          </p:cNvPicPr>
          <p:nvPr/>
        </p:nvPicPr>
        <p:blipFill>
          <a:blip r:embed="rId3"/>
          <a:stretch>
            <a:fillRect/>
          </a:stretch>
        </p:blipFill>
        <p:spPr>
          <a:xfrm>
            <a:off x="5554806" y="3242687"/>
            <a:ext cx="4005679" cy="1894578"/>
          </a:xfrm>
          <a:prstGeom prst="rect">
            <a:avLst/>
          </a:prstGeom>
        </p:spPr>
      </p:pic>
    </p:spTree>
    <p:extLst>
      <p:ext uri="{BB962C8B-B14F-4D97-AF65-F5344CB8AC3E}">
        <p14:creationId xmlns:p14="http://schemas.microsoft.com/office/powerpoint/2010/main" val="327039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17</a:t>
            </a:fld>
            <a:endParaRPr lang="de-DE" dirty="0"/>
          </a:p>
        </p:txBody>
      </p:sp>
      <p:sp>
        <p:nvSpPr>
          <p:cNvPr id="9" name="Textfeld 8">
            <a:extLst>
              <a:ext uri="{FF2B5EF4-FFF2-40B4-BE49-F238E27FC236}">
                <a16:creationId xmlns:a16="http://schemas.microsoft.com/office/drawing/2014/main" id="{E9999151-44B7-514B-A490-BF7F7CFCF526}"/>
              </a:ext>
            </a:extLst>
          </p:cNvPr>
          <p:cNvSpPr txBox="1"/>
          <p:nvPr/>
        </p:nvSpPr>
        <p:spPr>
          <a:xfrm>
            <a:off x="993775" y="2066308"/>
            <a:ext cx="8675000" cy="4401205"/>
          </a:xfrm>
          <a:prstGeom prst="rect">
            <a:avLst/>
          </a:prstGeom>
          <a:noFill/>
        </p:spPr>
        <p:txBody>
          <a:bodyPr wrap="square" rtlCol="0">
            <a:spAutoFit/>
          </a:bodyPr>
          <a:lstStyle/>
          <a:p>
            <a:r>
              <a:rPr lang="de-DE" sz="1600" dirty="0">
                <a:latin typeface="Arial Narrow" panose="020B0604020202020204" pitchFamily="34" charset="0"/>
                <a:cs typeface="Arial Narrow" panose="020B0604020202020204" pitchFamily="34" charset="0"/>
              </a:rPr>
              <a:t>Arbeitsort:</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Wählen Sie für Ihren Tele- oder mobilen Arbeitsplatz einen leisen, ungestörten Ort mit stabiler Datenverbindung.</a:t>
            </a:r>
          </a:p>
          <a:p>
            <a:endParaRPr lang="de-DE" sz="1600" dirty="0">
              <a:latin typeface="Arial Narrow" panose="020B0604020202020204" pitchFamily="34" charset="0"/>
              <a:cs typeface="Arial Narrow" panose="020B0604020202020204" pitchFamily="34" charset="0"/>
            </a:endParaRPr>
          </a:p>
          <a:p>
            <a:pPr>
              <a:lnSpc>
                <a:spcPct val="150000"/>
              </a:lnSpc>
            </a:pPr>
            <a:r>
              <a:rPr lang="de-DE" sz="1600" dirty="0">
                <a:latin typeface="Arial Narrow" panose="020B0604020202020204" pitchFamily="34" charset="0"/>
                <a:cs typeface="Arial Narrow" panose="020B0604020202020204" pitchFamily="34" charset="0"/>
              </a:rPr>
              <a:t>Abgrenzung zwischen Arbeits- und Freizeit bei Tele- und mobiler Arbeit:</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Legen Sie Arbeits-, Erreichbarkeits- und Pausenzeiten fest.</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Bleiben Sie in Kontakt und Austausch mit Ihren Kolleg*innen und Vorgesetzten.</a:t>
            </a:r>
          </a:p>
          <a:p>
            <a:endParaRPr lang="de-DE" sz="1600" dirty="0">
              <a:latin typeface="Arial Narrow" panose="020B0604020202020204" pitchFamily="34" charset="0"/>
              <a:cs typeface="Arial Narrow" panose="020B0604020202020204" pitchFamily="34" charset="0"/>
            </a:endParaRPr>
          </a:p>
          <a:p>
            <a:pPr>
              <a:lnSpc>
                <a:spcPct val="150000"/>
              </a:lnSpc>
            </a:pPr>
            <a:r>
              <a:rPr lang="de-DE" sz="1600" dirty="0">
                <a:latin typeface="Arial Narrow" panose="020B0604020202020204" pitchFamily="34" charset="0"/>
                <a:cs typeface="Arial Narrow" panose="020B0604020202020204" pitchFamily="34" charset="0"/>
              </a:rPr>
              <a:t>Rückmeldung und Transparenz: 	</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Nehmen Sie bitte Einladungen zu Jahresgesprächen für einen vertrauensvollen Austausch mit der*dem Vorgesetzten an.</a:t>
            </a:r>
          </a:p>
          <a:p>
            <a:endParaRPr lang="de-DE" sz="1600" dirty="0">
              <a:latin typeface="Arial Narrow" panose="020B0604020202020204" pitchFamily="34" charset="0"/>
              <a:cs typeface="Arial Narrow" panose="020B0604020202020204" pitchFamily="34" charset="0"/>
            </a:endParaRPr>
          </a:p>
          <a:p>
            <a:pPr>
              <a:lnSpc>
                <a:spcPct val="150000"/>
              </a:lnSpc>
            </a:pPr>
            <a:r>
              <a:rPr lang="de-DE" sz="1600" dirty="0">
                <a:latin typeface="Arial Narrow" panose="020B0604020202020204" pitchFamily="34" charset="0"/>
                <a:cs typeface="Arial Narrow" panose="020B0604020202020204" pitchFamily="34" charset="0"/>
              </a:rPr>
              <a:t>Mehrarbeit/Zeitdruck:</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Versuchen Sie Maßnahmen zur Bewältigung von Arbeitsverdichtungen möglichst im Team festzulegen.</a:t>
            </a:r>
          </a:p>
        </p:txBody>
      </p:sp>
      <p:sp>
        <p:nvSpPr>
          <p:cNvPr id="11" name="Titel 1">
            <a:extLst>
              <a:ext uri="{FF2B5EF4-FFF2-40B4-BE49-F238E27FC236}">
                <a16:creationId xmlns:a16="http://schemas.microsoft.com/office/drawing/2014/main" id="{049109B1-6C4D-B04A-B449-F1EA4354C4B0}"/>
              </a:ext>
            </a:extLst>
          </p:cNvPr>
          <p:cNvSpPr>
            <a:spLocks noGrp="1"/>
          </p:cNvSpPr>
          <p:nvPr>
            <p:ph type="title"/>
          </p:nvPr>
        </p:nvSpPr>
        <p:spPr>
          <a:xfrm>
            <a:off x="908191" y="684136"/>
            <a:ext cx="9447297" cy="585983"/>
          </a:xfrm>
        </p:spPr>
        <p:txBody>
          <a:bodyPr>
            <a:normAutofit fontScale="90000"/>
          </a:bodyPr>
          <a:lstStyle/>
          <a:p>
            <a:pPr>
              <a:lnSpc>
                <a:spcPct val="100000"/>
              </a:lnSpc>
              <a:spcBef>
                <a:spcPts val="0"/>
              </a:spcBef>
            </a:pPr>
            <a:r>
              <a:rPr lang="de-DE" dirty="0"/>
              <a:t>Wie können Belastungen minimiert und Unfälle vermieden werden?</a:t>
            </a:r>
            <a:br>
              <a:rPr lang="de-DE" dirty="0">
                <a:latin typeface="Arial Narrow" panose="020B0604020202020204" pitchFamily="34" charset="0"/>
                <a:cs typeface="Arial Narrow" panose="020B0604020202020204" pitchFamily="34" charset="0"/>
              </a:rPr>
            </a:br>
            <a:endParaRPr lang="de-DE" dirty="0"/>
          </a:p>
        </p:txBody>
      </p:sp>
      <p:sp>
        <p:nvSpPr>
          <p:cNvPr id="8" name="Textfeld 7"/>
          <p:cNvSpPr txBox="1"/>
          <p:nvPr/>
        </p:nvSpPr>
        <p:spPr>
          <a:xfrm>
            <a:off x="1007421" y="1574150"/>
            <a:ext cx="6926904" cy="338554"/>
          </a:xfrm>
          <a:prstGeom prst="rect">
            <a:avLst/>
          </a:prstGeom>
          <a:noFill/>
        </p:spPr>
        <p:txBody>
          <a:bodyPr wrap="square" rtlCol="0">
            <a:spAutoFit/>
          </a:bodyPr>
          <a:lstStyle/>
          <a:p>
            <a:r>
              <a:rPr lang="de-DE" sz="1600" b="1" cap="all" dirty="0">
                <a:latin typeface="Arial Narrow" panose="020B0604020202020204" pitchFamily="34" charset="0"/>
              </a:rPr>
              <a:t>Belastenden Stress und </a:t>
            </a:r>
            <a:r>
              <a:rPr lang="de-DE" sz="1600" b="1" cap="all" dirty="0" err="1">
                <a:latin typeface="Arial Narrow" panose="020B0604020202020204" pitchFamily="34" charset="0"/>
              </a:rPr>
              <a:t>konflikte</a:t>
            </a:r>
            <a:r>
              <a:rPr lang="de-DE" sz="1600" b="1" cap="all" dirty="0">
                <a:latin typeface="Arial Narrow" panose="020B0604020202020204" pitchFamily="34" charset="0"/>
              </a:rPr>
              <a:t> vermeiden</a:t>
            </a:r>
            <a:endParaRPr lang="de-DE" sz="1600" b="1" cap="all" dirty="0"/>
          </a:p>
        </p:txBody>
      </p:sp>
      <p:sp>
        <p:nvSpPr>
          <p:cNvPr id="10"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4184296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18</a:t>
            </a:fld>
            <a:endParaRPr lang="de-DE" dirty="0"/>
          </a:p>
        </p:txBody>
      </p:sp>
      <p:sp>
        <p:nvSpPr>
          <p:cNvPr id="9" name="Textfeld 8">
            <a:extLst>
              <a:ext uri="{FF2B5EF4-FFF2-40B4-BE49-F238E27FC236}">
                <a16:creationId xmlns:a16="http://schemas.microsoft.com/office/drawing/2014/main" id="{E9999151-44B7-514B-A490-BF7F7CFCF526}"/>
              </a:ext>
            </a:extLst>
          </p:cNvPr>
          <p:cNvSpPr txBox="1"/>
          <p:nvPr/>
        </p:nvSpPr>
        <p:spPr>
          <a:xfrm>
            <a:off x="810821" y="1630403"/>
            <a:ext cx="8675000" cy="3416320"/>
          </a:xfrm>
          <a:prstGeom prst="rect">
            <a:avLst/>
          </a:prstGeom>
          <a:noFill/>
        </p:spPr>
        <p:txBody>
          <a:bodyPr wrap="square" rtlCol="0">
            <a:spAutoFit/>
          </a:bodyPr>
          <a:lstStyle/>
          <a:p>
            <a:pPr algn="just"/>
            <a:r>
              <a:rPr lang="de-DE" sz="1600" b="1" cap="all" dirty="0">
                <a:latin typeface="Arial Narrow" panose="020B0604020202020204" pitchFamily="34" charset="0"/>
                <a:cs typeface="Arial Narrow" panose="020B0604020202020204" pitchFamily="34" charset="0"/>
              </a:rPr>
              <a:t>Arbeitsmedizinische </a:t>
            </a:r>
            <a:r>
              <a:rPr lang="de-DE" sz="1600" b="1" cap="all" dirty="0" err="1">
                <a:latin typeface="Arial Narrow" panose="020B0604020202020204" pitchFamily="34" charset="0"/>
                <a:cs typeface="Arial Narrow" panose="020B0604020202020204" pitchFamily="34" charset="0"/>
              </a:rPr>
              <a:t>Vorsoge</a:t>
            </a:r>
            <a:endParaRPr lang="de-DE" sz="1600" b="1" cap="all" dirty="0">
              <a:latin typeface="Arial Narrow" panose="020B0604020202020204" pitchFamily="34" charset="0"/>
              <a:cs typeface="Arial Narrow" panose="020B0604020202020204" pitchFamily="34" charset="0"/>
            </a:endParaRPr>
          </a:p>
          <a:p>
            <a:pPr algn="just"/>
            <a:endParaRPr lang="de-DE" sz="1600" dirty="0">
              <a:latin typeface="Arial Narrow" panose="020B0604020202020204" pitchFamily="34" charset="0"/>
              <a:cs typeface="Arial Narrow" panose="020B0604020202020204" pitchFamily="34" charset="0"/>
            </a:endParaRPr>
          </a:p>
          <a:p>
            <a:pPr algn="just"/>
            <a:r>
              <a:rPr lang="de-DE" sz="1600" dirty="0">
                <a:latin typeface="Arial Narrow" panose="020B0604020202020204" pitchFamily="34" charset="0"/>
                <a:cs typeface="Arial Narrow" panose="020B0604020202020204" pitchFamily="34" charset="0"/>
              </a:rPr>
              <a:t>Schädigungen des Sehorgans durch Bildschirmarbeit sind nicht zu erwarten, aber</a:t>
            </a:r>
          </a:p>
          <a:p>
            <a:pPr algn="just"/>
            <a:endParaRPr lang="de-DE" sz="1600" dirty="0">
              <a:latin typeface="Arial Narrow" panose="020B0604020202020204" pitchFamily="34" charset="0"/>
              <a:cs typeface="Arial Narrow" panose="020B0604020202020204" pitchFamily="34" charset="0"/>
            </a:endParaRPr>
          </a:p>
          <a:p>
            <a:pPr marL="271463" lvl="1" indent="-271463" defTabSz="801929">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Viele haben ein nicht ausreichendes oder nicht ausreichend korrigiertes Sehvermögen. Das führt zu vermeidbaren Belastungen. Die Universität bietet deshalb allen Beschäftigten die arbeitsmedizinische Angebotsvorsorge „Tätigkeiten an Bildschirmgeräten“ an.</a:t>
            </a:r>
          </a:p>
          <a:p>
            <a:pPr algn="just"/>
            <a:endParaRPr lang="de-DE" sz="1600" dirty="0">
              <a:latin typeface="Arial Narrow" panose="020B0604020202020204" pitchFamily="34" charset="0"/>
              <a:cs typeface="Arial Narrow" panose="020B0604020202020204" pitchFamily="34" charset="0"/>
            </a:endParaRPr>
          </a:p>
          <a:p>
            <a:pPr algn="just"/>
            <a:endParaRPr lang="de-DE" sz="1600" dirty="0">
              <a:latin typeface="Arial Narrow" panose="020B0604020202020204" pitchFamily="34" charset="0"/>
              <a:cs typeface="Arial Narrow" panose="020B0604020202020204" pitchFamily="34" charset="0"/>
            </a:endParaRPr>
          </a:p>
          <a:p>
            <a:pPr algn="just"/>
            <a:endParaRPr lang="de-DE" sz="1600" dirty="0">
              <a:latin typeface="Arial Narrow" panose="020B0604020202020204" pitchFamily="34" charset="0"/>
              <a:cs typeface="Arial Narrow" panose="020B0604020202020204" pitchFamily="34" charset="0"/>
            </a:endParaRPr>
          </a:p>
          <a:p>
            <a:pPr algn="just"/>
            <a:r>
              <a:rPr lang="de-DE" sz="1600" dirty="0">
                <a:latin typeface="Arial Narrow" panose="020B0604020202020204" pitchFamily="34" charset="0"/>
                <a:cs typeface="Arial Narrow" panose="020B0604020202020204" pitchFamily="34" charset="0"/>
              </a:rPr>
              <a:t>Anmeldung bei Frau Antje Dietrich: vorsorge@leuphana.de </a:t>
            </a:r>
          </a:p>
          <a:p>
            <a:pPr defTabSz="801929">
              <a:lnSpc>
                <a:spcPct val="150000"/>
              </a:lnSpc>
              <a:buSzPct val="90000"/>
            </a:pPr>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p:txBody>
      </p:sp>
      <p:sp>
        <p:nvSpPr>
          <p:cNvPr id="11" name="Titel 1">
            <a:extLst>
              <a:ext uri="{FF2B5EF4-FFF2-40B4-BE49-F238E27FC236}">
                <a16:creationId xmlns:a16="http://schemas.microsoft.com/office/drawing/2014/main" id="{049109B1-6C4D-B04A-B449-F1EA4354C4B0}"/>
              </a:ext>
            </a:extLst>
          </p:cNvPr>
          <p:cNvSpPr>
            <a:spLocks noGrp="1"/>
          </p:cNvSpPr>
          <p:nvPr>
            <p:ph type="title"/>
          </p:nvPr>
        </p:nvSpPr>
        <p:spPr>
          <a:xfrm>
            <a:off x="899878" y="682624"/>
            <a:ext cx="9560825" cy="755478"/>
          </a:xfrm>
        </p:spPr>
        <p:txBody>
          <a:bodyPr>
            <a:noAutofit/>
          </a:bodyPr>
          <a:lstStyle/>
          <a:p>
            <a:pPr>
              <a:lnSpc>
                <a:spcPct val="100000"/>
              </a:lnSpc>
              <a:spcBef>
                <a:spcPts val="0"/>
              </a:spcBef>
            </a:pPr>
            <a:r>
              <a:rPr lang="de-DE" sz="2200" dirty="0"/>
              <a:t>Wie können Belastungen minimiert und Unfälle vermieden werden?</a:t>
            </a:r>
          </a:p>
        </p:txBody>
      </p:sp>
      <p:sp>
        <p:nvSpPr>
          <p:cNvPr id="10"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4187090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19</a:t>
            </a:fld>
            <a:endParaRPr lang="de-DE" dirty="0"/>
          </a:p>
        </p:txBody>
      </p:sp>
      <p:sp>
        <p:nvSpPr>
          <p:cNvPr id="9" name="Textfeld 8">
            <a:extLst>
              <a:ext uri="{FF2B5EF4-FFF2-40B4-BE49-F238E27FC236}">
                <a16:creationId xmlns:a16="http://schemas.microsoft.com/office/drawing/2014/main" id="{E9999151-44B7-514B-A490-BF7F7CFCF526}"/>
              </a:ext>
            </a:extLst>
          </p:cNvPr>
          <p:cNvSpPr txBox="1"/>
          <p:nvPr/>
        </p:nvSpPr>
        <p:spPr>
          <a:xfrm>
            <a:off x="903790" y="2122184"/>
            <a:ext cx="8675000" cy="4401205"/>
          </a:xfrm>
          <a:prstGeom prst="rect">
            <a:avLst/>
          </a:prstGeom>
          <a:noFill/>
        </p:spPr>
        <p:txBody>
          <a:bodyPr wrap="square" rtlCol="0">
            <a:spAutoFit/>
          </a:bodyPr>
          <a:lstStyle/>
          <a:p>
            <a:r>
              <a:rPr lang="de-DE" sz="1600" dirty="0">
                <a:latin typeface="Arial Narrow" panose="020B0604020202020204" pitchFamily="34" charset="0"/>
                <a:cs typeface="Arial Narrow" panose="020B0604020202020204" pitchFamily="34" charset="0"/>
              </a:rPr>
              <a:t>Arbeitsort:</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Wählen Sie für Ihren Tele- oder mobilen Arbeitsplatz einen leisen, ungestörten Ort mit stabiler Datenverbindung.</a:t>
            </a:r>
          </a:p>
          <a:p>
            <a:endParaRPr lang="de-DE" sz="1600" dirty="0">
              <a:latin typeface="Arial Narrow" panose="020B0604020202020204" pitchFamily="34" charset="0"/>
              <a:cs typeface="Arial Narrow" panose="020B0604020202020204" pitchFamily="34" charset="0"/>
            </a:endParaRPr>
          </a:p>
          <a:p>
            <a:pPr>
              <a:lnSpc>
                <a:spcPct val="150000"/>
              </a:lnSpc>
            </a:pPr>
            <a:r>
              <a:rPr lang="de-DE" sz="1600" dirty="0">
                <a:latin typeface="Arial Narrow" panose="020B0604020202020204" pitchFamily="34" charset="0"/>
                <a:cs typeface="Arial Narrow" panose="020B0604020202020204" pitchFamily="34" charset="0"/>
              </a:rPr>
              <a:t>Abgrenzung zwischen Arbeits- und Freizeit bei Tele- und mobiler Arbeit:</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Legen Sie Arbeits-, Erreichbarkeits- und Pausenzeiten fest.</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Bleiben Sie in Kontakt und Austausch mit Ihren Kolleg*innen und Vorgesetzten.</a:t>
            </a:r>
          </a:p>
          <a:p>
            <a:endParaRPr lang="de-DE" sz="1600" dirty="0">
              <a:latin typeface="Arial Narrow" panose="020B0604020202020204" pitchFamily="34" charset="0"/>
              <a:cs typeface="Arial Narrow" panose="020B0604020202020204" pitchFamily="34" charset="0"/>
            </a:endParaRPr>
          </a:p>
          <a:p>
            <a:pPr>
              <a:lnSpc>
                <a:spcPct val="150000"/>
              </a:lnSpc>
            </a:pPr>
            <a:r>
              <a:rPr lang="de-DE" sz="1600" dirty="0">
                <a:latin typeface="Arial Narrow" panose="020B0604020202020204" pitchFamily="34" charset="0"/>
                <a:cs typeface="Arial Narrow" panose="020B0604020202020204" pitchFamily="34" charset="0"/>
              </a:rPr>
              <a:t>Rückmeldung und Transparenz: 	</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Nehmen Sie bitte Einladungen zu Jahresgesprächen für einen vertrauensvollen Austausch mit der*dem Vorgesetzten an.</a:t>
            </a:r>
          </a:p>
          <a:p>
            <a:endParaRPr lang="de-DE" sz="1600" dirty="0">
              <a:latin typeface="Arial Narrow" panose="020B0604020202020204" pitchFamily="34" charset="0"/>
              <a:cs typeface="Arial Narrow" panose="020B0604020202020204" pitchFamily="34" charset="0"/>
            </a:endParaRPr>
          </a:p>
          <a:p>
            <a:pPr>
              <a:lnSpc>
                <a:spcPct val="150000"/>
              </a:lnSpc>
            </a:pPr>
            <a:r>
              <a:rPr lang="de-DE" sz="1600" dirty="0">
                <a:latin typeface="Arial Narrow" panose="020B0604020202020204" pitchFamily="34" charset="0"/>
                <a:cs typeface="Arial Narrow" panose="020B0604020202020204" pitchFamily="34" charset="0"/>
              </a:rPr>
              <a:t>Mehrarbeit/Zeitdruck:</a:t>
            </a:r>
          </a:p>
          <a:p>
            <a:pPr marL="285750" indent="-285750">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Versuchen Sie Maßnahmen zur Bewältigung von Arbeitsverdichtungen möglichst im Team festzulegen.</a:t>
            </a:r>
          </a:p>
        </p:txBody>
      </p:sp>
      <p:sp>
        <p:nvSpPr>
          <p:cNvPr id="11" name="Titel 1">
            <a:extLst>
              <a:ext uri="{FF2B5EF4-FFF2-40B4-BE49-F238E27FC236}">
                <a16:creationId xmlns:a16="http://schemas.microsoft.com/office/drawing/2014/main" id="{049109B1-6C4D-B04A-B449-F1EA4354C4B0}"/>
              </a:ext>
            </a:extLst>
          </p:cNvPr>
          <p:cNvSpPr>
            <a:spLocks noGrp="1"/>
          </p:cNvSpPr>
          <p:nvPr>
            <p:ph type="title"/>
          </p:nvPr>
        </p:nvSpPr>
        <p:spPr>
          <a:xfrm>
            <a:off x="903790" y="692612"/>
            <a:ext cx="9447297" cy="998083"/>
          </a:xfrm>
        </p:spPr>
        <p:txBody>
          <a:bodyPr>
            <a:normAutofit fontScale="90000"/>
          </a:bodyPr>
          <a:lstStyle/>
          <a:p>
            <a:pPr>
              <a:lnSpc>
                <a:spcPct val="100000"/>
              </a:lnSpc>
              <a:spcBef>
                <a:spcPts val="0"/>
              </a:spcBef>
            </a:pPr>
            <a:r>
              <a:rPr lang="de-DE" dirty="0"/>
              <a:t>Wie können Belastungen minimiert und Unfälle vermieden werden?</a:t>
            </a:r>
            <a:br>
              <a:rPr lang="de-DE" dirty="0">
                <a:latin typeface="Arial Narrow" panose="020B0604020202020204" pitchFamily="34" charset="0"/>
                <a:cs typeface="Arial Narrow" panose="020B0604020202020204" pitchFamily="34" charset="0"/>
              </a:rPr>
            </a:br>
            <a:endParaRPr lang="de-DE" dirty="0"/>
          </a:p>
        </p:txBody>
      </p:sp>
      <p:sp>
        <p:nvSpPr>
          <p:cNvPr id="8" name="Textfeld 7"/>
          <p:cNvSpPr txBox="1"/>
          <p:nvPr/>
        </p:nvSpPr>
        <p:spPr>
          <a:xfrm>
            <a:off x="837086" y="1618975"/>
            <a:ext cx="6926904" cy="338554"/>
          </a:xfrm>
          <a:prstGeom prst="rect">
            <a:avLst/>
          </a:prstGeom>
          <a:noFill/>
        </p:spPr>
        <p:txBody>
          <a:bodyPr wrap="square" rtlCol="0">
            <a:spAutoFit/>
          </a:bodyPr>
          <a:lstStyle/>
          <a:p>
            <a:r>
              <a:rPr lang="de-DE" sz="1600" b="1" cap="all" dirty="0">
                <a:latin typeface="Arial Narrow" panose="020B0604020202020204" pitchFamily="34" charset="0"/>
              </a:rPr>
              <a:t>Belastenden Stress und </a:t>
            </a:r>
            <a:r>
              <a:rPr lang="de-DE" sz="1600" b="1" cap="all" dirty="0" err="1">
                <a:latin typeface="Arial Narrow" panose="020B0604020202020204" pitchFamily="34" charset="0"/>
              </a:rPr>
              <a:t>konflikte</a:t>
            </a:r>
            <a:r>
              <a:rPr lang="de-DE" sz="1600" b="1" cap="all" dirty="0">
                <a:latin typeface="Arial Narrow" panose="020B0604020202020204" pitchFamily="34" charset="0"/>
              </a:rPr>
              <a:t> vermeiden</a:t>
            </a:r>
            <a:endParaRPr lang="de-DE" sz="1600" b="1" cap="all" dirty="0"/>
          </a:p>
        </p:txBody>
      </p:sp>
      <p:sp>
        <p:nvSpPr>
          <p:cNvPr id="10"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336690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DD7C4DC1-7D02-4994-BD54-74988B047B41}" type="slidenum">
              <a:rPr lang="de-DE" smtClean="0"/>
              <a:pPr/>
              <a:t>2</a:t>
            </a:fld>
            <a:endParaRPr lang="de-DE" dirty="0"/>
          </a:p>
        </p:txBody>
      </p:sp>
      <p:sp>
        <p:nvSpPr>
          <p:cNvPr id="5" name="Fußzeilenplatzhalter 4"/>
          <p:cNvSpPr>
            <a:spLocks noGrp="1"/>
          </p:cNvSpPr>
          <p:nvPr>
            <p:ph type="ftr" sz="quarter" idx="3"/>
          </p:nvPr>
        </p:nvSpPr>
        <p:spPr/>
        <p:txBody>
          <a:bodyPr/>
          <a:lstStyle/>
          <a:p>
            <a:pPr algn="l"/>
            <a:r>
              <a:rPr lang="de-DE" dirty="0"/>
              <a:t>Sicherheitsunterweisung Büroarbeit</a:t>
            </a:r>
          </a:p>
        </p:txBody>
      </p:sp>
      <p:sp>
        <p:nvSpPr>
          <p:cNvPr id="8" name="Textfeld 7">
            <a:extLst>
              <a:ext uri="{FF2B5EF4-FFF2-40B4-BE49-F238E27FC236}">
                <a16:creationId xmlns:a16="http://schemas.microsoft.com/office/drawing/2014/main" id="{DB6C20FE-3C23-E840-9DD2-7D467ECB1FB0}"/>
              </a:ext>
            </a:extLst>
          </p:cNvPr>
          <p:cNvSpPr txBox="1"/>
          <p:nvPr/>
        </p:nvSpPr>
        <p:spPr>
          <a:xfrm>
            <a:off x="965332" y="1572384"/>
            <a:ext cx="9560162" cy="3935373"/>
          </a:xfrm>
          <a:prstGeom prst="rect">
            <a:avLst/>
          </a:prstGeom>
          <a:noFill/>
        </p:spPr>
        <p:txBody>
          <a:bodyPr wrap="square" rtlCol="0">
            <a:spAutoFit/>
          </a:bodyPr>
          <a:lstStyle/>
          <a:p>
            <a:pPr>
              <a:lnSpc>
                <a:spcPct val="150000"/>
              </a:lnSpc>
            </a:pPr>
            <a:r>
              <a:rPr lang="de-DE" sz="1600" dirty="0">
                <a:solidFill>
                  <a:prstClr val="black"/>
                </a:solidFill>
                <a:latin typeface="Arial Narrow" panose="020B0604020202020204" pitchFamily="34" charset="0"/>
                <a:cs typeface="Arial Narrow" panose="020B0604020202020204" pitchFamily="34" charset="0"/>
              </a:rPr>
              <a:t>Gemäß:			§ </a:t>
            </a:r>
            <a:r>
              <a:rPr lang="de-DE" sz="1600" dirty="0">
                <a:solidFill>
                  <a:prstClr val="black"/>
                </a:solidFill>
                <a:latin typeface="Arial Narrow" panose="020B0606020202030204" pitchFamily="34" charset="0"/>
                <a:cs typeface="Arial Narrow" panose="020B0604020202020204" pitchFamily="34" charset="0"/>
              </a:rPr>
              <a:t>12 Arbeitsschutzgesetz, § 4 GUV-V A1 DGUV Vorschrift 1 (Grundsätze der Prävention), 			§ 6 Arbeitsstättenverordnung</a:t>
            </a:r>
            <a:endParaRPr lang="de-DE" sz="1600" dirty="0">
              <a:latin typeface="Arial Narrow" panose="020B0604020202020204" pitchFamily="34" charset="0"/>
              <a:cs typeface="Arial Narrow" panose="020B0604020202020204" pitchFamily="34" charset="0"/>
            </a:endParaRPr>
          </a:p>
          <a:p>
            <a:pPr>
              <a:lnSpc>
                <a:spcPct val="150000"/>
              </a:lnSpc>
            </a:pPr>
            <a:endParaRPr lang="de-DE" sz="1600" dirty="0">
              <a:latin typeface="Arial Narrow" panose="020B0604020202020204" pitchFamily="34" charset="0"/>
              <a:cs typeface="Arial Narrow" panose="020B0604020202020204" pitchFamily="34" charset="0"/>
            </a:endParaRPr>
          </a:p>
          <a:p>
            <a:pPr>
              <a:lnSpc>
                <a:spcPct val="150000"/>
              </a:lnSpc>
            </a:pPr>
            <a:r>
              <a:rPr lang="de-DE" sz="1600" dirty="0">
                <a:latin typeface="Arial Narrow" panose="020B0604020202020204" pitchFamily="34" charset="0"/>
                <a:cs typeface="Arial Narrow" panose="020B0604020202020204" pitchFamily="34" charset="0"/>
              </a:rPr>
              <a:t>Arbeitsbereich: 		……………..</a:t>
            </a:r>
          </a:p>
          <a:p>
            <a:pPr>
              <a:lnSpc>
                <a:spcPct val="150000"/>
              </a:lnSpc>
            </a:pPr>
            <a:r>
              <a:rPr lang="de-DE" sz="1600" dirty="0">
                <a:latin typeface="Arial Narrow" panose="020B0604020202020204" pitchFamily="34" charset="0"/>
                <a:cs typeface="Arial Narrow" panose="020B0604020202020204" pitchFamily="34" charset="0"/>
              </a:rPr>
              <a:t>Bereichsverantwortliche*r: 	……………..</a:t>
            </a:r>
          </a:p>
          <a:p>
            <a:pPr>
              <a:lnSpc>
                <a:spcPct val="150000"/>
              </a:lnSpc>
            </a:pPr>
            <a:r>
              <a:rPr lang="de-DE" sz="1600" dirty="0">
                <a:latin typeface="Arial Narrow" panose="020B0604020202020204" pitchFamily="34" charset="0"/>
                <a:cs typeface="Arial Narrow" panose="020B0604020202020204" pitchFamily="34" charset="0"/>
              </a:rPr>
              <a:t>Durchgeführt von: 		……………..</a:t>
            </a:r>
          </a:p>
          <a:p>
            <a:pPr>
              <a:lnSpc>
                <a:spcPct val="150000"/>
              </a:lnSpc>
            </a:pPr>
            <a:r>
              <a:rPr lang="de-DE" sz="1600" dirty="0">
                <a:latin typeface="Arial Narrow" panose="020B0604020202020204" pitchFamily="34" charset="0"/>
                <a:cs typeface="Arial Narrow" panose="020B0604020202020204" pitchFamily="34" charset="0"/>
              </a:rPr>
              <a:t>Teilnehmende: 		Siehe Anhang</a:t>
            </a:r>
          </a:p>
          <a:p>
            <a:pPr>
              <a:lnSpc>
                <a:spcPct val="150000"/>
              </a:lnSpc>
            </a:pPr>
            <a:endParaRPr lang="de-DE" sz="1600" dirty="0">
              <a:latin typeface="Arial Narrow" panose="020B0604020202020204" pitchFamily="34" charset="0"/>
              <a:cs typeface="Arial Narrow" panose="020B0604020202020204" pitchFamily="34" charset="0"/>
            </a:endParaRPr>
          </a:p>
          <a:p>
            <a:pPr>
              <a:lnSpc>
                <a:spcPct val="150000"/>
              </a:lnSpc>
            </a:pPr>
            <a:r>
              <a:rPr lang="de-DE" sz="1600" dirty="0">
                <a:latin typeface="Arial Narrow" panose="020B0604020202020204" pitchFamily="34" charset="0"/>
                <a:cs typeface="Arial Narrow" panose="020B0604020202020204" pitchFamily="34" charset="0"/>
              </a:rPr>
              <a:t>Weitere Informationen:		</a:t>
            </a:r>
          </a:p>
          <a:p>
            <a:pPr>
              <a:lnSpc>
                <a:spcPct val="150000"/>
              </a:lnSpc>
            </a:pPr>
            <a:r>
              <a:rPr lang="de-DE" sz="1200" u="sng" dirty="0">
                <a:latin typeface="Arial Narrow" panose="020B0604020202020204" pitchFamily="34" charset="0"/>
                <a:cs typeface="Arial Narrow" panose="020B0604020202020204" pitchFamily="34" charset="0"/>
                <a:hlinkClick r:id="rId2"/>
              </a:rPr>
              <a:t>https://www.leuphana.de/intranet/arbeitsschutz/bildschirmtaetigkeiten.html</a:t>
            </a:r>
            <a:endParaRPr lang="de-DE" sz="1200" u="sng" dirty="0">
              <a:latin typeface="Arial Narrow" panose="020B0604020202020204" pitchFamily="34" charset="0"/>
              <a:cs typeface="Arial Narrow" panose="020B0604020202020204" pitchFamily="34" charset="0"/>
            </a:endParaRPr>
          </a:p>
          <a:p>
            <a:pPr>
              <a:lnSpc>
                <a:spcPct val="150000"/>
              </a:lnSpc>
            </a:pPr>
            <a:r>
              <a:rPr lang="de-DE" sz="1200" u="sng" dirty="0">
                <a:latin typeface="Arial Narrow" panose="020B0604020202020204" pitchFamily="34" charset="0"/>
                <a:cs typeface="Arial Narrow" panose="020B0604020202020204" pitchFamily="34" charset="0"/>
                <a:hlinkClick r:id="rId3"/>
              </a:rPr>
              <a:t>https://www.umwelt-online.de/regelwerk/index.htm</a:t>
            </a:r>
            <a:endParaRPr lang="de-DE" sz="1200" u="sng" dirty="0">
              <a:latin typeface="Arial Narrow" panose="020B0604020202020204" pitchFamily="34" charset="0"/>
              <a:cs typeface="Arial Narrow" panose="020B0604020202020204" pitchFamily="34" charset="0"/>
            </a:endParaRPr>
          </a:p>
        </p:txBody>
      </p:sp>
      <p:sp>
        <p:nvSpPr>
          <p:cNvPr id="6" name="Titel 4"/>
          <p:cNvSpPr>
            <a:spLocks noGrp="1"/>
          </p:cNvSpPr>
          <p:nvPr>
            <p:ph type="title"/>
          </p:nvPr>
        </p:nvSpPr>
        <p:spPr>
          <a:xfrm>
            <a:off x="878278" y="740168"/>
            <a:ext cx="9305041" cy="546900"/>
          </a:xfrm>
        </p:spPr>
        <p:txBody>
          <a:bodyPr>
            <a:normAutofit/>
          </a:bodyPr>
          <a:lstStyle/>
          <a:p>
            <a:r>
              <a:rPr lang="de-DE" sz="2200" dirty="0" err="1"/>
              <a:t>sicherheitsunterweisung</a:t>
            </a:r>
            <a:endParaRPr lang="de-DE" sz="2200" dirty="0"/>
          </a:p>
        </p:txBody>
      </p:sp>
    </p:spTree>
    <p:extLst>
      <p:ext uri="{BB962C8B-B14F-4D97-AF65-F5344CB8AC3E}">
        <p14:creationId xmlns:p14="http://schemas.microsoft.com/office/powerpoint/2010/main" val="299079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20</a:t>
            </a:fld>
            <a:endParaRPr lang="de-DE" dirty="0"/>
          </a:p>
        </p:txBody>
      </p:sp>
      <p:sp>
        <p:nvSpPr>
          <p:cNvPr id="9" name="Textfeld 8">
            <a:extLst>
              <a:ext uri="{FF2B5EF4-FFF2-40B4-BE49-F238E27FC236}">
                <a16:creationId xmlns:a16="http://schemas.microsoft.com/office/drawing/2014/main" id="{E9999151-44B7-514B-A490-BF7F7CFCF526}"/>
              </a:ext>
            </a:extLst>
          </p:cNvPr>
          <p:cNvSpPr txBox="1"/>
          <p:nvPr/>
        </p:nvSpPr>
        <p:spPr>
          <a:xfrm>
            <a:off x="819206" y="1633807"/>
            <a:ext cx="8675000" cy="5139869"/>
          </a:xfrm>
          <a:prstGeom prst="rect">
            <a:avLst/>
          </a:prstGeom>
          <a:noFill/>
        </p:spPr>
        <p:txBody>
          <a:bodyPr wrap="square" rtlCol="0">
            <a:spAutoFit/>
          </a:bodyPr>
          <a:lstStyle/>
          <a:p>
            <a:pPr algn="just"/>
            <a:r>
              <a:rPr lang="de-DE" sz="1600" b="1" cap="all" dirty="0">
                <a:latin typeface="Arial Narrow" panose="020B0604020202020204" pitchFamily="34" charset="0"/>
                <a:cs typeface="Arial Narrow" panose="020B0604020202020204" pitchFamily="34" charset="0"/>
              </a:rPr>
              <a:t>Zu vermeidende Gefährdungen für schwangere Frauen</a:t>
            </a:r>
          </a:p>
          <a:p>
            <a:pPr algn="just"/>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Lasten ohne Hilfsmittel regelmäßig &gt; 5 kg oder gelegentlich &gt; 10 kg</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Hitze &gt; 26°C</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Stehen &gt; 4 Stunden/Tag</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Häufiges und erhebliches Strecken, Beugen, Hocken, Bücken, langes Sitzen</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Ausgleiten, Fallen, Stürzen</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Zeitdruck, getaktete Arbeit (auch für stillende Frauen)</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Nacht-, Sonn-, Feiertags-, Mehrarbeit </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Psychische Belastungen aufgrund der besonderen Situation (auch für stillende Frauen)</a:t>
            </a:r>
          </a:p>
          <a:p>
            <a:pPr algn="just"/>
            <a:endParaRPr lang="de-DE" sz="1600" dirty="0">
              <a:latin typeface="Arial Narrow" panose="020B0604020202020204" pitchFamily="34" charset="0"/>
              <a:cs typeface="Arial Narrow" panose="020B0604020202020204" pitchFamily="34" charset="0"/>
            </a:endParaRPr>
          </a:p>
          <a:p>
            <a:pPr algn="just"/>
            <a:r>
              <a:rPr lang="de-DE" sz="1600" dirty="0">
                <a:latin typeface="Arial Narrow" panose="020B0604020202020204" pitchFamily="34" charset="0"/>
                <a:cs typeface="Arial Narrow" panose="020B0604020202020204" pitchFamily="34" charset="0"/>
              </a:rPr>
              <a:t>Frauen werden gebeten, dem Personalservice bestehende Schwangerschaften möglichst frühzeitig mitzuteilen. Die Abteilung Arbeitssicherheit veranlasst darauf die erforderliche Meldung an das Staatliche Gewerbeaufsichtsamt und stellt die Beurteilung der Arbeitsbedingungen sicher.</a:t>
            </a:r>
          </a:p>
          <a:p>
            <a:pPr defTabSz="801929">
              <a:lnSpc>
                <a:spcPct val="150000"/>
              </a:lnSpc>
              <a:buSzPct val="90000"/>
            </a:pPr>
            <a:endParaRPr lang="de-DE" sz="1600" dirty="0">
              <a:latin typeface="Arial Narrow" panose="020B0604020202020204" pitchFamily="34" charset="0"/>
              <a:cs typeface="Arial Narrow" panose="020B0604020202020204" pitchFamily="34" charset="0"/>
            </a:endParaRPr>
          </a:p>
          <a:p>
            <a:endParaRPr lang="de-DE" sz="1600" dirty="0">
              <a:latin typeface="Arial Narrow" panose="020B0604020202020204" pitchFamily="34" charset="0"/>
              <a:cs typeface="Arial Narrow" panose="020B0604020202020204" pitchFamily="34" charset="0"/>
            </a:endParaRPr>
          </a:p>
        </p:txBody>
      </p:sp>
      <p:sp>
        <p:nvSpPr>
          <p:cNvPr id="11" name="Titel 1">
            <a:extLst>
              <a:ext uri="{FF2B5EF4-FFF2-40B4-BE49-F238E27FC236}">
                <a16:creationId xmlns:a16="http://schemas.microsoft.com/office/drawing/2014/main" id="{049109B1-6C4D-B04A-B449-F1EA4354C4B0}"/>
              </a:ext>
            </a:extLst>
          </p:cNvPr>
          <p:cNvSpPr>
            <a:spLocks noGrp="1"/>
          </p:cNvSpPr>
          <p:nvPr>
            <p:ph type="title"/>
          </p:nvPr>
        </p:nvSpPr>
        <p:spPr>
          <a:xfrm>
            <a:off x="891415" y="584005"/>
            <a:ext cx="9560825" cy="662183"/>
          </a:xfrm>
        </p:spPr>
        <p:txBody>
          <a:bodyPr>
            <a:normAutofit fontScale="90000"/>
          </a:bodyPr>
          <a:lstStyle/>
          <a:p>
            <a:pPr>
              <a:lnSpc>
                <a:spcPct val="150000"/>
              </a:lnSpc>
              <a:spcBef>
                <a:spcPts val="0"/>
              </a:spcBef>
            </a:pPr>
            <a:r>
              <a:rPr lang="de-DE" dirty="0"/>
              <a:t>Mutterschutz</a:t>
            </a:r>
            <a:br>
              <a:rPr lang="de-DE" dirty="0"/>
            </a:br>
            <a:endParaRPr lang="de-DE" sz="1600" dirty="0"/>
          </a:p>
        </p:txBody>
      </p:sp>
      <p:sp>
        <p:nvSpPr>
          <p:cNvPr id="8"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1839374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21</a:t>
            </a:fld>
            <a:endParaRPr lang="de-DE" dirty="0"/>
          </a:p>
        </p:txBody>
      </p:sp>
      <p:sp>
        <p:nvSpPr>
          <p:cNvPr id="12" name="Fußzeilenplatzhalter 4">
            <a:extLst>
              <a:ext uri="{FF2B5EF4-FFF2-40B4-BE49-F238E27FC236}">
                <a16:creationId xmlns:a16="http://schemas.microsoft.com/office/drawing/2014/main" id="{507E2935-7D81-334A-854A-BBB8F1956E63}"/>
              </a:ext>
            </a:extLst>
          </p:cNvPr>
          <p:cNvSpPr>
            <a:spLocks noGrp="1"/>
          </p:cNvSpPr>
          <p:nvPr>
            <p:ph type="ftr" sz="quarter" idx="3"/>
          </p:nvPr>
        </p:nvSpPr>
        <p:spPr>
          <a:xfrm>
            <a:off x="993775" y="6886865"/>
            <a:ext cx="6623706" cy="365125"/>
          </a:xfrm>
        </p:spPr>
        <p:txBody>
          <a:bodyPr anchor="b" anchorCtr="0"/>
          <a:lstStyle/>
          <a:p>
            <a:pPr algn="l"/>
            <a:r>
              <a:rPr lang="de-DE" dirty="0"/>
              <a:t>Sicherheitsunterweisung Büroarbeit</a:t>
            </a:r>
          </a:p>
        </p:txBody>
      </p:sp>
      <p:sp>
        <p:nvSpPr>
          <p:cNvPr id="8" name="Titel 1">
            <a:extLst>
              <a:ext uri="{FF2B5EF4-FFF2-40B4-BE49-F238E27FC236}">
                <a16:creationId xmlns:a16="http://schemas.microsoft.com/office/drawing/2014/main" id="{049109B1-6C4D-B04A-B449-F1EA4354C4B0}"/>
              </a:ext>
            </a:extLst>
          </p:cNvPr>
          <p:cNvSpPr>
            <a:spLocks noGrp="1"/>
          </p:cNvSpPr>
          <p:nvPr>
            <p:ph type="title"/>
          </p:nvPr>
        </p:nvSpPr>
        <p:spPr>
          <a:xfrm>
            <a:off x="891424" y="600469"/>
            <a:ext cx="8210871" cy="651274"/>
          </a:xfrm>
        </p:spPr>
        <p:txBody>
          <a:bodyPr>
            <a:noAutofit/>
          </a:bodyPr>
          <a:lstStyle/>
          <a:p>
            <a:pPr>
              <a:lnSpc>
                <a:spcPct val="150000"/>
              </a:lnSpc>
              <a:spcBef>
                <a:spcPts val="0"/>
              </a:spcBef>
            </a:pPr>
            <a:r>
              <a:rPr lang="de-DE" sz="2200" dirty="0"/>
              <a:t>Brandverhütung und verhalten bei </a:t>
            </a:r>
            <a:r>
              <a:rPr lang="de-DE" sz="2200" dirty="0" err="1"/>
              <a:t>bränden</a:t>
            </a:r>
            <a:endParaRPr lang="de-DE" sz="2200" dirty="0"/>
          </a:p>
        </p:txBody>
      </p:sp>
      <p:sp>
        <p:nvSpPr>
          <p:cNvPr id="6" name="Textfeld 5"/>
          <p:cNvSpPr txBox="1"/>
          <p:nvPr/>
        </p:nvSpPr>
        <p:spPr>
          <a:xfrm>
            <a:off x="802582" y="1554501"/>
            <a:ext cx="9163249" cy="3616375"/>
          </a:xfrm>
          <a:prstGeom prst="rect">
            <a:avLst/>
          </a:prstGeom>
          <a:noFill/>
        </p:spPr>
        <p:txBody>
          <a:bodyPr wrap="square" rtlCol="0">
            <a:spAutoFit/>
          </a:bodyPr>
          <a:lstStyle/>
          <a:p>
            <a:pPr>
              <a:lnSpc>
                <a:spcPct val="150000"/>
              </a:lnSpc>
              <a:spcBef>
                <a:spcPts val="0"/>
              </a:spcBef>
            </a:pPr>
            <a:r>
              <a:rPr lang="de-DE" sz="1600" b="1" cap="all" dirty="0">
                <a:latin typeface="Arial Narrow" panose="020B0606020202030204" pitchFamily="34" charset="0"/>
                <a:cs typeface="Arial Narrow" panose="020B0604020202020204" pitchFamily="34" charset="0"/>
              </a:rPr>
              <a:t>Bitte die Brandschutzordnung, Teile A, B und C, beachten! </a:t>
            </a:r>
            <a:r>
              <a:rPr lang="de-DE" sz="1400" dirty="0">
                <a:latin typeface="Arial Narrow" panose="020B0606020202030204" pitchFamily="34" charset="0"/>
                <a:cs typeface="Arial Narrow" panose="020B0604020202020204" pitchFamily="34" charset="0"/>
              </a:rPr>
              <a:t>(https://www.leuphana.de/intranet/arbeitsschutz/brandschutz.html)</a:t>
            </a:r>
          </a:p>
          <a:p>
            <a:endParaRPr lang="de-DE" sz="1600" dirty="0">
              <a:latin typeface="Arial Narrow" panose="020B0606020202030204" pitchFamily="34" charset="0"/>
            </a:endParaRPr>
          </a:p>
          <a:p>
            <a:pPr>
              <a:lnSpc>
                <a:spcPct val="150000"/>
              </a:lnSpc>
              <a:spcBef>
                <a:spcPts val="0"/>
              </a:spcBef>
            </a:pPr>
            <a:r>
              <a:rPr lang="de-DE" sz="1600" b="1" cap="all" dirty="0">
                <a:latin typeface="Arial Narrow" panose="020B0606020202030204" pitchFamily="34" charset="0"/>
                <a:cs typeface="Arial Narrow" panose="020B0604020202020204" pitchFamily="34" charset="0"/>
              </a:rPr>
              <a:t>Brandverhütung</a:t>
            </a:r>
          </a:p>
          <a:p>
            <a:pPr marL="271463" indent="-271463">
              <a:lnSpc>
                <a:spcPct val="150000"/>
              </a:lnSpc>
              <a:spcBef>
                <a:spcPts val="0"/>
              </a:spcBef>
              <a:buFont typeface="Symbol" panose="05050102010706020507" pitchFamily="18" charset="2"/>
              <a:buChar char="¾"/>
            </a:pPr>
            <a:r>
              <a:rPr lang="de-DE" sz="1600" dirty="0">
                <a:latin typeface="Arial Narrow" panose="020B0606020202030204" pitchFamily="34" charset="0"/>
                <a:cs typeface="Arial Narrow" panose="020B0604020202020204" pitchFamily="34" charset="0"/>
              </a:rPr>
              <a:t>Heizgeräte oder Wärme erzeugende Geräte dürfen nur an </a:t>
            </a:r>
          </a:p>
          <a:p>
            <a:pPr marL="271463" indent="-271463">
              <a:lnSpc>
                <a:spcPct val="150000"/>
              </a:lnSpc>
              <a:spcBef>
                <a:spcPts val="0"/>
              </a:spcBef>
            </a:pPr>
            <a:r>
              <a:rPr lang="de-DE" sz="1600" dirty="0">
                <a:latin typeface="Arial Narrow" panose="020B0606020202030204" pitchFamily="34" charset="0"/>
                <a:cs typeface="Arial Narrow" panose="020B0604020202020204" pitchFamily="34" charset="0"/>
              </a:rPr>
              <a:t>	brandsicheren Orten betrieben werden.</a:t>
            </a:r>
          </a:p>
          <a:p>
            <a:pPr marL="271463" indent="-271463">
              <a:lnSpc>
                <a:spcPct val="150000"/>
              </a:lnSpc>
              <a:spcBef>
                <a:spcPts val="0"/>
              </a:spcBef>
              <a:buFont typeface="Symbol" panose="05050102010706020507" pitchFamily="18" charset="2"/>
              <a:buChar char="¾"/>
            </a:pPr>
            <a:r>
              <a:rPr lang="de-DE" sz="1600" dirty="0">
                <a:latin typeface="Arial Narrow" panose="020B0606020202030204" pitchFamily="34" charset="0"/>
                <a:cs typeface="Arial Narrow" panose="020B0604020202020204" pitchFamily="34" charset="0"/>
              </a:rPr>
              <a:t>Brennbare Abfälle bitte (regelmäßig) aus Arbeitsbereichen entfernen.</a:t>
            </a:r>
          </a:p>
          <a:p>
            <a:pPr marL="271463" indent="-271463">
              <a:lnSpc>
                <a:spcPct val="150000"/>
              </a:lnSpc>
              <a:spcBef>
                <a:spcPts val="0"/>
              </a:spcBef>
              <a:buFont typeface="Symbol" panose="05050102010706020507" pitchFamily="18" charset="2"/>
              <a:buChar char="¾"/>
            </a:pPr>
            <a:r>
              <a:rPr lang="de-DE" sz="1600" dirty="0">
                <a:latin typeface="Arial Narrow" panose="020B0606020202030204" pitchFamily="34" charset="0"/>
                <a:cs typeface="Arial Narrow" panose="020B0604020202020204" pitchFamily="34" charset="0"/>
              </a:rPr>
              <a:t>Nur auf elektrische Sicherheit geprüfte Geräte benutzen.</a:t>
            </a:r>
          </a:p>
          <a:p>
            <a:pPr marL="271463" indent="-271463">
              <a:lnSpc>
                <a:spcPct val="150000"/>
              </a:lnSpc>
              <a:spcBef>
                <a:spcPts val="0"/>
              </a:spcBef>
              <a:buFont typeface="Symbol" panose="05050102010706020507" pitchFamily="18" charset="2"/>
              <a:buChar char="¾"/>
            </a:pPr>
            <a:r>
              <a:rPr lang="de-DE" sz="1600" dirty="0">
                <a:latin typeface="Arial Narrow" panose="020B0606020202030204" pitchFamily="34" charset="0"/>
                <a:cs typeface="Arial Narrow" panose="020B0604020202020204" pitchFamily="34" charset="0"/>
              </a:rPr>
              <a:t>Anlagen und Geräte nur entsprechend der Betriebsanleitung </a:t>
            </a:r>
          </a:p>
          <a:p>
            <a:pPr marL="271463" indent="-271463">
              <a:lnSpc>
                <a:spcPct val="150000"/>
              </a:lnSpc>
              <a:spcBef>
                <a:spcPts val="0"/>
              </a:spcBef>
            </a:pPr>
            <a:r>
              <a:rPr lang="de-DE" sz="1600" dirty="0">
                <a:latin typeface="Arial Narrow" panose="020B0606020202030204" pitchFamily="34" charset="0"/>
                <a:cs typeface="Arial Narrow" panose="020B0604020202020204" pitchFamily="34" charset="0"/>
              </a:rPr>
              <a:t>	und/oder –</a:t>
            </a:r>
            <a:r>
              <a:rPr lang="de-DE" sz="1600" dirty="0" err="1">
                <a:latin typeface="Arial Narrow" panose="020B0606020202030204" pitchFamily="34" charset="0"/>
                <a:cs typeface="Arial Narrow" panose="020B0604020202020204" pitchFamily="34" charset="0"/>
              </a:rPr>
              <a:t>anweisung</a:t>
            </a:r>
            <a:r>
              <a:rPr lang="de-DE" sz="1600" dirty="0">
                <a:latin typeface="Arial Narrow" panose="020B0606020202030204" pitchFamily="34" charset="0"/>
                <a:cs typeface="Arial Narrow" panose="020B0604020202020204" pitchFamily="34" charset="0"/>
              </a:rPr>
              <a:t> verwenden.</a:t>
            </a:r>
          </a:p>
        </p:txBody>
      </p:sp>
      <p:pic>
        <p:nvPicPr>
          <p:cNvPr id="5" name="Grafik 4">
            <a:extLst>
              <a:ext uri="{FF2B5EF4-FFF2-40B4-BE49-F238E27FC236}">
                <a16:creationId xmlns:a16="http://schemas.microsoft.com/office/drawing/2014/main" id="{B8E02F9E-2086-B7EF-3A48-25BB4990A70C}"/>
              </a:ext>
            </a:extLst>
          </p:cNvPr>
          <p:cNvPicPr>
            <a:picLocks noChangeAspect="1"/>
          </p:cNvPicPr>
          <p:nvPr/>
        </p:nvPicPr>
        <p:blipFill>
          <a:blip r:embed="rId2"/>
          <a:stretch>
            <a:fillRect/>
          </a:stretch>
        </p:blipFill>
        <p:spPr>
          <a:xfrm>
            <a:off x="6550429" y="1554501"/>
            <a:ext cx="3707822" cy="5162183"/>
          </a:xfrm>
          <a:prstGeom prst="rect">
            <a:avLst/>
          </a:prstGeom>
        </p:spPr>
      </p:pic>
    </p:spTree>
    <p:extLst>
      <p:ext uri="{BB962C8B-B14F-4D97-AF65-F5344CB8AC3E}">
        <p14:creationId xmlns:p14="http://schemas.microsoft.com/office/powerpoint/2010/main" val="1542076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22</a:t>
            </a:fld>
            <a:endParaRPr lang="de-DE" dirty="0"/>
          </a:p>
        </p:txBody>
      </p:sp>
      <p:sp>
        <p:nvSpPr>
          <p:cNvPr id="12" name="Fußzeilenplatzhalter 4">
            <a:extLst>
              <a:ext uri="{FF2B5EF4-FFF2-40B4-BE49-F238E27FC236}">
                <a16:creationId xmlns:a16="http://schemas.microsoft.com/office/drawing/2014/main" id="{507E2935-7D81-334A-854A-BBB8F1956E63}"/>
              </a:ext>
            </a:extLst>
          </p:cNvPr>
          <p:cNvSpPr>
            <a:spLocks noGrp="1"/>
          </p:cNvSpPr>
          <p:nvPr>
            <p:ph type="ftr" sz="quarter" idx="3"/>
          </p:nvPr>
        </p:nvSpPr>
        <p:spPr>
          <a:xfrm>
            <a:off x="993775" y="6886865"/>
            <a:ext cx="6623706" cy="365125"/>
          </a:xfrm>
        </p:spPr>
        <p:txBody>
          <a:bodyPr anchor="b" anchorCtr="0"/>
          <a:lstStyle/>
          <a:p>
            <a:pPr algn="l"/>
            <a:r>
              <a:rPr lang="de-DE" dirty="0"/>
              <a:t>Sicherheitsunterweisung Büroarbeit</a:t>
            </a:r>
          </a:p>
        </p:txBody>
      </p:sp>
      <p:sp>
        <p:nvSpPr>
          <p:cNvPr id="8" name="Titel 1">
            <a:extLst>
              <a:ext uri="{FF2B5EF4-FFF2-40B4-BE49-F238E27FC236}">
                <a16:creationId xmlns:a16="http://schemas.microsoft.com/office/drawing/2014/main" id="{049109B1-6C4D-B04A-B449-F1EA4354C4B0}"/>
              </a:ext>
            </a:extLst>
          </p:cNvPr>
          <p:cNvSpPr>
            <a:spLocks noGrp="1"/>
          </p:cNvSpPr>
          <p:nvPr>
            <p:ph type="title"/>
          </p:nvPr>
        </p:nvSpPr>
        <p:spPr>
          <a:xfrm>
            <a:off x="891350" y="583843"/>
            <a:ext cx="8331784" cy="605932"/>
          </a:xfrm>
        </p:spPr>
        <p:txBody>
          <a:bodyPr>
            <a:normAutofit fontScale="90000"/>
          </a:bodyPr>
          <a:lstStyle/>
          <a:p>
            <a:pPr>
              <a:lnSpc>
                <a:spcPct val="150000"/>
              </a:lnSpc>
              <a:spcBef>
                <a:spcPts val="0"/>
              </a:spcBef>
            </a:pPr>
            <a:r>
              <a:rPr lang="de-DE" dirty="0"/>
              <a:t>Brandverhütung und verhalten bei </a:t>
            </a:r>
            <a:r>
              <a:rPr lang="de-DE" dirty="0" err="1"/>
              <a:t>bränden</a:t>
            </a:r>
            <a:br>
              <a:rPr lang="de-DE" sz="2700" dirty="0"/>
            </a:br>
            <a:endParaRPr lang="de-DE" dirty="0"/>
          </a:p>
        </p:txBody>
      </p:sp>
      <p:sp>
        <p:nvSpPr>
          <p:cNvPr id="6" name="Textfeld 5"/>
          <p:cNvSpPr txBox="1"/>
          <p:nvPr/>
        </p:nvSpPr>
        <p:spPr>
          <a:xfrm>
            <a:off x="802582" y="1550496"/>
            <a:ext cx="9163249" cy="2308324"/>
          </a:xfrm>
          <a:prstGeom prst="rect">
            <a:avLst/>
          </a:prstGeom>
          <a:noFill/>
        </p:spPr>
        <p:txBody>
          <a:bodyPr wrap="square" rtlCol="0">
            <a:spAutoFit/>
          </a:bodyPr>
          <a:lstStyle/>
          <a:p>
            <a:pPr>
              <a:lnSpc>
                <a:spcPct val="150000"/>
              </a:lnSpc>
              <a:spcBef>
                <a:spcPts val="0"/>
              </a:spcBef>
            </a:pPr>
            <a:r>
              <a:rPr lang="de-DE" sz="1600" b="1" cap="all" dirty="0">
                <a:latin typeface="Arial Narrow" panose="020B0604020202020204" pitchFamily="34" charset="0"/>
                <a:cs typeface="Arial Narrow" panose="020B0604020202020204" pitchFamily="34" charset="0"/>
              </a:rPr>
              <a:t>Brand- und Rauchausbreitung verhindern</a:t>
            </a:r>
          </a:p>
          <a:p>
            <a:pPr marL="271463" indent="-271463">
              <a:lnSpc>
                <a:spcPct val="150000"/>
              </a:lnSpc>
              <a:spcBef>
                <a:spcPts val="0"/>
              </a:spcBef>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Brand- und Rauchschutztüren nicht blockieren, nichts im Schließbereich abstellen, keine Keile, Gewichte etc.</a:t>
            </a:r>
          </a:p>
          <a:p>
            <a:pPr>
              <a:lnSpc>
                <a:spcPct val="150000"/>
              </a:lnSpc>
              <a:spcBef>
                <a:spcPts val="0"/>
              </a:spcBef>
            </a:pPr>
            <a:endParaRPr lang="de-DE" sz="1600" dirty="0">
              <a:latin typeface="Arial Narrow" panose="020B0604020202020204" pitchFamily="34" charset="0"/>
              <a:cs typeface="Arial Narrow" panose="020B0604020202020204" pitchFamily="34" charset="0"/>
            </a:endParaRPr>
          </a:p>
          <a:p>
            <a:pPr>
              <a:lnSpc>
                <a:spcPct val="150000"/>
              </a:lnSpc>
              <a:spcBef>
                <a:spcPts val="0"/>
              </a:spcBef>
            </a:pPr>
            <a:r>
              <a:rPr lang="de-DE" sz="1600" b="1" cap="all" dirty="0">
                <a:latin typeface="Arial Narrow" panose="020B0604020202020204" pitchFamily="34" charset="0"/>
                <a:cs typeface="Arial Narrow" panose="020B0604020202020204" pitchFamily="34" charset="0"/>
              </a:rPr>
              <a:t>Flucht- und Rettungswege</a:t>
            </a:r>
          </a:p>
          <a:p>
            <a:pPr marL="271463" indent="-271463">
              <a:lnSpc>
                <a:spcPct val="150000"/>
              </a:lnSpc>
              <a:spcBef>
                <a:spcPts val="0"/>
              </a:spcBef>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Treppenräume und Flure frei von Gegenständen, insbesondere von brennbaren, halten. </a:t>
            </a:r>
          </a:p>
          <a:p>
            <a:pPr marL="271463" indent="-271463">
              <a:lnSpc>
                <a:spcPct val="150000"/>
              </a:lnSpc>
              <a:spcBef>
                <a:spcPts val="0"/>
              </a:spcBef>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Die Fluchtwegkennzeichnungen           weisen den kürzesten Weg ins Freie.</a:t>
            </a:r>
          </a:p>
        </p:txBody>
      </p:sp>
      <p:pic>
        <p:nvPicPr>
          <p:cNvPr id="2" name="Grafik 1"/>
          <p:cNvPicPr>
            <a:picLocks noChangeAspect="1"/>
          </p:cNvPicPr>
          <p:nvPr/>
        </p:nvPicPr>
        <p:blipFill>
          <a:blip r:embed="rId2"/>
          <a:stretch>
            <a:fillRect/>
          </a:stretch>
        </p:blipFill>
        <p:spPr>
          <a:xfrm>
            <a:off x="3557848" y="3371802"/>
            <a:ext cx="449716" cy="443951"/>
          </a:xfrm>
          <a:prstGeom prst="rect">
            <a:avLst/>
          </a:prstGeom>
        </p:spPr>
      </p:pic>
    </p:spTree>
    <p:extLst>
      <p:ext uri="{BB962C8B-B14F-4D97-AF65-F5344CB8AC3E}">
        <p14:creationId xmlns:p14="http://schemas.microsoft.com/office/powerpoint/2010/main" val="2323434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23</a:t>
            </a:fld>
            <a:endParaRPr lang="de-DE" dirty="0"/>
          </a:p>
        </p:txBody>
      </p:sp>
      <p:sp>
        <p:nvSpPr>
          <p:cNvPr id="12" name="Fußzeilenplatzhalter 4">
            <a:extLst>
              <a:ext uri="{FF2B5EF4-FFF2-40B4-BE49-F238E27FC236}">
                <a16:creationId xmlns:a16="http://schemas.microsoft.com/office/drawing/2014/main" id="{507E2935-7D81-334A-854A-BBB8F1956E63}"/>
              </a:ext>
            </a:extLst>
          </p:cNvPr>
          <p:cNvSpPr>
            <a:spLocks noGrp="1"/>
          </p:cNvSpPr>
          <p:nvPr>
            <p:ph type="ftr" sz="quarter" idx="3"/>
          </p:nvPr>
        </p:nvSpPr>
        <p:spPr>
          <a:xfrm>
            <a:off x="993775" y="6886865"/>
            <a:ext cx="5626179" cy="365125"/>
          </a:xfrm>
        </p:spPr>
        <p:txBody>
          <a:bodyPr anchor="b" anchorCtr="0"/>
          <a:lstStyle/>
          <a:p>
            <a:pPr algn="l"/>
            <a:r>
              <a:rPr lang="de-DE" dirty="0"/>
              <a:t>Sicherheitsunterweisung Büroarbeit</a:t>
            </a:r>
          </a:p>
        </p:txBody>
      </p:sp>
      <p:sp>
        <p:nvSpPr>
          <p:cNvPr id="8" name="Titel 1">
            <a:extLst>
              <a:ext uri="{FF2B5EF4-FFF2-40B4-BE49-F238E27FC236}">
                <a16:creationId xmlns:a16="http://schemas.microsoft.com/office/drawing/2014/main" id="{049109B1-6C4D-B04A-B449-F1EA4354C4B0}"/>
              </a:ext>
            </a:extLst>
          </p:cNvPr>
          <p:cNvSpPr>
            <a:spLocks noGrp="1"/>
          </p:cNvSpPr>
          <p:nvPr>
            <p:ph type="title"/>
          </p:nvPr>
        </p:nvSpPr>
        <p:spPr>
          <a:xfrm>
            <a:off x="890475" y="578234"/>
            <a:ext cx="8970441" cy="643133"/>
          </a:xfrm>
        </p:spPr>
        <p:txBody>
          <a:bodyPr>
            <a:normAutofit fontScale="90000"/>
          </a:bodyPr>
          <a:lstStyle/>
          <a:p>
            <a:pPr>
              <a:lnSpc>
                <a:spcPct val="150000"/>
              </a:lnSpc>
              <a:spcBef>
                <a:spcPts val="0"/>
              </a:spcBef>
            </a:pPr>
            <a:r>
              <a:rPr lang="de-DE" dirty="0"/>
              <a:t>Brandverhütung und verhalten bei </a:t>
            </a:r>
            <a:r>
              <a:rPr lang="de-DE" dirty="0" err="1"/>
              <a:t>bränden</a:t>
            </a:r>
            <a:br>
              <a:rPr lang="de-DE" sz="2800" dirty="0"/>
            </a:br>
            <a:endParaRPr lang="de-DE" sz="1600" dirty="0"/>
          </a:p>
        </p:txBody>
      </p:sp>
      <p:sp>
        <p:nvSpPr>
          <p:cNvPr id="9" name="Titel 1">
            <a:extLst>
              <a:ext uri="{FF2B5EF4-FFF2-40B4-BE49-F238E27FC236}">
                <a16:creationId xmlns:a16="http://schemas.microsoft.com/office/drawing/2014/main" id="{049109B1-6C4D-B04A-B449-F1EA4354C4B0}"/>
              </a:ext>
            </a:extLst>
          </p:cNvPr>
          <p:cNvSpPr txBox="1">
            <a:spLocks/>
          </p:cNvSpPr>
          <p:nvPr/>
        </p:nvSpPr>
        <p:spPr>
          <a:xfrm>
            <a:off x="1130988" y="2538697"/>
            <a:ext cx="9560825" cy="4416182"/>
          </a:xfrm>
          <a:prstGeom prst="rect">
            <a:avLst/>
          </a:prstGeom>
        </p:spPr>
        <p:txBody>
          <a:bodyPr vert="horz" lIns="0" tIns="0" rIns="0" bIns="0" rtlCol="0" anchor="t">
            <a:normAutofit/>
          </a:bodyPr>
          <a:lstStyle>
            <a:lvl1pPr algn="l" defTabSz="801929" rtl="0" eaLnBrk="1" latinLnBrk="0" hangingPunct="1">
              <a:lnSpc>
                <a:spcPct val="90000"/>
              </a:lnSpc>
              <a:spcBef>
                <a:spcPct val="0"/>
              </a:spcBef>
              <a:buNone/>
              <a:defRPr sz="2400" b="1" kern="1200" cap="all" baseline="0">
                <a:solidFill>
                  <a:schemeClr val="tx1"/>
                </a:solidFill>
                <a:latin typeface="Arial" panose="020B0604020202020204" pitchFamily="34" charset="0"/>
                <a:ea typeface="+mj-ea"/>
                <a:cs typeface="Arial" panose="020B0604020202020204" pitchFamily="34" charset="0"/>
              </a:defRPr>
            </a:lvl1pPr>
          </a:lstStyle>
          <a:p>
            <a:pPr>
              <a:lnSpc>
                <a:spcPct val="150000"/>
              </a:lnSpc>
              <a:spcBef>
                <a:spcPts val="0"/>
              </a:spcBef>
            </a:pPr>
            <a:endParaRPr lang="de-DE" sz="43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dirty="0"/>
          </a:p>
        </p:txBody>
      </p:sp>
      <p:sp>
        <p:nvSpPr>
          <p:cNvPr id="2" name="Textfeld 1"/>
          <p:cNvSpPr txBox="1"/>
          <p:nvPr/>
        </p:nvSpPr>
        <p:spPr>
          <a:xfrm>
            <a:off x="802579" y="1548489"/>
            <a:ext cx="9264134" cy="4477701"/>
          </a:xfrm>
          <a:prstGeom prst="rect">
            <a:avLst/>
          </a:prstGeom>
          <a:noFill/>
        </p:spPr>
        <p:txBody>
          <a:bodyPr wrap="square" rtlCol="0">
            <a:spAutoFit/>
          </a:bodyPr>
          <a:lstStyle/>
          <a:p>
            <a:pPr>
              <a:lnSpc>
                <a:spcPct val="150000"/>
              </a:lnSpc>
              <a:spcBef>
                <a:spcPts val="0"/>
              </a:spcBef>
            </a:pPr>
            <a:r>
              <a:rPr lang="de-DE" sz="1600" b="1" cap="all" dirty="0">
                <a:latin typeface="Arial Narrow" panose="020B0604020202020204" pitchFamily="34" charset="0"/>
                <a:cs typeface="Arial Narrow" panose="020B0604020202020204" pitchFamily="34" charset="0"/>
              </a:rPr>
              <a:t>Brände melden und in Sicherheit bringen</a:t>
            </a:r>
          </a:p>
          <a:p>
            <a:pPr marL="271463" indent="-271463">
              <a:lnSpc>
                <a:spcPct val="150000"/>
              </a:lnSpc>
              <a:spcBef>
                <a:spcPts val="0"/>
              </a:spcBef>
              <a:buFont typeface="Symbol" panose="05050102010706020507" pitchFamily="18" charset="2"/>
              <a:buChar char="¾"/>
              <a:tabLst>
                <a:tab pos="808038" algn="l"/>
              </a:tabLst>
            </a:pPr>
            <a:r>
              <a:rPr lang="de-DE" sz="1600" dirty="0">
                <a:latin typeface="Arial Narrow" panose="020B0604020202020204" pitchFamily="34" charset="0"/>
                <a:cs typeface="Arial Narrow" panose="020B0604020202020204" pitchFamily="34" charset="0"/>
              </a:rPr>
              <a:t>Im Brandfall Rettungskräfte und Anwesende alarmieren (Druckknopfmelder           , Feuerwehr </a:t>
            </a:r>
            <a:r>
              <a:rPr lang="de-DE" sz="1600" dirty="0" err="1">
                <a:latin typeface="Arial Narrow" panose="020B0604020202020204" pitchFamily="34" charset="0"/>
                <a:cs typeface="Arial Narrow" panose="020B0604020202020204" pitchFamily="34" charset="0"/>
              </a:rPr>
              <a:t>zusätzl</a:t>
            </a:r>
            <a:r>
              <a:rPr lang="de-DE" sz="1600" dirty="0">
                <a:latin typeface="Arial Narrow" panose="020B0604020202020204" pitchFamily="34" charset="0"/>
                <a:cs typeface="Arial Narrow" panose="020B0604020202020204" pitchFamily="34" charset="0"/>
              </a:rPr>
              <a:t>. telefonisch: 112)</a:t>
            </a:r>
          </a:p>
          <a:p>
            <a:pPr marL="271463" indent="-271463">
              <a:lnSpc>
                <a:spcPct val="150000"/>
              </a:lnSpc>
              <a:buFont typeface="Symbol" panose="05050102010706020507" pitchFamily="18" charset="2"/>
              <a:buChar char="¾"/>
              <a:tabLst>
                <a:tab pos="808038" algn="l"/>
              </a:tabLst>
            </a:pPr>
            <a:r>
              <a:rPr lang="de-DE" sz="1600" dirty="0">
                <a:latin typeface="Arial Narrow" panose="020B0604020202020204" pitchFamily="34" charset="0"/>
                <a:cs typeface="Arial Narrow" panose="020B0604020202020204" pitchFamily="34" charset="0"/>
              </a:rPr>
              <a:t>Nach Auslösung der Brandmeldeanlage (Ertönten der roten Sirenen) das Gebäude zügig aber ruhig entlang der gekennzeichneten Fluchtwege verlassen, zur Sammelstelle             gehen und dort auf weitere Anweisungen/Informationen warten. Die Sammelstelle ist auf der Brandschutzordnung Teil A (Aushang) genannt.</a:t>
            </a:r>
          </a:p>
          <a:p>
            <a:pPr marL="271463" indent="-271463">
              <a:lnSpc>
                <a:spcPct val="150000"/>
              </a:lnSpc>
              <a:buFont typeface="Symbol" panose="05050102010706020507" pitchFamily="18" charset="2"/>
              <a:buChar char="¾"/>
              <a:tabLst>
                <a:tab pos="808038" algn="l"/>
              </a:tabLst>
            </a:pPr>
            <a:r>
              <a:rPr lang="de-DE" sz="1600" dirty="0">
                <a:latin typeface="Arial Narrow" panose="020B0604020202020204" pitchFamily="34" charset="0"/>
                <a:cs typeface="Arial Narrow" panose="020B0604020202020204" pitchFamily="34" charset="0"/>
              </a:rPr>
              <a:t>Sofern gefahrlos möglich, Geräte vor dem Verlassen des Gebäudes ausschalten.</a:t>
            </a:r>
          </a:p>
          <a:p>
            <a:pPr marL="271463" indent="-271463">
              <a:lnSpc>
                <a:spcPct val="150000"/>
              </a:lnSpc>
              <a:spcBef>
                <a:spcPts val="0"/>
              </a:spcBef>
              <a:buFont typeface="Symbol" panose="05050102010706020507" pitchFamily="18" charset="2"/>
              <a:buChar char="¾"/>
              <a:tabLst>
                <a:tab pos="808038" algn="l"/>
              </a:tabLst>
            </a:pPr>
            <a:r>
              <a:rPr lang="de-DE" sz="1600" dirty="0">
                <a:latin typeface="Arial Narrow" panose="020B0604020202020204" pitchFamily="34" charset="0"/>
                <a:cs typeface="Arial Narrow" panose="020B0604020202020204" pitchFamily="34" charset="0"/>
              </a:rPr>
              <a:t>Türen im Brandfall schließen aber nicht verriegeln.</a:t>
            </a:r>
          </a:p>
          <a:p>
            <a:pPr marL="627063" indent="-271463">
              <a:lnSpc>
                <a:spcPct val="150000"/>
              </a:lnSpc>
              <a:spcBef>
                <a:spcPts val="0"/>
              </a:spcBef>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a:lnSpc>
                <a:spcPct val="150000"/>
              </a:lnSpc>
              <a:spcBef>
                <a:spcPts val="0"/>
              </a:spcBef>
            </a:pPr>
            <a:r>
              <a:rPr lang="de-DE" sz="1600" b="1" cap="all" dirty="0">
                <a:latin typeface="Arial Narrow" panose="020B0604020202020204" pitchFamily="34" charset="0"/>
                <a:cs typeface="Arial Narrow" panose="020B0604020202020204" pitchFamily="34" charset="0"/>
              </a:rPr>
              <a:t>(Entstehungs-)Brände löschen</a:t>
            </a:r>
          </a:p>
          <a:p>
            <a:pPr>
              <a:lnSpc>
                <a:spcPct val="150000"/>
              </a:lnSpc>
              <a:spcBef>
                <a:spcPts val="0"/>
              </a:spcBef>
            </a:pPr>
            <a:r>
              <a:rPr lang="de-DE" sz="1600" dirty="0">
                <a:latin typeface="Arial Narrow" panose="020B0604020202020204" pitchFamily="34" charset="0"/>
                <a:cs typeface="Arial Narrow" panose="020B0604020202020204" pitchFamily="34" charset="0"/>
              </a:rPr>
              <a:t>Vorbereitung:</a:t>
            </a:r>
          </a:p>
          <a:p>
            <a:pPr marL="271463" indent="-271463">
              <a:lnSpc>
                <a:spcPct val="150000"/>
              </a:lnSpc>
              <a:spcBef>
                <a:spcPts val="0"/>
              </a:spcBef>
              <a:buFont typeface="Symbol" panose="05050102010706020507" pitchFamily="18" charset="2"/>
              <a:buChar char=""/>
            </a:pPr>
            <a:r>
              <a:rPr lang="de-DE" sz="1600" dirty="0">
                <a:latin typeface="Arial Narrow" panose="020B0604020202020204" pitchFamily="34" charset="0"/>
                <a:cs typeface="Arial Narrow" panose="020B0604020202020204" pitchFamily="34" charset="0"/>
              </a:rPr>
              <a:t>Immer zu zweit löschen: Eine Person außerhalb des Gefahrenbereichs, um helfen/Hilfe herbeiholen zu können</a:t>
            </a:r>
          </a:p>
          <a:p>
            <a:pPr marL="271463" indent="-271463">
              <a:lnSpc>
                <a:spcPct val="150000"/>
              </a:lnSpc>
              <a:spcBef>
                <a:spcPts val="0"/>
              </a:spcBef>
              <a:buFont typeface="Symbol" panose="05050102010706020507" pitchFamily="18" charset="2"/>
              <a:buChar char=""/>
            </a:pPr>
            <a:r>
              <a:rPr lang="de-DE" sz="1600" dirty="0">
                <a:latin typeface="Arial Narrow" panose="020B0604020202020204" pitchFamily="34" charset="0"/>
                <a:cs typeface="Arial Narrow" panose="020B0604020202020204" pitchFamily="34" charset="0"/>
              </a:rPr>
              <a:t>Brennbare Materialien aus der Brandumgebung entfernen</a:t>
            </a:r>
          </a:p>
        </p:txBody>
      </p:sp>
      <p:pic>
        <p:nvPicPr>
          <p:cNvPr id="5" name="Grafik 4"/>
          <p:cNvPicPr>
            <a:picLocks noChangeAspect="1"/>
          </p:cNvPicPr>
          <p:nvPr/>
        </p:nvPicPr>
        <p:blipFill>
          <a:blip r:embed="rId2"/>
          <a:stretch>
            <a:fillRect/>
          </a:stretch>
        </p:blipFill>
        <p:spPr>
          <a:xfrm>
            <a:off x="5580239" y="2615782"/>
            <a:ext cx="500935" cy="494513"/>
          </a:xfrm>
          <a:prstGeom prst="rect">
            <a:avLst/>
          </a:prstGeom>
        </p:spPr>
      </p:pic>
      <p:pic>
        <p:nvPicPr>
          <p:cNvPr id="1026" name="Picture 2">
            <a:extLst>
              <a:ext uri="{FF2B5EF4-FFF2-40B4-BE49-F238E27FC236}">
                <a16:creationId xmlns:a16="http://schemas.microsoft.com/office/drawing/2014/main" id="{2583C523-8BA1-DC89-8712-864C42B8E06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a:stretch>
            <a:fillRect/>
          </a:stretch>
        </p:blipFill>
        <p:spPr bwMode="auto">
          <a:xfrm flipV="1">
            <a:off x="6710332" y="1911927"/>
            <a:ext cx="487430" cy="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737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24</a:t>
            </a:fld>
            <a:endParaRPr lang="de-DE" dirty="0"/>
          </a:p>
        </p:txBody>
      </p:sp>
      <p:sp>
        <p:nvSpPr>
          <p:cNvPr id="12" name="Fußzeilenplatzhalter 4">
            <a:extLst>
              <a:ext uri="{FF2B5EF4-FFF2-40B4-BE49-F238E27FC236}">
                <a16:creationId xmlns:a16="http://schemas.microsoft.com/office/drawing/2014/main" id="{507E2935-7D81-334A-854A-BBB8F1956E63}"/>
              </a:ext>
            </a:extLst>
          </p:cNvPr>
          <p:cNvSpPr>
            <a:spLocks noGrp="1"/>
          </p:cNvSpPr>
          <p:nvPr>
            <p:ph type="ftr" sz="quarter" idx="3"/>
          </p:nvPr>
        </p:nvSpPr>
        <p:spPr>
          <a:xfrm>
            <a:off x="993775" y="6886865"/>
            <a:ext cx="5626179" cy="365125"/>
          </a:xfrm>
        </p:spPr>
        <p:txBody>
          <a:bodyPr anchor="b" anchorCtr="0"/>
          <a:lstStyle/>
          <a:p>
            <a:pPr algn="l"/>
            <a:r>
              <a:rPr lang="de-DE" dirty="0"/>
              <a:t>Sicherheitsunterweisung Büroarbeit</a:t>
            </a:r>
          </a:p>
        </p:txBody>
      </p:sp>
      <p:sp>
        <p:nvSpPr>
          <p:cNvPr id="8" name="Titel 1">
            <a:extLst>
              <a:ext uri="{FF2B5EF4-FFF2-40B4-BE49-F238E27FC236}">
                <a16:creationId xmlns:a16="http://schemas.microsoft.com/office/drawing/2014/main" id="{049109B1-6C4D-B04A-B449-F1EA4354C4B0}"/>
              </a:ext>
            </a:extLst>
          </p:cNvPr>
          <p:cNvSpPr>
            <a:spLocks noGrp="1"/>
          </p:cNvSpPr>
          <p:nvPr>
            <p:ph type="title"/>
          </p:nvPr>
        </p:nvSpPr>
        <p:spPr>
          <a:xfrm>
            <a:off x="882163" y="578159"/>
            <a:ext cx="8377319" cy="643133"/>
          </a:xfrm>
        </p:spPr>
        <p:txBody>
          <a:bodyPr>
            <a:normAutofit fontScale="90000"/>
          </a:bodyPr>
          <a:lstStyle/>
          <a:p>
            <a:pPr>
              <a:lnSpc>
                <a:spcPct val="150000"/>
              </a:lnSpc>
              <a:spcBef>
                <a:spcPts val="0"/>
              </a:spcBef>
            </a:pPr>
            <a:r>
              <a:rPr lang="de-DE" dirty="0"/>
              <a:t>Brandverhütung und verhalten bei </a:t>
            </a:r>
            <a:r>
              <a:rPr lang="de-DE" dirty="0" err="1"/>
              <a:t>bränden</a:t>
            </a:r>
            <a:br>
              <a:rPr lang="de-DE" sz="2800" dirty="0"/>
            </a:br>
            <a:endParaRPr lang="de-DE" sz="1600" dirty="0"/>
          </a:p>
        </p:txBody>
      </p:sp>
      <p:sp>
        <p:nvSpPr>
          <p:cNvPr id="9" name="Titel 1">
            <a:extLst>
              <a:ext uri="{FF2B5EF4-FFF2-40B4-BE49-F238E27FC236}">
                <a16:creationId xmlns:a16="http://schemas.microsoft.com/office/drawing/2014/main" id="{049109B1-6C4D-B04A-B449-F1EA4354C4B0}"/>
              </a:ext>
            </a:extLst>
          </p:cNvPr>
          <p:cNvSpPr txBox="1">
            <a:spLocks/>
          </p:cNvSpPr>
          <p:nvPr/>
        </p:nvSpPr>
        <p:spPr>
          <a:xfrm>
            <a:off x="1130988" y="2538697"/>
            <a:ext cx="9560825" cy="4416182"/>
          </a:xfrm>
          <a:prstGeom prst="rect">
            <a:avLst/>
          </a:prstGeom>
        </p:spPr>
        <p:txBody>
          <a:bodyPr vert="horz" lIns="0" tIns="0" rIns="0" bIns="0" rtlCol="0" anchor="t">
            <a:normAutofit/>
          </a:bodyPr>
          <a:lstStyle>
            <a:lvl1pPr algn="l" defTabSz="801929" rtl="0" eaLnBrk="1" latinLnBrk="0" hangingPunct="1">
              <a:lnSpc>
                <a:spcPct val="90000"/>
              </a:lnSpc>
              <a:spcBef>
                <a:spcPct val="0"/>
              </a:spcBef>
              <a:buNone/>
              <a:defRPr sz="2400" b="1" kern="1200" cap="all" baseline="0">
                <a:solidFill>
                  <a:schemeClr val="tx1"/>
                </a:solidFill>
                <a:latin typeface="Arial" panose="020B0604020202020204" pitchFamily="34" charset="0"/>
                <a:ea typeface="+mj-ea"/>
                <a:cs typeface="Arial" panose="020B0604020202020204" pitchFamily="34" charset="0"/>
              </a:defRPr>
            </a:lvl1pPr>
          </a:lstStyle>
          <a:p>
            <a:pPr>
              <a:lnSpc>
                <a:spcPct val="150000"/>
              </a:lnSpc>
              <a:spcBef>
                <a:spcPts val="0"/>
              </a:spcBef>
            </a:pPr>
            <a:endParaRPr lang="de-DE" sz="43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b="0" cap="none" dirty="0">
              <a:latin typeface="Arial Narrow" panose="020B0604020202020204" pitchFamily="34" charset="0"/>
              <a:cs typeface="Arial Narrow" panose="020B0604020202020204" pitchFamily="34" charset="0"/>
            </a:endParaRPr>
          </a:p>
          <a:p>
            <a:pPr>
              <a:lnSpc>
                <a:spcPct val="150000"/>
              </a:lnSpc>
              <a:spcBef>
                <a:spcPts val="0"/>
              </a:spcBef>
            </a:pPr>
            <a:endParaRPr lang="de-DE" sz="1600" dirty="0"/>
          </a:p>
        </p:txBody>
      </p:sp>
      <p:sp>
        <p:nvSpPr>
          <p:cNvPr id="2" name="Textfeld 1"/>
          <p:cNvSpPr txBox="1"/>
          <p:nvPr/>
        </p:nvSpPr>
        <p:spPr>
          <a:xfrm>
            <a:off x="804275" y="1548012"/>
            <a:ext cx="9193477" cy="3046988"/>
          </a:xfrm>
          <a:prstGeom prst="rect">
            <a:avLst/>
          </a:prstGeom>
          <a:noFill/>
        </p:spPr>
        <p:txBody>
          <a:bodyPr wrap="square" rtlCol="0">
            <a:spAutoFit/>
          </a:bodyPr>
          <a:lstStyle/>
          <a:p>
            <a:pPr>
              <a:lnSpc>
                <a:spcPct val="150000"/>
              </a:lnSpc>
            </a:pPr>
            <a:r>
              <a:rPr lang="de-DE" sz="1600" dirty="0">
                <a:latin typeface="Arial Narrow" panose="020B0604020202020204" pitchFamily="34" charset="0"/>
                <a:cs typeface="Arial Narrow" panose="020B0604020202020204" pitchFamily="34" charset="0"/>
              </a:rPr>
              <a:t>Bedienung unserer Feuerlöscher:			      Brandklassen:</a:t>
            </a:r>
          </a:p>
          <a:p>
            <a:pPr>
              <a:lnSpc>
                <a:spcPct val="150000"/>
              </a:lnSpc>
            </a:pPr>
            <a:endParaRPr lang="de-DE" sz="1600" dirty="0">
              <a:latin typeface="Arial Narrow" panose="020B0604020202020204" pitchFamily="34" charset="0"/>
              <a:cs typeface="Arial Narrow" panose="020B0604020202020204" pitchFamily="34" charset="0"/>
            </a:endParaRPr>
          </a:p>
          <a:p>
            <a:pPr marL="0" lvl="1">
              <a:lnSpc>
                <a:spcPct val="150000"/>
              </a:lnSpc>
            </a:pPr>
            <a:endParaRPr lang="de-DE" sz="1600" dirty="0">
              <a:latin typeface="Arial Narrow" panose="020B0606020202030204" pitchFamily="34" charset="0"/>
            </a:endParaRPr>
          </a:p>
          <a:p>
            <a:pPr marL="0" lvl="1">
              <a:lnSpc>
                <a:spcPct val="150000"/>
              </a:lnSpc>
            </a:pPr>
            <a:endParaRPr lang="de-DE" sz="1600" dirty="0">
              <a:latin typeface="Arial Narrow" panose="020B0606020202030204" pitchFamily="34" charset="0"/>
            </a:endParaRPr>
          </a:p>
          <a:p>
            <a:pPr marL="0" lvl="1">
              <a:lnSpc>
                <a:spcPct val="150000"/>
              </a:lnSpc>
            </a:pPr>
            <a:endParaRPr lang="de-DE" sz="1600" dirty="0">
              <a:latin typeface="Arial Narrow" panose="020B0606020202030204" pitchFamily="34" charset="0"/>
            </a:endParaRPr>
          </a:p>
          <a:p>
            <a:pPr marL="0" lvl="1">
              <a:lnSpc>
                <a:spcPct val="150000"/>
              </a:lnSpc>
            </a:pPr>
            <a:endParaRPr lang="de-DE" sz="1600" dirty="0">
              <a:latin typeface="Arial Narrow" panose="020B0606020202030204" pitchFamily="34" charset="0"/>
            </a:endParaRPr>
          </a:p>
          <a:p>
            <a:pPr marL="0" lvl="1">
              <a:lnSpc>
                <a:spcPct val="150000"/>
              </a:lnSpc>
            </a:pPr>
            <a:endParaRPr lang="de-DE" sz="1600" dirty="0">
              <a:latin typeface="Arial Narrow" panose="020B0606020202030204" pitchFamily="34" charset="0"/>
            </a:endParaRPr>
          </a:p>
          <a:p>
            <a:pPr marL="0" lvl="1">
              <a:lnSpc>
                <a:spcPct val="150000"/>
              </a:lnSpc>
            </a:pPr>
            <a:r>
              <a:rPr lang="de-DE" sz="1600" dirty="0">
                <a:latin typeface="Arial Narrow" panose="020B0606020202030204" pitchFamily="34" charset="0"/>
              </a:rPr>
              <a:t>Löschhinweise:</a:t>
            </a:r>
          </a:p>
        </p:txBody>
      </p:sp>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57257" y="2096059"/>
            <a:ext cx="1008851" cy="1748994"/>
          </a:xfrm>
          <a:prstGeom prst="rect">
            <a:avLst/>
          </a:prstGeom>
        </p:spPr>
      </p:pic>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1317" y="2072472"/>
            <a:ext cx="1008851" cy="1748994"/>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9385" y="2072472"/>
            <a:ext cx="1008851" cy="1748994"/>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3321" y="2096059"/>
            <a:ext cx="1008851" cy="1748034"/>
          </a:xfrm>
          <a:prstGeom prst="rect">
            <a:avLst/>
          </a:prstGeom>
        </p:spPr>
      </p:pic>
      <p:pic>
        <p:nvPicPr>
          <p:cNvPr id="19" name="Grafik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784" y="2065159"/>
            <a:ext cx="3771557" cy="1756307"/>
          </a:xfrm>
          <a:prstGeom prst="rect">
            <a:avLst/>
          </a:prstGeom>
        </p:spPr>
      </p:pic>
      <p:pic>
        <p:nvPicPr>
          <p:cNvPr id="20" name="Grafik 19"/>
          <p:cNvPicPr>
            <a:picLocks noChangeAspect="1"/>
          </p:cNvPicPr>
          <p:nvPr/>
        </p:nvPicPr>
        <p:blipFill>
          <a:blip r:embed="rId7"/>
          <a:stretch>
            <a:fillRect/>
          </a:stretch>
        </p:blipFill>
        <p:spPr>
          <a:xfrm>
            <a:off x="874372" y="4676557"/>
            <a:ext cx="2591447" cy="1735327"/>
          </a:xfrm>
          <a:prstGeom prst="rect">
            <a:avLst/>
          </a:prstGeom>
        </p:spPr>
      </p:pic>
      <p:pic>
        <p:nvPicPr>
          <p:cNvPr id="21" name="Grafik 20"/>
          <p:cNvPicPr>
            <a:picLocks noChangeAspect="1"/>
          </p:cNvPicPr>
          <p:nvPr/>
        </p:nvPicPr>
        <p:blipFill>
          <a:blip r:embed="rId8"/>
          <a:stretch>
            <a:fillRect/>
          </a:stretch>
        </p:blipFill>
        <p:spPr>
          <a:xfrm>
            <a:off x="3714056" y="4676558"/>
            <a:ext cx="2723013" cy="1731895"/>
          </a:xfrm>
          <a:prstGeom prst="rect">
            <a:avLst/>
          </a:prstGeom>
        </p:spPr>
      </p:pic>
      <p:pic>
        <p:nvPicPr>
          <p:cNvPr id="22" name="Grafik 21"/>
          <p:cNvPicPr>
            <a:picLocks noChangeAspect="1"/>
          </p:cNvPicPr>
          <p:nvPr/>
        </p:nvPicPr>
        <p:blipFill>
          <a:blip r:embed="rId9"/>
          <a:stretch>
            <a:fillRect/>
          </a:stretch>
        </p:blipFill>
        <p:spPr>
          <a:xfrm>
            <a:off x="6712186" y="4690637"/>
            <a:ext cx="2699284" cy="1721247"/>
          </a:xfrm>
          <a:prstGeom prst="rect">
            <a:avLst/>
          </a:prstGeom>
        </p:spPr>
      </p:pic>
    </p:spTree>
    <p:extLst>
      <p:ext uri="{BB962C8B-B14F-4D97-AF65-F5344CB8AC3E}">
        <p14:creationId xmlns:p14="http://schemas.microsoft.com/office/powerpoint/2010/main" val="2765106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25</a:t>
            </a:fld>
            <a:endParaRPr lang="de-DE" dirty="0"/>
          </a:p>
        </p:txBody>
      </p:sp>
      <p:sp>
        <p:nvSpPr>
          <p:cNvPr id="8" name="Titel 1">
            <a:extLst>
              <a:ext uri="{FF2B5EF4-FFF2-40B4-BE49-F238E27FC236}">
                <a16:creationId xmlns:a16="http://schemas.microsoft.com/office/drawing/2014/main" id="{049109B1-6C4D-B04A-B449-F1EA4354C4B0}"/>
              </a:ext>
            </a:extLst>
          </p:cNvPr>
          <p:cNvSpPr>
            <a:spLocks noGrp="1"/>
          </p:cNvSpPr>
          <p:nvPr>
            <p:ph type="title"/>
          </p:nvPr>
        </p:nvSpPr>
        <p:spPr>
          <a:xfrm>
            <a:off x="898149" y="579782"/>
            <a:ext cx="6918621" cy="643133"/>
          </a:xfrm>
        </p:spPr>
        <p:txBody>
          <a:bodyPr>
            <a:noAutofit/>
          </a:bodyPr>
          <a:lstStyle/>
          <a:p>
            <a:pPr>
              <a:lnSpc>
                <a:spcPct val="150000"/>
              </a:lnSpc>
              <a:spcBef>
                <a:spcPts val="0"/>
              </a:spcBef>
            </a:pPr>
            <a:r>
              <a:rPr lang="de-DE" sz="2200" dirty="0"/>
              <a:t>Verhalten bei Unfällen</a:t>
            </a:r>
          </a:p>
        </p:txBody>
      </p:sp>
      <p:sp>
        <p:nvSpPr>
          <p:cNvPr id="3" name="Textfeld 2"/>
          <p:cNvSpPr txBox="1"/>
          <p:nvPr/>
        </p:nvSpPr>
        <p:spPr>
          <a:xfrm>
            <a:off x="6993924" y="3056238"/>
            <a:ext cx="947352" cy="510746"/>
          </a:xfrm>
          <a:prstGeom prst="rect">
            <a:avLst/>
          </a:prstGeom>
          <a:solidFill>
            <a:schemeClr val="bg1"/>
          </a:solidFill>
        </p:spPr>
        <p:txBody>
          <a:bodyPr wrap="square" rtlCol="0">
            <a:spAutoFit/>
          </a:bodyPr>
          <a:lstStyle/>
          <a:p>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679" y="3422466"/>
            <a:ext cx="6699275" cy="3532413"/>
          </a:xfrm>
          <a:prstGeom prst="rect">
            <a:avLst/>
          </a:prstGeom>
        </p:spPr>
      </p:pic>
      <p:sp>
        <p:nvSpPr>
          <p:cNvPr id="11" name="Textfeld 10"/>
          <p:cNvSpPr txBox="1"/>
          <p:nvPr/>
        </p:nvSpPr>
        <p:spPr>
          <a:xfrm>
            <a:off x="993775" y="1559931"/>
            <a:ext cx="8909732" cy="1692771"/>
          </a:xfrm>
          <a:prstGeom prst="rect">
            <a:avLst/>
          </a:prstGeom>
          <a:noFill/>
        </p:spPr>
        <p:txBody>
          <a:bodyPr wrap="square" rtlCol="0">
            <a:spAutoFit/>
          </a:bodyPr>
          <a:lstStyle/>
          <a:p>
            <a:r>
              <a:rPr lang="de-DE" sz="1600" b="1" cap="all" dirty="0">
                <a:latin typeface="Arial Narrow" panose="020B0606020202030204" pitchFamily="34" charset="0"/>
              </a:rPr>
              <a:t>Grundsätze</a:t>
            </a:r>
          </a:p>
          <a:p>
            <a:endParaRPr lang="de-DE" sz="1600" b="1" cap="all" dirty="0">
              <a:latin typeface="Arial Narrow" panose="020B0606020202030204" pitchFamily="34" charset="0"/>
            </a:endParaRPr>
          </a:p>
          <a:p>
            <a:pPr marL="285750" indent="-285750">
              <a:lnSpc>
                <a:spcPct val="150000"/>
              </a:lnSpc>
              <a:buFont typeface="Symbol" panose="05050102010706020507" pitchFamily="18" charset="2"/>
              <a:buChar char="¾"/>
            </a:pPr>
            <a:r>
              <a:rPr lang="de-DE" sz="1600" dirty="0">
                <a:latin typeface="Arial Narrow" panose="020B0606020202030204" pitchFamily="34" charset="0"/>
              </a:rPr>
              <a:t>Ruhe bewahren   --   Unfallstelle sichern    --   Sich selbst nicht gefährden</a:t>
            </a:r>
          </a:p>
          <a:p>
            <a:pPr marL="285750" indent="-285750">
              <a:buFont typeface="Symbol" panose="05050102010706020507" pitchFamily="18" charset="2"/>
              <a:buChar char="¾"/>
            </a:pPr>
            <a:endParaRPr lang="de-DE" sz="1600" dirty="0">
              <a:latin typeface="Arial Narrow" panose="020B0606020202030204" pitchFamily="34" charset="0"/>
            </a:endParaRPr>
          </a:p>
          <a:p>
            <a:pPr marL="285750" indent="-285750">
              <a:buFont typeface="Symbol" panose="05050102010706020507" pitchFamily="18" charset="2"/>
              <a:buChar char="¾"/>
            </a:pPr>
            <a:endParaRPr lang="de-DE" sz="1600" dirty="0">
              <a:latin typeface="Arial Narrow" panose="020B0606020202030204" pitchFamily="34" charset="0"/>
            </a:endParaRPr>
          </a:p>
          <a:p>
            <a:r>
              <a:rPr lang="de-DE" sz="1600" b="1" cap="all" dirty="0">
                <a:latin typeface="Arial Narrow" panose="020B0606020202030204" pitchFamily="34" charset="0"/>
              </a:rPr>
              <a:t>Erste Hilfe</a:t>
            </a:r>
          </a:p>
        </p:txBody>
      </p:sp>
      <p:sp>
        <p:nvSpPr>
          <p:cNvPr id="9"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
        <p:nvSpPr>
          <p:cNvPr id="2" name="Textfeld 1"/>
          <p:cNvSpPr txBox="1"/>
          <p:nvPr/>
        </p:nvSpPr>
        <p:spPr>
          <a:xfrm>
            <a:off x="5038119" y="5276115"/>
            <a:ext cx="2758314" cy="523220"/>
          </a:xfrm>
          <a:prstGeom prst="rect">
            <a:avLst/>
          </a:prstGeom>
          <a:noFill/>
        </p:spPr>
        <p:txBody>
          <a:bodyPr wrap="square" rtlCol="0">
            <a:spAutoFit/>
          </a:bodyPr>
          <a:lstStyle/>
          <a:p>
            <a:r>
              <a:rPr lang="de-DE" sz="1400" dirty="0">
                <a:latin typeface="Arial Narrow" panose="020B0606020202030204" pitchFamily="34" charset="0"/>
              </a:rPr>
              <a:t>Anmeldung zu Erste-Hilfe Schulungen: erstehilfe@leuphana.de </a:t>
            </a:r>
            <a:endParaRPr lang="de-DE" sz="1400" u="sng" dirty="0">
              <a:latin typeface="Arial Narrow" panose="020B0606020202030204" pitchFamily="34" charset="0"/>
            </a:endParaRPr>
          </a:p>
        </p:txBody>
      </p:sp>
    </p:spTree>
    <p:extLst>
      <p:ext uri="{BB962C8B-B14F-4D97-AF65-F5344CB8AC3E}">
        <p14:creationId xmlns:p14="http://schemas.microsoft.com/office/powerpoint/2010/main" val="4153200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26</a:t>
            </a:fld>
            <a:endParaRPr lang="de-DE" dirty="0"/>
          </a:p>
        </p:txBody>
      </p:sp>
      <p:sp>
        <p:nvSpPr>
          <p:cNvPr id="12" name="Fußzeilenplatzhalter 4">
            <a:extLst>
              <a:ext uri="{FF2B5EF4-FFF2-40B4-BE49-F238E27FC236}">
                <a16:creationId xmlns:a16="http://schemas.microsoft.com/office/drawing/2014/main" id="{507E2935-7D81-334A-854A-BBB8F1956E63}"/>
              </a:ext>
            </a:extLst>
          </p:cNvPr>
          <p:cNvSpPr>
            <a:spLocks noGrp="1"/>
          </p:cNvSpPr>
          <p:nvPr>
            <p:ph type="ftr" sz="quarter" idx="3"/>
          </p:nvPr>
        </p:nvSpPr>
        <p:spPr>
          <a:xfrm>
            <a:off x="993775" y="6876648"/>
            <a:ext cx="5165200" cy="365125"/>
          </a:xfrm>
        </p:spPr>
        <p:txBody>
          <a:bodyPr anchor="b" anchorCtr="0"/>
          <a:lstStyle/>
          <a:p>
            <a:pPr algn="l"/>
            <a:r>
              <a:rPr lang="de-DE" dirty="0"/>
              <a:t>Sicherheitsunterweisung Büroarbeit</a:t>
            </a:r>
          </a:p>
        </p:txBody>
      </p:sp>
      <p:sp>
        <p:nvSpPr>
          <p:cNvPr id="8" name="Titel 1">
            <a:extLst>
              <a:ext uri="{FF2B5EF4-FFF2-40B4-BE49-F238E27FC236}">
                <a16:creationId xmlns:a16="http://schemas.microsoft.com/office/drawing/2014/main" id="{049109B1-6C4D-B04A-B449-F1EA4354C4B0}"/>
              </a:ext>
            </a:extLst>
          </p:cNvPr>
          <p:cNvSpPr>
            <a:spLocks noGrp="1"/>
          </p:cNvSpPr>
          <p:nvPr>
            <p:ph type="title"/>
          </p:nvPr>
        </p:nvSpPr>
        <p:spPr>
          <a:xfrm>
            <a:off x="897808" y="600877"/>
            <a:ext cx="5384737" cy="643133"/>
          </a:xfrm>
        </p:spPr>
        <p:txBody>
          <a:bodyPr>
            <a:noAutofit/>
          </a:bodyPr>
          <a:lstStyle/>
          <a:p>
            <a:pPr>
              <a:lnSpc>
                <a:spcPct val="150000"/>
              </a:lnSpc>
              <a:spcBef>
                <a:spcPts val="0"/>
              </a:spcBef>
            </a:pPr>
            <a:r>
              <a:rPr lang="de-DE" sz="2200" dirty="0"/>
              <a:t>Verhalten bei Unfällen</a:t>
            </a:r>
          </a:p>
        </p:txBody>
      </p:sp>
      <p:sp>
        <p:nvSpPr>
          <p:cNvPr id="9" name="Titel 1">
            <a:extLst>
              <a:ext uri="{FF2B5EF4-FFF2-40B4-BE49-F238E27FC236}">
                <a16:creationId xmlns:a16="http://schemas.microsoft.com/office/drawing/2014/main" id="{049109B1-6C4D-B04A-B449-F1EA4354C4B0}"/>
              </a:ext>
            </a:extLst>
          </p:cNvPr>
          <p:cNvSpPr txBox="1">
            <a:spLocks/>
          </p:cNvSpPr>
          <p:nvPr/>
        </p:nvSpPr>
        <p:spPr>
          <a:xfrm>
            <a:off x="535397" y="1640976"/>
            <a:ext cx="9560825" cy="5339142"/>
          </a:xfrm>
          <a:prstGeom prst="rect">
            <a:avLst/>
          </a:prstGeom>
        </p:spPr>
        <p:txBody>
          <a:bodyPr vert="horz" lIns="0" tIns="0" rIns="0" bIns="0" rtlCol="0" anchor="t">
            <a:normAutofit fontScale="25000" lnSpcReduction="20000"/>
          </a:bodyPr>
          <a:lstStyle>
            <a:lvl1pPr algn="l" defTabSz="801929" rtl="0" eaLnBrk="1" latinLnBrk="0" hangingPunct="1">
              <a:lnSpc>
                <a:spcPct val="90000"/>
              </a:lnSpc>
              <a:spcBef>
                <a:spcPct val="0"/>
              </a:spcBef>
              <a:buNone/>
              <a:defRPr sz="2400" b="1" kern="1200" cap="all" baseline="0">
                <a:solidFill>
                  <a:schemeClr val="tx1"/>
                </a:solidFill>
                <a:latin typeface="Arial" panose="020B0604020202020204" pitchFamily="34" charset="0"/>
                <a:ea typeface="+mj-ea"/>
                <a:cs typeface="Arial" panose="020B0604020202020204" pitchFamily="34" charset="0"/>
              </a:defRPr>
            </a:lvl1pPr>
          </a:lstStyle>
          <a:p>
            <a:pPr marL="355600">
              <a:lnSpc>
                <a:spcPct val="150000"/>
              </a:lnSpc>
              <a:spcBef>
                <a:spcPts val="0"/>
              </a:spcBef>
            </a:pPr>
            <a:r>
              <a:rPr lang="de-DE" sz="6400" dirty="0">
                <a:latin typeface="Arial Narrow" panose="020B0604020202020204" pitchFamily="34" charset="0"/>
                <a:cs typeface="Arial Narrow" panose="020B0604020202020204" pitchFamily="34" charset="0"/>
              </a:rPr>
              <a:t>Rettungskräfte alarmieren</a:t>
            </a:r>
          </a:p>
          <a:p>
            <a:pPr marL="355600">
              <a:lnSpc>
                <a:spcPct val="150000"/>
              </a:lnSpc>
              <a:spcBef>
                <a:spcPts val="0"/>
              </a:spcBef>
            </a:pPr>
            <a:endParaRPr lang="de-DE" sz="6400" b="0" cap="none" dirty="0">
              <a:latin typeface="Arial Narrow" panose="020B0604020202020204" pitchFamily="34" charset="0"/>
              <a:cs typeface="Arial Narrow" panose="020B0604020202020204" pitchFamily="34" charset="0"/>
            </a:endParaRPr>
          </a:p>
          <a:p>
            <a:pPr marL="627063" indent="-271463">
              <a:lnSpc>
                <a:spcPct val="150000"/>
              </a:lnSpc>
              <a:spcBef>
                <a:spcPts val="0"/>
              </a:spcBef>
              <a:buFont typeface="Symbol" panose="05050102010706020507" pitchFamily="18" charset="2"/>
              <a:buChar char="¾"/>
            </a:pPr>
            <a:r>
              <a:rPr lang="de-DE" sz="6400" b="0" cap="none" dirty="0">
                <a:latin typeface="Arial Narrow" panose="020B0604020202020204" pitchFamily="34" charset="0"/>
                <a:cs typeface="Arial Narrow" panose="020B0604020202020204" pitchFamily="34" charset="0"/>
              </a:rPr>
              <a:t>Rechts stehende Informationen zum Verhalten bei Unfällen, Bedrohungen, technischen</a:t>
            </a:r>
          </a:p>
          <a:p>
            <a:pPr marL="625475">
              <a:lnSpc>
                <a:spcPct val="150000"/>
              </a:lnSpc>
              <a:spcBef>
                <a:spcPts val="0"/>
              </a:spcBef>
            </a:pPr>
            <a:r>
              <a:rPr lang="de-DE" sz="6400" b="0" cap="none" dirty="0">
                <a:latin typeface="Arial Narrow" panose="020B0604020202020204" pitchFamily="34" charset="0"/>
                <a:cs typeface="Arial Narrow" panose="020B0604020202020204" pitchFamily="34" charset="0"/>
              </a:rPr>
              <a:t>Störungen, Unfallgefahren sind in allen Gebäuden in Form von Aushängen zu finden.</a:t>
            </a:r>
          </a:p>
          <a:p>
            <a:pPr marL="627063" indent="-271463" algn="just">
              <a:lnSpc>
                <a:spcPct val="150000"/>
              </a:lnSpc>
              <a:buFont typeface="Symbol" panose="05050102010706020507" pitchFamily="18" charset="2"/>
              <a:buChar char="¾"/>
            </a:pPr>
            <a:r>
              <a:rPr lang="de-DE" sz="6400" b="0" cap="none" dirty="0">
                <a:latin typeface="Arial Narrow" panose="020B0604020202020204" pitchFamily="34" charset="0"/>
                <a:cs typeface="Arial Narrow" panose="020B0604020202020204" pitchFamily="34" charset="0"/>
              </a:rPr>
              <a:t>Wichtig ist, die Rettungskräfte zum Unfallort zu führen!</a:t>
            </a:r>
          </a:p>
          <a:p>
            <a:pPr marL="627063" indent="-271463" algn="just">
              <a:lnSpc>
                <a:spcPct val="150000"/>
              </a:lnSpc>
              <a:buFont typeface="Symbol" panose="05050102010706020507" pitchFamily="18" charset="2"/>
              <a:buChar char="¾"/>
            </a:pPr>
            <a:endParaRPr lang="de-DE" sz="6400" b="0" cap="none" dirty="0">
              <a:latin typeface="Arial Narrow" panose="020B0604020202020204" pitchFamily="34" charset="0"/>
              <a:cs typeface="Arial Narrow" panose="020B0604020202020204" pitchFamily="34" charset="0"/>
            </a:endParaRPr>
          </a:p>
          <a:p>
            <a:pPr marL="627063" indent="-271463" algn="just">
              <a:lnSpc>
                <a:spcPct val="150000"/>
              </a:lnSpc>
              <a:buFont typeface="Symbol" panose="05050102010706020507" pitchFamily="18" charset="2"/>
              <a:buChar char="¾"/>
            </a:pPr>
            <a:endParaRPr lang="de-DE" sz="6400" b="0" cap="none" dirty="0">
              <a:latin typeface="Arial Narrow" panose="020B0604020202020204" pitchFamily="34" charset="0"/>
              <a:cs typeface="Arial Narrow" panose="020B0604020202020204" pitchFamily="34" charset="0"/>
            </a:endParaRPr>
          </a:p>
          <a:p>
            <a:pPr marL="355600" algn="just">
              <a:lnSpc>
                <a:spcPct val="150000"/>
              </a:lnSpc>
            </a:pPr>
            <a:r>
              <a:rPr lang="de-DE" sz="6400" dirty="0">
                <a:latin typeface="Arial Narrow" panose="020B0604020202020204" pitchFamily="34" charset="0"/>
                <a:cs typeface="Arial Narrow" panose="020B0604020202020204" pitchFamily="34" charset="0"/>
              </a:rPr>
              <a:t>Erste Hilfe Leisten</a:t>
            </a:r>
          </a:p>
          <a:p>
            <a:pPr marL="355600" algn="just">
              <a:lnSpc>
                <a:spcPct val="150000"/>
              </a:lnSpc>
            </a:pPr>
            <a:endParaRPr lang="de-DE" sz="6400" b="0" cap="none" dirty="0">
              <a:latin typeface="Arial Narrow" panose="020B0604020202020204" pitchFamily="34" charset="0"/>
              <a:cs typeface="Arial Narrow" panose="020B0604020202020204" pitchFamily="34" charset="0"/>
            </a:endParaRPr>
          </a:p>
          <a:p>
            <a:pPr marL="627063" indent="-271463" algn="just">
              <a:lnSpc>
                <a:spcPct val="150000"/>
              </a:lnSpc>
              <a:buFont typeface="Symbol" panose="05050102010706020507" pitchFamily="18" charset="2"/>
              <a:buChar char="¾"/>
            </a:pPr>
            <a:r>
              <a:rPr lang="de-DE" sz="6400" b="0" cap="none" dirty="0">
                <a:latin typeface="Arial Narrow" panose="020B0604020202020204" pitchFamily="34" charset="0"/>
                <a:cs typeface="Arial Narrow" panose="020B0604020202020204" pitchFamily="34" charset="0"/>
              </a:rPr>
              <a:t>Eine vollständige, standortbezogene Auflistung aller Ersthelfer*innen finden Sie im Intranet unter Arbeitsschutz.</a:t>
            </a:r>
          </a:p>
          <a:p>
            <a:pPr marL="627063" indent="-271463">
              <a:lnSpc>
                <a:spcPct val="150000"/>
              </a:lnSpc>
              <a:buFont typeface="Symbol" panose="05050102010706020507" pitchFamily="18" charset="2"/>
              <a:buChar char="¾"/>
            </a:pPr>
            <a:r>
              <a:rPr lang="de-DE" sz="6400" b="0" cap="none" dirty="0">
                <a:latin typeface="Arial Narrow" panose="020B0604020202020204" pitchFamily="34" charset="0"/>
                <a:cs typeface="Arial Narrow" panose="020B0604020202020204" pitchFamily="34" charset="0"/>
              </a:rPr>
              <a:t>Sofern ärztliche Hilfe erforderlich ist, konsultieren Sie bitte immer eine*n Durchgangsarzt*</a:t>
            </a:r>
            <a:r>
              <a:rPr lang="de-DE" sz="6400" b="0" cap="none" dirty="0" err="1">
                <a:latin typeface="Arial Narrow" panose="020B0604020202020204" pitchFamily="34" charset="0"/>
                <a:cs typeface="Arial Narrow" panose="020B0604020202020204" pitchFamily="34" charset="0"/>
              </a:rPr>
              <a:t>ärztin</a:t>
            </a:r>
            <a:r>
              <a:rPr lang="de-DE" sz="6400" b="0" cap="none" dirty="0">
                <a:latin typeface="Arial Narrow" panose="020B0604020202020204" pitchFamily="34" charset="0"/>
                <a:cs typeface="Arial Narrow" panose="020B0604020202020204" pitchFamily="34" charset="0"/>
              </a:rPr>
              <a:t>, 		Ausnahme: Augenverletzungen</a:t>
            </a:r>
          </a:p>
          <a:p>
            <a:pPr marL="627063" indent="-271463" algn="just">
              <a:lnSpc>
                <a:spcPct val="150000"/>
              </a:lnSpc>
              <a:buFont typeface="Symbol" panose="05050102010706020507" pitchFamily="18" charset="2"/>
              <a:buChar char="¾"/>
            </a:pPr>
            <a:r>
              <a:rPr lang="de-DE" sz="6400" b="0" cap="none" dirty="0">
                <a:latin typeface="Arial Narrow" panose="020B0604020202020204" pitchFamily="34" charset="0"/>
                <a:cs typeface="Arial Narrow" panose="020B0604020202020204" pitchFamily="34" charset="0"/>
              </a:rPr>
              <a:t>Erste-Hilfe-Leistungen sind zu dokumentieren (Verbandblock). Dokumentation bitte an die Arbeitssicherheit senden.</a:t>
            </a:r>
          </a:p>
          <a:p>
            <a:pPr marL="627063" indent="-271463" algn="just">
              <a:lnSpc>
                <a:spcPct val="150000"/>
              </a:lnSpc>
              <a:buFont typeface="Symbol" panose="05050102010706020507" pitchFamily="18" charset="2"/>
              <a:buChar char="¾"/>
            </a:pPr>
            <a:r>
              <a:rPr lang="de-DE" sz="6400" b="0" cap="none" dirty="0">
                <a:latin typeface="Arial Narrow" panose="020B0604020202020204" pitchFamily="34" charset="0"/>
                <a:cs typeface="Arial Narrow" panose="020B0604020202020204" pitchFamily="34" charset="0"/>
              </a:rPr>
              <a:t>Arbeits- und Wegeunfälle bitte beim Personalservice anzeigen; Studierende melden sich bitte bei der Arbeitssicherheit.</a:t>
            </a:r>
          </a:p>
          <a:p>
            <a:pPr marL="627063" indent="-271463" algn="just">
              <a:lnSpc>
                <a:spcPct val="150000"/>
              </a:lnSpc>
              <a:buFont typeface="Symbol" panose="05050102010706020507" pitchFamily="18" charset="2"/>
              <a:buChar char="¾"/>
            </a:pPr>
            <a:r>
              <a:rPr lang="de-DE" sz="6400" b="0" cap="none" dirty="0">
                <a:latin typeface="Arial Narrow" panose="020B0604020202020204" pitchFamily="34" charset="0"/>
                <a:cs typeface="Arial Narrow" panose="020B0604020202020204" pitchFamily="34" charset="0"/>
              </a:rPr>
              <a:t>Anmeldung zu Erste-Hilfe-Schulungen: erstehilfe@leuphana.de</a:t>
            </a:r>
            <a:endParaRPr lang="de-DE" sz="3600" b="0" cap="none" dirty="0">
              <a:latin typeface="Arial Narrow" panose="020B0604020202020204" pitchFamily="34" charset="0"/>
              <a:cs typeface="Arial Narrow" panose="020B0604020202020204" pitchFamily="34" charset="0"/>
            </a:endParaRPr>
          </a:p>
        </p:txBody>
      </p:sp>
      <p:sp>
        <p:nvSpPr>
          <p:cNvPr id="3" name="Textfeld 2"/>
          <p:cNvSpPr txBox="1"/>
          <p:nvPr/>
        </p:nvSpPr>
        <p:spPr>
          <a:xfrm>
            <a:off x="6993924" y="3056238"/>
            <a:ext cx="947352" cy="510746"/>
          </a:xfrm>
          <a:prstGeom prst="rect">
            <a:avLst/>
          </a:prstGeom>
          <a:solidFill>
            <a:schemeClr val="bg1"/>
          </a:solidFill>
        </p:spPr>
        <p:txBody>
          <a:bodyPr wrap="square" rtlCol="0">
            <a:spAutoFit/>
          </a:bodyPr>
          <a:lstStyle/>
          <a:p>
            <a:endParaRPr lang="de-DE" dirty="0"/>
          </a:p>
        </p:txBody>
      </p:sp>
      <p:pic>
        <p:nvPicPr>
          <p:cNvPr id="10" name="Grafik 9">
            <a:extLst>
              <a:ext uri="{FF2B5EF4-FFF2-40B4-BE49-F238E27FC236}">
                <a16:creationId xmlns:a16="http://schemas.microsoft.com/office/drawing/2014/main" id="{863E83A2-E106-AFD8-77B5-BF1700CEC651}"/>
              </a:ext>
            </a:extLst>
          </p:cNvPr>
          <p:cNvPicPr>
            <a:picLocks noChangeAspect="1"/>
          </p:cNvPicPr>
          <p:nvPr/>
        </p:nvPicPr>
        <p:blipFill>
          <a:blip r:embed="rId2"/>
          <a:stretch>
            <a:fillRect/>
          </a:stretch>
        </p:blipFill>
        <p:spPr>
          <a:xfrm>
            <a:off x="7636028" y="688595"/>
            <a:ext cx="2630190" cy="3872224"/>
          </a:xfrm>
          <a:prstGeom prst="rect">
            <a:avLst/>
          </a:prstGeom>
        </p:spPr>
      </p:pic>
    </p:spTree>
    <p:extLst>
      <p:ext uri="{BB962C8B-B14F-4D97-AF65-F5344CB8AC3E}">
        <p14:creationId xmlns:p14="http://schemas.microsoft.com/office/powerpoint/2010/main" val="3220398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5904" y="0"/>
            <a:ext cx="10691813" cy="7559675"/>
          </a:xfrm>
          <a:prstGeom prst="rect">
            <a:avLst/>
          </a:prstGeom>
          <a:solidFill>
            <a:srgbClr val="7B0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3839" y="6993991"/>
            <a:ext cx="180000" cy="206129"/>
          </a:xfrm>
          <a:prstGeom prst="rect">
            <a:avLst/>
          </a:prstGeom>
        </p:spPr>
      </p:pic>
      <p:sp>
        <p:nvSpPr>
          <p:cNvPr id="11" name="Textfeld 10"/>
          <p:cNvSpPr txBox="1"/>
          <p:nvPr/>
        </p:nvSpPr>
        <p:spPr>
          <a:xfrm>
            <a:off x="696700" y="4916031"/>
            <a:ext cx="6304177" cy="861774"/>
          </a:xfrm>
          <a:prstGeom prst="rect">
            <a:avLst/>
          </a:prstGeom>
          <a:noFill/>
        </p:spPr>
        <p:txBody>
          <a:bodyPr wrap="square" lIns="0" tIns="0" rIns="0" bIns="0" rtlCol="0">
            <a:spAutoFit/>
          </a:bodyPr>
          <a:lstStyle/>
          <a:p>
            <a:pPr algn="just">
              <a:buSzPct val="70000"/>
            </a:pPr>
            <a:r>
              <a:rPr lang="de-DE" sz="1400" dirty="0">
                <a:solidFill>
                  <a:schemeClr val="bg1"/>
                </a:solidFill>
              </a:rPr>
              <a:t>Peer Anders </a:t>
            </a:r>
            <a:r>
              <a:rPr lang="de-DE" sz="1400" dirty="0">
                <a:solidFill>
                  <a:schemeClr val="bg1"/>
                </a:solidFill>
                <a:latin typeface="Arial" panose="020B0604020202020204" pitchFamily="34" charset="0"/>
                <a:cs typeface="Arial" panose="020B0604020202020204" pitchFamily="34" charset="0"/>
              </a:rPr>
              <a:t>| </a:t>
            </a:r>
            <a:r>
              <a:rPr lang="de-DE" sz="1400" dirty="0">
                <a:solidFill>
                  <a:schemeClr val="bg1"/>
                </a:solidFill>
              </a:rPr>
              <a:t>Betriebsarzt </a:t>
            </a:r>
            <a:r>
              <a:rPr lang="de-DE" sz="1400" dirty="0">
                <a:solidFill>
                  <a:schemeClr val="bg1"/>
                </a:solidFill>
                <a:latin typeface="Arial" panose="020B0604020202020204" pitchFamily="34" charset="0"/>
                <a:cs typeface="Arial" panose="020B0604020202020204" pitchFamily="34" charset="0"/>
              </a:rPr>
              <a:t>| peer.anders@regomed.de</a:t>
            </a:r>
            <a:r>
              <a:rPr lang="de-DE" sz="1400" dirty="0">
                <a:solidFill>
                  <a:schemeClr val="bg1"/>
                </a:solidFill>
              </a:rPr>
              <a:t> </a:t>
            </a:r>
          </a:p>
          <a:p>
            <a:pPr algn="just">
              <a:buSzPct val="70000"/>
            </a:pPr>
            <a:r>
              <a:rPr lang="de-DE" sz="1400" dirty="0">
                <a:solidFill>
                  <a:schemeClr val="bg1"/>
                </a:solidFill>
              </a:rPr>
              <a:t>Jörg Seeba </a:t>
            </a:r>
            <a:r>
              <a:rPr lang="de-DE" sz="1400" dirty="0">
                <a:solidFill>
                  <a:schemeClr val="bg1"/>
                </a:solidFill>
                <a:latin typeface="Arial" panose="020B0604020202020204" pitchFamily="34" charset="0"/>
                <a:cs typeface="Arial" panose="020B0604020202020204" pitchFamily="34" charset="0"/>
              </a:rPr>
              <a:t>| </a:t>
            </a:r>
            <a:r>
              <a:rPr lang="de-DE" sz="1400" dirty="0">
                <a:solidFill>
                  <a:schemeClr val="bg1"/>
                </a:solidFill>
              </a:rPr>
              <a:t>Fachkraft für Arbeitssicherheit </a:t>
            </a:r>
            <a:r>
              <a:rPr lang="de-DE" sz="1400" dirty="0">
                <a:solidFill>
                  <a:schemeClr val="bg1"/>
                </a:solidFill>
                <a:latin typeface="Arial" panose="020B0604020202020204" pitchFamily="34" charset="0"/>
                <a:cs typeface="Arial" panose="020B0604020202020204" pitchFamily="34" charset="0"/>
              </a:rPr>
              <a:t>| arbeitssicherheit</a:t>
            </a:r>
            <a:r>
              <a:rPr lang="de-DE" sz="1400" dirty="0">
                <a:solidFill>
                  <a:schemeClr val="bg1"/>
                </a:solidFill>
              </a:rPr>
              <a:t>@leuphana.de</a:t>
            </a:r>
          </a:p>
          <a:p>
            <a:pPr algn="just">
              <a:buSzPct val="70000"/>
            </a:pPr>
            <a:r>
              <a:rPr lang="de-DE" sz="1400" dirty="0">
                <a:solidFill>
                  <a:schemeClr val="bg1"/>
                </a:solidFill>
              </a:rPr>
              <a:t>Antje Dietrich </a:t>
            </a:r>
            <a:r>
              <a:rPr lang="de-DE" sz="1400" dirty="0">
                <a:solidFill>
                  <a:schemeClr val="bg1"/>
                </a:solidFill>
                <a:latin typeface="Arial" panose="020B0604020202020204" pitchFamily="34" charset="0"/>
                <a:cs typeface="Arial" panose="020B0604020202020204" pitchFamily="34" charset="0"/>
              </a:rPr>
              <a:t>| </a:t>
            </a:r>
            <a:r>
              <a:rPr lang="de-DE" sz="1400" dirty="0">
                <a:solidFill>
                  <a:schemeClr val="bg1"/>
                </a:solidFill>
              </a:rPr>
              <a:t>Arbeitssicherheit </a:t>
            </a:r>
            <a:r>
              <a:rPr lang="de-DE" sz="1400" dirty="0">
                <a:solidFill>
                  <a:schemeClr val="bg1"/>
                </a:solidFill>
                <a:latin typeface="Arial" panose="020B0604020202020204" pitchFamily="34" charset="0"/>
                <a:cs typeface="Arial" panose="020B0604020202020204" pitchFamily="34" charset="0"/>
              </a:rPr>
              <a:t>| arbeitssicherheit</a:t>
            </a:r>
            <a:r>
              <a:rPr lang="de-DE" sz="1400" dirty="0">
                <a:solidFill>
                  <a:schemeClr val="bg1"/>
                </a:solidFill>
              </a:rPr>
              <a:t>@leuphana.de</a:t>
            </a:r>
            <a:endParaRPr lang="de-DE" sz="1400" dirty="0">
              <a:solidFill>
                <a:schemeClr val="bg1"/>
              </a:solidFill>
              <a:latin typeface="Arial" panose="020B0604020202020204" pitchFamily="34" charset="0"/>
              <a:cs typeface="Arial" panose="020B0604020202020204" pitchFamily="34" charset="0"/>
            </a:endParaRPr>
          </a:p>
          <a:p>
            <a:pPr algn="just">
              <a:buSzPct val="70000"/>
            </a:pPr>
            <a:r>
              <a:rPr lang="de-DE" sz="1400" u="dotted" dirty="0">
                <a:solidFill>
                  <a:schemeClr val="bg1"/>
                </a:solidFill>
                <a:latin typeface="Arial" panose="020B0604020202020204" pitchFamily="34" charset="0"/>
                <a:cs typeface="Arial" panose="020B0604020202020204" pitchFamily="34" charset="0"/>
              </a:rPr>
              <a:t>https://www.leuphana.de/intranet/arbeitsschutz.html</a:t>
            </a:r>
          </a:p>
        </p:txBody>
      </p:sp>
      <p:sp>
        <p:nvSpPr>
          <p:cNvPr id="13" name="Textfeld 12"/>
          <p:cNvSpPr txBox="1"/>
          <p:nvPr/>
        </p:nvSpPr>
        <p:spPr>
          <a:xfrm>
            <a:off x="696700" y="3969825"/>
            <a:ext cx="6997441" cy="584775"/>
          </a:xfrm>
          <a:prstGeom prst="rect">
            <a:avLst/>
          </a:prstGeom>
          <a:noFill/>
        </p:spPr>
        <p:txBody>
          <a:bodyPr wrap="square" lIns="0" tIns="0" rIns="0" bIns="0" rtlCol="0">
            <a:spAutoFit/>
          </a:bodyPr>
          <a:lstStyle/>
          <a:p>
            <a:r>
              <a:rPr lang="de-DE" sz="2200" b="1" cap="all" dirty="0" err="1">
                <a:solidFill>
                  <a:schemeClr val="bg1"/>
                </a:solidFill>
                <a:latin typeface="Arial" panose="020B0604020202020204" pitchFamily="34" charset="0"/>
                <a:cs typeface="Arial" panose="020B0604020202020204" pitchFamily="34" charset="0"/>
              </a:rPr>
              <a:t>KONTAKTe</a:t>
            </a:r>
            <a:r>
              <a:rPr lang="de-DE" sz="2400" b="1" cap="all" dirty="0">
                <a:solidFill>
                  <a:schemeClr val="bg1"/>
                </a:solidFill>
                <a:latin typeface="Arial" panose="020B0604020202020204" pitchFamily="34" charset="0"/>
                <a:cs typeface="Arial" panose="020B0604020202020204" pitchFamily="34" charset="0"/>
              </a:rPr>
              <a:t> </a:t>
            </a:r>
          </a:p>
          <a:p>
            <a:r>
              <a:rPr lang="de-DE" sz="1400" b="1" cap="all" dirty="0">
                <a:solidFill>
                  <a:schemeClr val="bg1"/>
                </a:solidFill>
                <a:latin typeface="Arial" panose="020B0604020202020204" pitchFamily="34" charset="0"/>
                <a:cs typeface="Arial" panose="020B0604020202020204" pitchFamily="34" charset="0"/>
              </a:rPr>
              <a:t>für fragen, ergänzungswünsche, Anregungen etc.</a:t>
            </a:r>
            <a:endParaRPr lang="de-DE" sz="2400" b="1" cap="all" dirty="0">
              <a:solidFill>
                <a:schemeClr val="bg1"/>
              </a:solidFill>
              <a:latin typeface="Arial" panose="020B0604020202020204" pitchFamily="34" charset="0"/>
              <a:cs typeface="Arial" panose="020B0604020202020204" pitchFamily="34" charset="0"/>
            </a:endParaRPr>
          </a:p>
        </p:txBody>
      </p:sp>
      <p:sp>
        <p:nvSpPr>
          <p:cNvPr id="8" name="Foliennummernplatzhalter 6">
            <a:extLst>
              <a:ext uri="{FF2B5EF4-FFF2-40B4-BE49-F238E27FC236}">
                <a16:creationId xmlns:a16="http://schemas.microsoft.com/office/drawing/2014/main" id="{51B3C58A-350B-DF4D-9D83-911431C952D4}"/>
              </a:ext>
            </a:extLst>
          </p:cNvPr>
          <p:cNvSpPr>
            <a:spLocks noGrp="1"/>
          </p:cNvSpPr>
          <p:nvPr>
            <p:ph type="sldNum" sz="quarter" idx="12"/>
          </p:nvPr>
        </p:nvSpPr>
        <p:spPr>
          <a:xfrm>
            <a:off x="706225" y="6954879"/>
            <a:ext cx="287550" cy="365125"/>
          </a:xfrm>
        </p:spPr>
        <p:txBody>
          <a:bodyPr/>
          <a:lstStyle/>
          <a:p>
            <a:fld id="{DD7C4DC1-7D02-4994-BD54-74988B047B41}" type="slidenum">
              <a:rPr lang="de-DE" smtClean="0">
                <a:solidFill>
                  <a:schemeClr val="bg1"/>
                </a:solidFill>
              </a:rPr>
              <a:pPr/>
              <a:t>27</a:t>
            </a:fld>
            <a:endParaRPr lang="de-DE" dirty="0">
              <a:solidFill>
                <a:schemeClr val="bg1"/>
              </a:solidFill>
            </a:endParaRPr>
          </a:p>
        </p:txBody>
      </p:sp>
      <p:sp>
        <p:nvSpPr>
          <p:cNvPr id="10" name="Fußzeilenplatzhalter 4"/>
          <p:cNvSpPr>
            <a:spLocks noGrp="1"/>
          </p:cNvSpPr>
          <p:nvPr>
            <p:ph type="ftr" sz="quarter" idx="3"/>
          </p:nvPr>
        </p:nvSpPr>
        <p:spPr>
          <a:xfrm>
            <a:off x="1048215" y="6954879"/>
            <a:ext cx="6809978" cy="365125"/>
          </a:xfrm>
        </p:spPr>
        <p:txBody>
          <a:bodyPr/>
          <a:lstStyle/>
          <a:p>
            <a:pPr algn="l"/>
            <a:r>
              <a:rPr lang="de-DE" dirty="0">
                <a:solidFill>
                  <a:schemeClr val="bg1"/>
                </a:solidFill>
              </a:rPr>
              <a:t>Sicherheitsunterweisung Büroarbeit</a:t>
            </a:r>
          </a:p>
        </p:txBody>
      </p:sp>
      <p:sp>
        <p:nvSpPr>
          <p:cNvPr id="9" name="Textfeld 8"/>
          <p:cNvSpPr txBox="1"/>
          <p:nvPr/>
        </p:nvSpPr>
        <p:spPr>
          <a:xfrm>
            <a:off x="696700" y="749307"/>
            <a:ext cx="9122804" cy="338554"/>
          </a:xfrm>
          <a:prstGeom prst="rect">
            <a:avLst/>
          </a:prstGeom>
          <a:noFill/>
        </p:spPr>
        <p:txBody>
          <a:bodyPr wrap="square" lIns="0" tIns="0" rIns="0" bIns="0" rtlCol="0">
            <a:spAutoFit/>
          </a:bodyPr>
          <a:lstStyle/>
          <a:p>
            <a:r>
              <a:rPr lang="de-DE" sz="2200" b="1" cap="all" dirty="0">
                <a:solidFill>
                  <a:schemeClr val="bg1"/>
                </a:solidFill>
                <a:latin typeface="Arial" panose="020B0604020202020204" pitchFamily="34" charset="0"/>
                <a:cs typeface="Arial" panose="020B0604020202020204" pitchFamily="34" charset="0"/>
              </a:rPr>
              <a:t>Vielen Dank für Ihr Interesse!</a:t>
            </a:r>
          </a:p>
        </p:txBody>
      </p:sp>
    </p:spTree>
    <p:extLst>
      <p:ext uri="{BB962C8B-B14F-4D97-AF65-F5344CB8AC3E}">
        <p14:creationId xmlns:p14="http://schemas.microsoft.com/office/powerpoint/2010/main" val="520342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28</a:t>
            </a:fld>
            <a:endParaRPr lang="de-DE" dirty="0"/>
          </a:p>
        </p:txBody>
      </p:sp>
      <p:sp>
        <p:nvSpPr>
          <p:cNvPr id="12" name="Fußzeilenplatzhalter 4">
            <a:extLst>
              <a:ext uri="{FF2B5EF4-FFF2-40B4-BE49-F238E27FC236}">
                <a16:creationId xmlns:a16="http://schemas.microsoft.com/office/drawing/2014/main" id="{507E2935-7D81-334A-854A-BBB8F1956E63}"/>
              </a:ext>
            </a:extLst>
          </p:cNvPr>
          <p:cNvSpPr>
            <a:spLocks noGrp="1"/>
          </p:cNvSpPr>
          <p:nvPr>
            <p:ph type="ftr" sz="quarter" idx="3"/>
          </p:nvPr>
        </p:nvSpPr>
        <p:spPr>
          <a:xfrm>
            <a:off x="1067917" y="6957023"/>
            <a:ext cx="7697144" cy="365125"/>
          </a:xfrm>
        </p:spPr>
        <p:txBody>
          <a:bodyPr anchor="b" anchorCtr="0"/>
          <a:lstStyle/>
          <a:p>
            <a:pPr algn="l">
              <a:lnSpc>
                <a:spcPts val="3600"/>
              </a:lnSpc>
            </a:pPr>
            <a:r>
              <a:rPr lang="de-DE" dirty="0"/>
              <a:t>Sicherheitsunterweisung Büroarbeit </a:t>
            </a:r>
            <a:r>
              <a:rPr lang="de-DE" dirty="0">
                <a:cs typeface="Arial Narrow" panose="020B0604020202020204" pitchFamily="34" charset="0"/>
              </a:rPr>
              <a:t>gemäß § 12 ArbSchG, § 4 DGUV V1, § 6 ArbStättV</a:t>
            </a:r>
          </a:p>
        </p:txBody>
      </p:sp>
      <p:sp>
        <p:nvSpPr>
          <p:cNvPr id="8" name="Titel 1">
            <a:extLst>
              <a:ext uri="{FF2B5EF4-FFF2-40B4-BE49-F238E27FC236}">
                <a16:creationId xmlns:a16="http://schemas.microsoft.com/office/drawing/2014/main" id="{049109B1-6C4D-B04A-B449-F1EA4354C4B0}"/>
              </a:ext>
            </a:extLst>
          </p:cNvPr>
          <p:cNvSpPr>
            <a:spLocks noGrp="1"/>
          </p:cNvSpPr>
          <p:nvPr>
            <p:ph type="title"/>
          </p:nvPr>
        </p:nvSpPr>
        <p:spPr>
          <a:xfrm>
            <a:off x="850000" y="576067"/>
            <a:ext cx="9560825" cy="643133"/>
          </a:xfrm>
        </p:spPr>
        <p:txBody>
          <a:bodyPr>
            <a:normAutofit fontScale="90000"/>
          </a:bodyPr>
          <a:lstStyle/>
          <a:p>
            <a:pPr>
              <a:lnSpc>
                <a:spcPct val="150000"/>
              </a:lnSpc>
              <a:spcBef>
                <a:spcPts val="0"/>
              </a:spcBef>
            </a:pPr>
            <a:r>
              <a:rPr lang="de-DE" sz="2700" dirty="0"/>
              <a:t>Sicherheitsunterweisung </a:t>
            </a:r>
            <a:r>
              <a:rPr lang="de-DE" sz="2700" dirty="0" err="1"/>
              <a:t>bildschirmarbeit</a:t>
            </a:r>
            <a:br>
              <a:rPr lang="de-DE" dirty="0"/>
            </a:br>
            <a:endParaRPr lang="de-DE" sz="1600" dirty="0"/>
          </a:p>
        </p:txBody>
      </p:sp>
      <p:sp>
        <p:nvSpPr>
          <p:cNvPr id="9" name="Textplatzhalter 5"/>
          <p:cNvSpPr>
            <a:spLocks noGrp="1"/>
          </p:cNvSpPr>
          <p:nvPr>
            <p:ph type="body" sz="quarter" idx="4294967295"/>
          </p:nvPr>
        </p:nvSpPr>
        <p:spPr>
          <a:xfrm>
            <a:off x="593929" y="1044108"/>
            <a:ext cx="9503954" cy="5471212"/>
          </a:xfrm>
          <a:prstGeom prst="rect">
            <a:avLst/>
          </a:prstGeom>
        </p:spPr>
        <p:txBody>
          <a:bodyPr/>
          <a:lstStyle/>
          <a:p>
            <a:pPr marL="311150" indent="-44450">
              <a:buNone/>
              <a:tabLst>
                <a:tab pos="361950" algn="l"/>
              </a:tabLst>
            </a:pPr>
            <a:r>
              <a:rPr lang="de-DE" sz="1600" b="1" cap="all" dirty="0"/>
              <a:t>Teilnahmebestätigung</a:t>
            </a:r>
          </a:p>
          <a:p>
            <a:pPr marL="311150" indent="-44450">
              <a:buNone/>
              <a:tabLst>
                <a:tab pos="361950" algn="l"/>
              </a:tabLst>
            </a:pPr>
            <a:endParaRPr lang="de-DE" sz="1600" dirty="0"/>
          </a:p>
          <a:p>
            <a:pPr marL="311150" indent="-44450">
              <a:tabLst>
                <a:tab pos="361950" algn="l"/>
              </a:tabLst>
            </a:pPr>
            <a:r>
              <a:rPr lang="de-DE" sz="1600" dirty="0"/>
              <a:t>Ich wurde am …………….. über bei meiner Arbeit bestehende Gefahren sowie Maßnahmen zur Gewährleistung von Sicherheit und Gesundheit unterwiesen.</a:t>
            </a:r>
          </a:p>
          <a:p>
            <a:endParaRPr lang="de-DE" dirty="0"/>
          </a:p>
          <a:p>
            <a:endParaRPr lang="de-DE" dirty="0"/>
          </a:p>
          <a:p>
            <a:endParaRPr lang="de-DE" dirty="0"/>
          </a:p>
        </p:txBody>
      </p:sp>
      <p:graphicFrame>
        <p:nvGraphicFramePr>
          <p:cNvPr id="10" name="Tabelle 9"/>
          <p:cNvGraphicFramePr>
            <a:graphicFrameLocks noGrp="1"/>
          </p:cNvGraphicFramePr>
          <p:nvPr/>
        </p:nvGraphicFramePr>
        <p:xfrm>
          <a:off x="738362" y="2483965"/>
          <a:ext cx="9215089" cy="3707620"/>
        </p:xfrm>
        <a:graphic>
          <a:graphicData uri="http://schemas.openxmlformats.org/drawingml/2006/table">
            <a:tbl>
              <a:tblPr firstRow="1" bandRow="1">
                <a:tableStyleId>{5C22544A-7EE6-4342-B048-85BDC9FD1C3A}</a:tableStyleId>
              </a:tblPr>
              <a:tblGrid>
                <a:gridCol w="2015801">
                  <a:extLst>
                    <a:ext uri="{9D8B030D-6E8A-4147-A177-3AD203B41FA5}">
                      <a16:colId xmlns:a16="http://schemas.microsoft.com/office/drawing/2014/main" val="20000"/>
                    </a:ext>
                  </a:extLst>
                </a:gridCol>
                <a:gridCol w="2087794">
                  <a:extLst>
                    <a:ext uri="{9D8B030D-6E8A-4147-A177-3AD203B41FA5}">
                      <a16:colId xmlns:a16="http://schemas.microsoft.com/office/drawing/2014/main" val="20001"/>
                    </a:ext>
                  </a:extLst>
                </a:gridCol>
                <a:gridCol w="2807722">
                  <a:extLst>
                    <a:ext uri="{9D8B030D-6E8A-4147-A177-3AD203B41FA5}">
                      <a16:colId xmlns:a16="http://schemas.microsoft.com/office/drawing/2014/main" val="20002"/>
                    </a:ext>
                  </a:extLst>
                </a:gridCol>
                <a:gridCol w="2303772">
                  <a:extLst>
                    <a:ext uri="{9D8B030D-6E8A-4147-A177-3AD203B41FA5}">
                      <a16:colId xmlns:a16="http://schemas.microsoft.com/office/drawing/2014/main" val="20003"/>
                    </a:ext>
                  </a:extLst>
                </a:gridCol>
              </a:tblGrid>
              <a:tr h="370762">
                <a:tc>
                  <a:txBody>
                    <a:bodyPr/>
                    <a:lstStyle/>
                    <a:p>
                      <a:r>
                        <a:rPr lang="de-DE" sz="1600" b="0" dirty="0">
                          <a:solidFill>
                            <a:schemeClr val="bg1"/>
                          </a:solidFill>
                          <a:latin typeface="Arial Narrow" panose="020B0606020202030204" pitchFamily="34" charset="0"/>
                        </a:rPr>
                        <a:t>Name</a:t>
                      </a:r>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de-DE" sz="1600" b="0" dirty="0">
                          <a:solidFill>
                            <a:schemeClr val="bg1"/>
                          </a:solidFill>
                          <a:latin typeface="Arial Narrow" panose="020B0606020202030204" pitchFamily="34" charset="0"/>
                        </a:rPr>
                        <a:t>Vorname</a:t>
                      </a:r>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de-DE" sz="1600" b="0" dirty="0">
                          <a:solidFill>
                            <a:schemeClr val="bg1"/>
                          </a:solidFill>
                          <a:latin typeface="Arial Narrow" panose="020B0606020202030204" pitchFamily="34" charset="0"/>
                        </a:rPr>
                        <a:t>Mail</a:t>
                      </a:r>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de-DE" sz="1600" b="0" dirty="0">
                          <a:solidFill>
                            <a:schemeClr val="bg1"/>
                          </a:solidFill>
                          <a:latin typeface="Arial Narrow" panose="020B0606020202030204" pitchFamily="34" charset="0"/>
                        </a:rPr>
                        <a:t>Unterschrift</a:t>
                      </a:r>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762">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91421" marR="91421"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6633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3</a:t>
            </a:fld>
            <a:endParaRPr lang="de-DE" dirty="0"/>
          </a:p>
        </p:txBody>
      </p:sp>
      <p:sp>
        <p:nvSpPr>
          <p:cNvPr id="5" name="Textfeld 4">
            <a:extLst>
              <a:ext uri="{FF2B5EF4-FFF2-40B4-BE49-F238E27FC236}">
                <a16:creationId xmlns:a16="http://schemas.microsoft.com/office/drawing/2014/main" id="{F777C47D-A686-734C-82AA-2A9055F4265D}"/>
              </a:ext>
            </a:extLst>
          </p:cNvPr>
          <p:cNvSpPr txBox="1"/>
          <p:nvPr/>
        </p:nvSpPr>
        <p:spPr>
          <a:xfrm>
            <a:off x="681511" y="1588864"/>
            <a:ext cx="9442655" cy="3369705"/>
          </a:xfrm>
          <a:prstGeom prst="rect">
            <a:avLst/>
          </a:prstGeom>
          <a:noFill/>
        </p:spPr>
        <p:txBody>
          <a:bodyPr wrap="square" rtlCol="0">
            <a:spAutoFit/>
          </a:bodyPr>
          <a:lstStyle/>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Wer ist im Arbeitsschutz für was zuständig?</a:t>
            </a:r>
          </a:p>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Der Versicherungsschutz</a:t>
            </a:r>
          </a:p>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Rechte und Pflichten</a:t>
            </a:r>
          </a:p>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Mögliche Belastungen und Gefährdungen bei der Bildschirmarbeit</a:t>
            </a:r>
          </a:p>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Wie können Belastungen minimiert und Unfälle vermieden werden?</a:t>
            </a:r>
          </a:p>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Die arbeitsmedizinische Vorsorge Tätigkeiten an Bildschirmgeräten</a:t>
            </a:r>
          </a:p>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Mutterschutz</a:t>
            </a:r>
          </a:p>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Brandverhütung und Verhalten bei Bränden</a:t>
            </a:r>
          </a:p>
          <a:p>
            <a:pPr marL="285750" indent="-285750">
              <a:lnSpc>
                <a:spcPct val="150000"/>
              </a:lnSpc>
              <a:spcBef>
                <a:spcPts val="0"/>
              </a:spcBef>
              <a:buFont typeface="Wingdings" panose="05000000000000000000" pitchFamily="2" charset="2"/>
              <a:buChar char="Ø"/>
            </a:pPr>
            <a:r>
              <a:rPr lang="de-DE" sz="1600" dirty="0">
                <a:latin typeface="Arial Narrow" panose="020B0604020202020204" pitchFamily="34" charset="0"/>
                <a:cs typeface="Arial Narrow" panose="020B0604020202020204" pitchFamily="34" charset="0"/>
              </a:rPr>
              <a:t>Verhalten bei Unfällen</a:t>
            </a:r>
          </a:p>
        </p:txBody>
      </p:sp>
      <p:sp>
        <p:nvSpPr>
          <p:cNvPr id="6" name="Titel 1">
            <a:extLst>
              <a:ext uri="{FF2B5EF4-FFF2-40B4-BE49-F238E27FC236}">
                <a16:creationId xmlns:a16="http://schemas.microsoft.com/office/drawing/2014/main" id="{0F9FCE9A-8980-964C-A995-E22E571F93C6}"/>
              </a:ext>
            </a:extLst>
          </p:cNvPr>
          <p:cNvSpPr>
            <a:spLocks noGrp="1"/>
          </p:cNvSpPr>
          <p:nvPr>
            <p:ph type="title"/>
          </p:nvPr>
        </p:nvSpPr>
        <p:spPr>
          <a:xfrm>
            <a:off x="883252" y="705797"/>
            <a:ext cx="9305041" cy="382199"/>
          </a:xfrm>
        </p:spPr>
        <p:txBody>
          <a:bodyPr>
            <a:normAutofit/>
          </a:bodyPr>
          <a:lstStyle/>
          <a:p>
            <a:pPr>
              <a:lnSpc>
                <a:spcPct val="100000"/>
              </a:lnSpc>
              <a:spcBef>
                <a:spcPts val="0"/>
              </a:spcBef>
            </a:pPr>
            <a:r>
              <a:rPr lang="de-DE" sz="2200" dirty="0"/>
              <a:t>Agenda</a:t>
            </a:r>
          </a:p>
        </p:txBody>
      </p:sp>
      <p:sp>
        <p:nvSpPr>
          <p:cNvPr id="8"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1031641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908503" y="723863"/>
            <a:ext cx="9305041" cy="437477"/>
          </a:xfrm>
        </p:spPr>
        <p:txBody>
          <a:bodyPr>
            <a:normAutofit/>
          </a:bodyPr>
          <a:lstStyle/>
          <a:p>
            <a:r>
              <a:rPr lang="de-DE" sz="2200" dirty="0"/>
              <a:t>Wer ist im Arbeitsschutz für was zuständig?</a:t>
            </a:r>
          </a:p>
        </p:txBody>
      </p:sp>
      <p:sp>
        <p:nvSpPr>
          <p:cNvPr id="11" name="Foliennummernplatzhalter 6"/>
          <p:cNvSpPr>
            <a:spLocks noGrp="1"/>
          </p:cNvSpPr>
          <p:nvPr>
            <p:ph type="sldNum" sz="quarter" idx="12"/>
          </p:nvPr>
        </p:nvSpPr>
        <p:spPr>
          <a:xfrm>
            <a:off x="706225" y="6954879"/>
            <a:ext cx="287550" cy="365125"/>
          </a:xfrm>
        </p:spPr>
        <p:txBody>
          <a:bodyPr/>
          <a:lstStyle/>
          <a:p>
            <a:fld id="{DD7C4DC1-7D02-4994-BD54-74988B047B41}" type="slidenum">
              <a:rPr lang="de-DE" smtClean="0"/>
              <a:pPr/>
              <a:t>4</a:t>
            </a:fld>
            <a:endParaRPr lang="de-DE" dirty="0"/>
          </a:p>
        </p:txBody>
      </p:sp>
      <p:grpSp>
        <p:nvGrpSpPr>
          <p:cNvPr id="39" name="Gruppieren 38">
            <a:extLst>
              <a:ext uri="{FF2B5EF4-FFF2-40B4-BE49-F238E27FC236}">
                <a16:creationId xmlns:a16="http://schemas.microsoft.com/office/drawing/2014/main" id="{8FB048AE-6728-294F-9941-C1E80134AECC}"/>
              </a:ext>
            </a:extLst>
          </p:cNvPr>
          <p:cNvGrpSpPr/>
          <p:nvPr/>
        </p:nvGrpSpPr>
        <p:grpSpPr>
          <a:xfrm>
            <a:off x="926992" y="1404243"/>
            <a:ext cx="8822934" cy="4611233"/>
            <a:chOff x="631995" y="1079419"/>
            <a:chExt cx="10195967" cy="5356980"/>
          </a:xfrm>
        </p:grpSpPr>
        <p:sp>
          <p:nvSpPr>
            <p:cNvPr id="40" name="Textfeld 39">
              <a:extLst>
                <a:ext uri="{FF2B5EF4-FFF2-40B4-BE49-F238E27FC236}">
                  <a16:creationId xmlns:a16="http://schemas.microsoft.com/office/drawing/2014/main" id="{0850E563-C881-B048-B0D5-8E0432CAE917}"/>
                </a:ext>
              </a:extLst>
            </p:cNvPr>
            <p:cNvSpPr txBox="1"/>
            <p:nvPr/>
          </p:nvSpPr>
          <p:spPr>
            <a:xfrm>
              <a:off x="642652" y="4323696"/>
              <a:ext cx="2412086" cy="628441"/>
            </a:xfrm>
            <a:prstGeom prst="rect">
              <a:avLst/>
            </a:prstGeom>
            <a:solidFill>
              <a:srgbClr val="A8ACA5"/>
            </a:solidFill>
            <a:ln w="9525">
              <a:solidFill>
                <a:schemeClr val="bg2"/>
              </a:solidFill>
            </a:ln>
          </p:spPr>
          <p:txBody>
            <a:bodyPr wrap="square" rtlCol="0">
              <a:spAutoFit/>
            </a:bodyPr>
            <a:lstStyle/>
            <a:p>
              <a:pPr algn="ctr"/>
              <a:r>
                <a:rPr lang="de-DE" sz="1052" dirty="0">
                  <a:solidFill>
                    <a:schemeClr val="bg1"/>
                  </a:solidFill>
                  <a:latin typeface="Arial Narrow" panose="020B0604020202020204" pitchFamily="34" charset="0"/>
                  <a:cs typeface="Arial Narrow" panose="020B0604020202020204" pitchFamily="34" charset="0"/>
                </a:rPr>
                <a:t>Frauen- und Gleich-stellungsbeauftragte*r</a:t>
              </a:r>
            </a:p>
            <a:p>
              <a:pPr algn="ctr"/>
              <a:r>
                <a:rPr lang="de-DE" sz="877" dirty="0">
                  <a:solidFill>
                    <a:schemeClr val="bg1"/>
                  </a:solidFill>
                  <a:latin typeface="Arial Narrow" panose="020B0604020202020204" pitchFamily="34" charset="0"/>
                  <a:cs typeface="Arial Narrow" panose="020B0604020202020204" pitchFamily="34" charset="0"/>
                </a:rPr>
                <a:t>(Förderung der Gleichstellung)</a:t>
              </a:r>
            </a:p>
          </p:txBody>
        </p:sp>
        <p:sp>
          <p:nvSpPr>
            <p:cNvPr id="41" name="Textfeld 40">
              <a:extLst>
                <a:ext uri="{FF2B5EF4-FFF2-40B4-BE49-F238E27FC236}">
                  <a16:creationId xmlns:a16="http://schemas.microsoft.com/office/drawing/2014/main" id="{25975F5D-5E9D-B746-BCA5-14465B3E486F}"/>
                </a:ext>
              </a:extLst>
            </p:cNvPr>
            <p:cNvSpPr txBox="1"/>
            <p:nvPr/>
          </p:nvSpPr>
          <p:spPr>
            <a:xfrm>
              <a:off x="8434015" y="5827444"/>
              <a:ext cx="2390013" cy="259200"/>
            </a:xfrm>
            <a:prstGeom prst="rect">
              <a:avLst/>
            </a:prstGeom>
            <a:solidFill>
              <a:srgbClr val="A8ACA5"/>
            </a:solidFill>
          </p:spPr>
          <p:txBody>
            <a:bodyPr wrap="square" rtlCol="0">
              <a:spAutoFit/>
            </a:bodyPr>
            <a:lstStyle/>
            <a:p>
              <a:pPr algn="ctr"/>
              <a:r>
                <a:rPr lang="de-DE" sz="877" dirty="0">
                  <a:solidFill>
                    <a:schemeClr val="bg1"/>
                  </a:solidFill>
                  <a:latin typeface="Arial Narrow" panose="020B0604020202020204" pitchFamily="34" charset="0"/>
                  <a:cs typeface="Arial Narrow" panose="020B0604020202020204" pitchFamily="34" charset="0"/>
                </a:rPr>
                <a:t>* Mitglieder des Arbeitsschutzausschusses</a:t>
              </a:r>
            </a:p>
          </p:txBody>
        </p:sp>
        <p:sp>
          <p:nvSpPr>
            <p:cNvPr id="42" name="Textfeld 41">
              <a:extLst>
                <a:ext uri="{FF2B5EF4-FFF2-40B4-BE49-F238E27FC236}">
                  <a16:creationId xmlns:a16="http://schemas.microsoft.com/office/drawing/2014/main" id="{EA53EDA7-9553-3043-9676-F33908142606}"/>
                </a:ext>
              </a:extLst>
            </p:cNvPr>
            <p:cNvSpPr txBox="1"/>
            <p:nvPr/>
          </p:nvSpPr>
          <p:spPr>
            <a:xfrm>
              <a:off x="4286596" y="4027851"/>
              <a:ext cx="2952001" cy="443820"/>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Präsident*in</a:t>
              </a:r>
            </a:p>
            <a:p>
              <a:pPr algn="ctr"/>
              <a:r>
                <a:rPr lang="de-DE" sz="877" dirty="0">
                  <a:latin typeface="Arial Narrow" panose="020B0604020202020204" pitchFamily="34" charset="0"/>
                  <a:cs typeface="Arial Narrow" panose="020B0604020202020204" pitchFamily="34" charset="0"/>
                </a:rPr>
                <a:t>(trägt die Arbeitgeber-/Unternehmerpflichten)</a:t>
              </a:r>
            </a:p>
          </p:txBody>
        </p:sp>
        <p:sp>
          <p:nvSpPr>
            <p:cNvPr id="43" name="Textfeld 42">
              <a:extLst>
                <a:ext uri="{FF2B5EF4-FFF2-40B4-BE49-F238E27FC236}">
                  <a16:creationId xmlns:a16="http://schemas.microsoft.com/office/drawing/2014/main" id="{00E09E99-74E0-0F41-93C8-3D5BF18ABAB1}"/>
                </a:ext>
              </a:extLst>
            </p:cNvPr>
            <p:cNvSpPr txBox="1"/>
            <p:nvPr/>
          </p:nvSpPr>
          <p:spPr>
            <a:xfrm>
              <a:off x="4281568" y="4556968"/>
              <a:ext cx="2952001" cy="597731"/>
            </a:xfrm>
            <a:prstGeom prst="rect">
              <a:avLst/>
            </a:prstGeom>
            <a:solidFill>
              <a:srgbClr val="A8ACA5"/>
            </a:solidFill>
            <a:ln w="9525">
              <a:solidFill>
                <a:schemeClr val="bg2"/>
              </a:solidFill>
            </a:ln>
          </p:spPr>
          <p:txBody>
            <a:bodyPr wrap="square" rtlCol="0">
              <a:spAutoFit/>
            </a:bodyPr>
            <a:lstStyle/>
            <a:p>
              <a:pPr algn="ctr"/>
              <a:r>
                <a:rPr lang="de-DE" sz="1052" dirty="0">
                  <a:solidFill>
                    <a:schemeClr val="bg1"/>
                  </a:solidFill>
                  <a:latin typeface="Arial Narrow" panose="020B0604020202020204" pitchFamily="34" charset="0"/>
                  <a:cs typeface="Arial Narrow" panose="020B0604020202020204" pitchFamily="34" charset="0"/>
                </a:rPr>
                <a:t>Hauptberufliche*</a:t>
              </a:r>
              <a:r>
                <a:rPr lang="de-DE" sz="1052" dirty="0" err="1">
                  <a:solidFill>
                    <a:schemeClr val="bg1"/>
                  </a:solidFill>
                  <a:latin typeface="Arial Narrow" panose="020B0604020202020204" pitchFamily="34" charset="0"/>
                  <a:cs typeface="Arial Narrow" panose="020B0604020202020204" pitchFamily="34" charset="0"/>
                </a:rPr>
                <a:t>r</a:t>
              </a:r>
              <a:r>
                <a:rPr lang="de-DE" sz="1052" dirty="0">
                  <a:solidFill>
                    <a:schemeClr val="bg1"/>
                  </a:solidFill>
                  <a:latin typeface="Arial Narrow" panose="020B0604020202020204" pitchFamily="34" charset="0"/>
                  <a:cs typeface="Arial Narrow" panose="020B0604020202020204" pitchFamily="34" charset="0"/>
                </a:rPr>
                <a:t> VP</a:t>
              </a:r>
            </a:p>
            <a:p>
              <a:pPr algn="ctr"/>
              <a:r>
                <a:rPr lang="de-DE" sz="877" dirty="0">
                  <a:solidFill>
                    <a:schemeClr val="bg1"/>
                  </a:solidFill>
                  <a:latin typeface="Arial Narrow" panose="020B0604020202020204" pitchFamily="34" charset="0"/>
                  <a:cs typeface="Arial Narrow" panose="020B0604020202020204" pitchFamily="34" charset="0"/>
                </a:rPr>
                <a:t>(trägt im Rahmen der Ressortzuständigkeit die Organisations- u. Kontrollverantwortung)</a:t>
              </a:r>
            </a:p>
          </p:txBody>
        </p:sp>
        <p:sp>
          <p:nvSpPr>
            <p:cNvPr id="44" name="Textfeld 43">
              <a:extLst>
                <a:ext uri="{FF2B5EF4-FFF2-40B4-BE49-F238E27FC236}">
                  <a16:creationId xmlns:a16="http://schemas.microsoft.com/office/drawing/2014/main" id="{8C22FF18-BA21-4847-925F-C52737188A64}"/>
                </a:ext>
              </a:extLst>
            </p:cNvPr>
            <p:cNvSpPr txBox="1"/>
            <p:nvPr/>
          </p:nvSpPr>
          <p:spPr>
            <a:xfrm>
              <a:off x="8434015" y="4949244"/>
              <a:ext cx="2393944" cy="443820"/>
            </a:xfrm>
            <a:prstGeom prst="rect">
              <a:avLst/>
            </a:prstGeom>
            <a:solidFill>
              <a:srgbClr val="A8ACA5"/>
            </a:solidFill>
            <a:ln w="9525">
              <a:solidFill>
                <a:schemeClr val="bg2"/>
              </a:solidFill>
            </a:ln>
          </p:spPr>
          <p:txBody>
            <a:bodyPr wrap="square" rtlCol="0">
              <a:spAutoFit/>
            </a:bodyPr>
            <a:lstStyle/>
            <a:p>
              <a:pPr algn="ctr"/>
              <a:r>
                <a:rPr lang="de-DE" sz="1052" dirty="0">
                  <a:solidFill>
                    <a:schemeClr val="bg1"/>
                  </a:solidFill>
                  <a:latin typeface="Arial Narrow" panose="020B0604020202020204" pitchFamily="34" charset="0"/>
                  <a:cs typeface="Arial Narrow" panose="020B0604020202020204" pitchFamily="34" charset="0"/>
                </a:rPr>
                <a:t>Arbeitsschutzausschuss</a:t>
              </a:r>
            </a:p>
            <a:p>
              <a:pPr algn="ctr"/>
              <a:r>
                <a:rPr lang="de-DE" sz="877" dirty="0">
                  <a:solidFill>
                    <a:schemeClr val="bg1"/>
                  </a:solidFill>
                  <a:latin typeface="Arial Narrow" panose="020B0604020202020204" pitchFamily="34" charset="0"/>
                  <a:cs typeface="Arial Narrow" panose="020B0604020202020204" pitchFamily="34" charset="0"/>
                </a:rPr>
                <a:t>(berät Anliegen des Arbeitsschutzes)</a:t>
              </a:r>
            </a:p>
          </p:txBody>
        </p:sp>
        <p:sp>
          <p:nvSpPr>
            <p:cNvPr id="45" name="Textfeld 44">
              <a:extLst>
                <a:ext uri="{FF2B5EF4-FFF2-40B4-BE49-F238E27FC236}">
                  <a16:creationId xmlns:a16="http://schemas.microsoft.com/office/drawing/2014/main" id="{CABCF137-0C19-8E4A-81A7-BDB7F3230A06}"/>
                </a:ext>
              </a:extLst>
            </p:cNvPr>
            <p:cNvSpPr txBox="1"/>
            <p:nvPr/>
          </p:nvSpPr>
          <p:spPr>
            <a:xfrm>
              <a:off x="4281564" y="5827444"/>
              <a:ext cx="2952001" cy="608955"/>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Leiter*innen, Professor*innen </a:t>
              </a:r>
            </a:p>
            <a:p>
              <a:pPr algn="ctr"/>
              <a:r>
                <a:rPr lang="de-DE" sz="877" dirty="0">
                  <a:latin typeface="Arial Narrow" panose="020B0604020202020204" pitchFamily="34" charset="0"/>
                  <a:cs typeface="Arial Narrow" panose="020B0604020202020204" pitchFamily="34" charset="0"/>
                </a:rPr>
                <a:t>(erfüllen als Vorgesetzte Aufgaben im Arbeitsschutz im zugeordneten Bereich)</a:t>
              </a:r>
            </a:p>
          </p:txBody>
        </p:sp>
        <p:sp>
          <p:nvSpPr>
            <p:cNvPr id="46" name="Textfeld 45">
              <a:extLst>
                <a:ext uri="{FF2B5EF4-FFF2-40B4-BE49-F238E27FC236}">
                  <a16:creationId xmlns:a16="http://schemas.microsoft.com/office/drawing/2014/main" id="{A04FFA89-7A9B-FB40-87A7-7DE690067DCB}"/>
                </a:ext>
              </a:extLst>
            </p:cNvPr>
            <p:cNvSpPr txBox="1"/>
            <p:nvPr/>
          </p:nvSpPr>
          <p:spPr>
            <a:xfrm>
              <a:off x="632439" y="5001656"/>
              <a:ext cx="2428123" cy="597731"/>
            </a:xfrm>
            <a:prstGeom prst="rect">
              <a:avLst/>
            </a:prstGeom>
            <a:solidFill>
              <a:srgbClr val="A8ACA5"/>
            </a:solidFill>
            <a:ln w="9525">
              <a:solidFill>
                <a:schemeClr val="bg2"/>
              </a:solidFill>
            </a:ln>
          </p:spPr>
          <p:txBody>
            <a:bodyPr wrap="square" rtlCol="0">
              <a:spAutoFit/>
            </a:bodyPr>
            <a:lstStyle/>
            <a:p>
              <a:pPr algn="ctr"/>
              <a:r>
                <a:rPr lang="de-DE" sz="1052" dirty="0">
                  <a:solidFill>
                    <a:schemeClr val="bg1"/>
                  </a:solidFill>
                  <a:latin typeface="Arial Narrow" panose="020B0604020202020204" pitchFamily="34" charset="0"/>
                  <a:cs typeface="Arial Narrow" panose="020B0604020202020204" pitchFamily="34" charset="0"/>
                </a:rPr>
                <a:t>Personalrat</a:t>
              </a:r>
            </a:p>
            <a:p>
              <a:pPr algn="ctr"/>
              <a:r>
                <a:rPr lang="de-DE" sz="877" dirty="0">
                  <a:solidFill>
                    <a:schemeClr val="bg1"/>
                  </a:solidFill>
                  <a:latin typeface="Arial Narrow" panose="020B0604020202020204" pitchFamily="34" charset="0"/>
                  <a:cs typeface="Arial Narrow" panose="020B0604020202020204" pitchFamily="34" charset="0"/>
                </a:rPr>
                <a:t>(Überwachung der Einhaltung von Beschäftigtenrechten)</a:t>
              </a:r>
            </a:p>
          </p:txBody>
        </p:sp>
        <p:sp>
          <p:nvSpPr>
            <p:cNvPr id="47" name="Textfeld 46">
              <a:extLst>
                <a:ext uri="{FF2B5EF4-FFF2-40B4-BE49-F238E27FC236}">
                  <a16:creationId xmlns:a16="http://schemas.microsoft.com/office/drawing/2014/main" id="{D95567C1-2C90-414C-8203-1150A9BAFFBB}"/>
                </a:ext>
              </a:extLst>
            </p:cNvPr>
            <p:cNvSpPr txBox="1"/>
            <p:nvPr/>
          </p:nvSpPr>
          <p:spPr>
            <a:xfrm>
              <a:off x="642652" y="5650557"/>
              <a:ext cx="2407698" cy="782351"/>
            </a:xfrm>
            <a:prstGeom prst="rect">
              <a:avLst/>
            </a:prstGeom>
            <a:solidFill>
              <a:srgbClr val="A8ACA5"/>
            </a:solidFill>
            <a:ln w="9525">
              <a:solidFill>
                <a:schemeClr val="bg2"/>
              </a:solidFill>
            </a:ln>
          </p:spPr>
          <p:txBody>
            <a:bodyPr wrap="square" rtlCol="0">
              <a:spAutoFit/>
            </a:bodyPr>
            <a:lstStyle/>
            <a:p>
              <a:pPr algn="ctr"/>
              <a:r>
                <a:rPr lang="de-DE" sz="1052" dirty="0">
                  <a:solidFill>
                    <a:schemeClr val="bg1"/>
                  </a:solidFill>
                  <a:latin typeface="Arial Narrow" panose="020B0604020202020204" pitchFamily="34" charset="0"/>
                  <a:cs typeface="Arial Narrow" panose="020B0604020202020204" pitchFamily="34" charset="0"/>
                </a:rPr>
                <a:t>Vertrauensperson für Schwerbehinderte</a:t>
              </a:r>
            </a:p>
            <a:p>
              <a:pPr algn="ctr"/>
              <a:r>
                <a:rPr lang="de-DE" sz="877" dirty="0">
                  <a:solidFill>
                    <a:schemeClr val="bg1"/>
                  </a:solidFill>
                  <a:latin typeface="Arial Narrow" panose="020B0604020202020204" pitchFamily="34" charset="0"/>
                  <a:cs typeface="Arial Narrow" panose="020B0604020202020204" pitchFamily="34" charset="0"/>
                </a:rPr>
                <a:t>(Vertretung der besonderen Interessen schwerbehinderter Menschen)</a:t>
              </a:r>
            </a:p>
          </p:txBody>
        </p:sp>
        <p:sp>
          <p:nvSpPr>
            <p:cNvPr id="48" name="Textfeld 47">
              <a:extLst>
                <a:ext uri="{FF2B5EF4-FFF2-40B4-BE49-F238E27FC236}">
                  <a16:creationId xmlns:a16="http://schemas.microsoft.com/office/drawing/2014/main" id="{70584CA3-F8A8-B04A-B7B7-3BE853772C5C}"/>
                </a:ext>
              </a:extLst>
            </p:cNvPr>
            <p:cNvSpPr txBox="1"/>
            <p:nvPr/>
          </p:nvSpPr>
          <p:spPr>
            <a:xfrm>
              <a:off x="633507" y="1214246"/>
              <a:ext cx="2439393" cy="843769"/>
            </a:xfrm>
            <a:prstGeom prst="rect">
              <a:avLst/>
            </a:prstGeom>
            <a:solidFill>
              <a:srgbClr val="C9D2D5"/>
            </a:solidFill>
          </p:spPr>
          <p:txBody>
            <a:bodyPr wrap="square" rtlCol="0">
              <a:spAutoFit/>
            </a:bodyPr>
            <a:lstStyle/>
            <a:p>
              <a:pPr algn="ctr"/>
              <a:r>
                <a:rPr lang="de-DE" sz="1052" b="1" dirty="0">
                  <a:solidFill>
                    <a:srgbClr val="691633"/>
                  </a:solidFill>
                  <a:latin typeface="Arial Narrow" panose="020B0604020202020204" pitchFamily="34" charset="0"/>
                  <a:cs typeface="Arial Narrow" panose="020B0604020202020204" pitchFamily="34" charset="0"/>
                </a:rPr>
                <a:t>BESCHÄFTIGTE, DIE SICH FÜR AUFGABEN IM ARBEITS- UND BRANDSCHUTZ ZUR VERFÜGUNG STELLEN</a:t>
              </a:r>
            </a:p>
          </p:txBody>
        </p:sp>
        <p:sp>
          <p:nvSpPr>
            <p:cNvPr id="49" name="Textfeld 48">
              <a:extLst>
                <a:ext uri="{FF2B5EF4-FFF2-40B4-BE49-F238E27FC236}">
                  <a16:creationId xmlns:a16="http://schemas.microsoft.com/office/drawing/2014/main" id="{C0D8D8EF-6A57-AA4D-95E8-3B45602CA6E7}"/>
                </a:ext>
              </a:extLst>
            </p:cNvPr>
            <p:cNvSpPr txBox="1"/>
            <p:nvPr/>
          </p:nvSpPr>
          <p:spPr>
            <a:xfrm>
              <a:off x="633363" y="2107335"/>
              <a:ext cx="2416984" cy="289910"/>
            </a:xfrm>
            <a:prstGeom prst="rect">
              <a:avLst/>
            </a:prstGeom>
            <a:solidFill>
              <a:srgbClr val="A8ACA5"/>
            </a:solidFill>
            <a:ln w="9525">
              <a:solidFill>
                <a:schemeClr val="bg2"/>
              </a:solidFill>
            </a:ln>
          </p:spPr>
          <p:txBody>
            <a:bodyPr wrap="square" rtlCol="0">
              <a:spAutoFit/>
            </a:bodyPr>
            <a:lstStyle/>
            <a:p>
              <a:pPr algn="ctr"/>
              <a:r>
                <a:rPr lang="de-DE" sz="1052" dirty="0">
                  <a:solidFill>
                    <a:schemeClr val="bg1"/>
                  </a:solidFill>
                  <a:latin typeface="Arial Narrow" panose="020B0604020202020204" pitchFamily="34" charset="0"/>
                  <a:cs typeface="Arial Narrow" panose="020B0604020202020204" pitchFamily="34" charset="0"/>
                </a:rPr>
                <a:t>Sicherheitsbeauftragte</a:t>
              </a:r>
            </a:p>
          </p:txBody>
        </p:sp>
        <p:sp>
          <p:nvSpPr>
            <p:cNvPr id="50" name="Textfeld 49">
              <a:extLst>
                <a:ext uri="{FF2B5EF4-FFF2-40B4-BE49-F238E27FC236}">
                  <a16:creationId xmlns:a16="http://schemas.microsoft.com/office/drawing/2014/main" id="{2358AA4E-82F8-6F42-8697-C39949777D02}"/>
                </a:ext>
              </a:extLst>
            </p:cNvPr>
            <p:cNvSpPr txBox="1"/>
            <p:nvPr/>
          </p:nvSpPr>
          <p:spPr>
            <a:xfrm>
              <a:off x="642652" y="2446426"/>
              <a:ext cx="2410717" cy="289910"/>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Ersthelfer*innen</a:t>
              </a:r>
            </a:p>
          </p:txBody>
        </p:sp>
        <p:sp>
          <p:nvSpPr>
            <p:cNvPr id="51" name="Textfeld 50">
              <a:extLst>
                <a:ext uri="{FF2B5EF4-FFF2-40B4-BE49-F238E27FC236}">
                  <a16:creationId xmlns:a16="http://schemas.microsoft.com/office/drawing/2014/main" id="{DFB96133-C2A4-8B4B-B50C-C938065439CB}"/>
                </a:ext>
              </a:extLst>
            </p:cNvPr>
            <p:cNvSpPr txBox="1"/>
            <p:nvPr/>
          </p:nvSpPr>
          <p:spPr>
            <a:xfrm>
              <a:off x="631995" y="2849484"/>
              <a:ext cx="2418354" cy="289910"/>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Brandschutzhelfer *innen</a:t>
              </a:r>
              <a:endParaRPr lang="de-DE" sz="1052" dirty="0">
                <a:solidFill>
                  <a:srgbClr val="00B050"/>
                </a:solidFill>
                <a:latin typeface="Arial Narrow" panose="020B0604020202020204" pitchFamily="34" charset="0"/>
                <a:cs typeface="Arial Narrow" panose="020B0604020202020204" pitchFamily="34" charset="0"/>
              </a:endParaRPr>
            </a:p>
          </p:txBody>
        </p:sp>
        <p:sp>
          <p:nvSpPr>
            <p:cNvPr id="53" name="Textfeld 52">
              <a:extLst>
                <a:ext uri="{FF2B5EF4-FFF2-40B4-BE49-F238E27FC236}">
                  <a16:creationId xmlns:a16="http://schemas.microsoft.com/office/drawing/2014/main" id="{A71665CC-5790-9541-BC76-F8C7DD8BEC78}"/>
                </a:ext>
              </a:extLst>
            </p:cNvPr>
            <p:cNvSpPr txBox="1"/>
            <p:nvPr/>
          </p:nvSpPr>
          <p:spPr>
            <a:xfrm>
              <a:off x="644586" y="3984292"/>
              <a:ext cx="2412086" cy="289910"/>
            </a:xfrm>
            <a:prstGeom prst="rect">
              <a:avLst/>
            </a:prstGeom>
            <a:solidFill>
              <a:srgbClr val="C9D2D5"/>
            </a:solidFill>
          </p:spPr>
          <p:txBody>
            <a:bodyPr wrap="square" rtlCol="0">
              <a:spAutoFit/>
            </a:bodyPr>
            <a:lstStyle/>
            <a:p>
              <a:pPr algn="ctr"/>
              <a:r>
                <a:rPr lang="de-DE" sz="1052" b="1" dirty="0">
                  <a:solidFill>
                    <a:srgbClr val="691633"/>
                  </a:solidFill>
                  <a:latin typeface="Arial Narrow" panose="020B0604020202020204" pitchFamily="34" charset="0"/>
                  <a:cs typeface="Arial Narrow" panose="020B0604020202020204" pitchFamily="34" charset="0"/>
                </a:rPr>
                <a:t>VERTRETUNGEN</a:t>
              </a:r>
            </a:p>
          </p:txBody>
        </p:sp>
        <p:sp>
          <p:nvSpPr>
            <p:cNvPr id="54" name="Textfeld 53">
              <a:extLst>
                <a:ext uri="{FF2B5EF4-FFF2-40B4-BE49-F238E27FC236}">
                  <a16:creationId xmlns:a16="http://schemas.microsoft.com/office/drawing/2014/main" id="{90A04FD4-85A7-4C41-8718-3E8C7C36F3BF}"/>
                </a:ext>
              </a:extLst>
            </p:cNvPr>
            <p:cNvSpPr txBox="1"/>
            <p:nvPr/>
          </p:nvSpPr>
          <p:spPr>
            <a:xfrm>
              <a:off x="4288024" y="1214246"/>
              <a:ext cx="2952001" cy="289910"/>
            </a:xfrm>
            <a:prstGeom prst="rect">
              <a:avLst/>
            </a:prstGeom>
            <a:solidFill>
              <a:srgbClr val="C9D2D5"/>
            </a:solidFill>
          </p:spPr>
          <p:txBody>
            <a:bodyPr wrap="square" rtlCol="0">
              <a:spAutoFit/>
            </a:bodyPr>
            <a:lstStyle/>
            <a:p>
              <a:pPr algn="ctr"/>
              <a:r>
                <a:rPr lang="de-DE" sz="1052" b="1" dirty="0">
                  <a:solidFill>
                    <a:srgbClr val="691633"/>
                  </a:solidFill>
                  <a:latin typeface="Arial Narrow" panose="020B0604020202020204" pitchFamily="34" charset="0"/>
                  <a:cs typeface="Arial Narrow" panose="020B0604020202020204" pitchFamily="34" charset="0"/>
                </a:rPr>
                <a:t>ZU SCHÜTZENDE PERSONENGRUPPEN</a:t>
              </a:r>
            </a:p>
          </p:txBody>
        </p:sp>
        <p:sp>
          <p:nvSpPr>
            <p:cNvPr id="55" name="Textfeld 54">
              <a:extLst>
                <a:ext uri="{FF2B5EF4-FFF2-40B4-BE49-F238E27FC236}">
                  <a16:creationId xmlns:a16="http://schemas.microsoft.com/office/drawing/2014/main" id="{5CAEFC96-CA89-2442-995E-2D78C39D9F59}"/>
                </a:ext>
              </a:extLst>
            </p:cNvPr>
            <p:cNvSpPr txBox="1"/>
            <p:nvPr/>
          </p:nvSpPr>
          <p:spPr>
            <a:xfrm>
              <a:off x="4288024" y="1541510"/>
              <a:ext cx="2952001" cy="597731"/>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Beschäftigte</a:t>
              </a:r>
            </a:p>
            <a:p>
              <a:pPr algn="ctr"/>
              <a:r>
                <a:rPr lang="de-DE" sz="877" dirty="0">
                  <a:latin typeface="Arial Narrow" panose="020B0604020202020204" pitchFamily="34" charset="0"/>
                  <a:cs typeface="Arial Narrow" panose="020B0604020202020204" pitchFamily="34" charset="0"/>
                </a:rPr>
                <a:t>(Tragen bei den ausgeführten Tätigkeiten für die eigene Sicherheit Sorge und gefährden niemanden)</a:t>
              </a:r>
            </a:p>
          </p:txBody>
        </p:sp>
        <p:sp>
          <p:nvSpPr>
            <p:cNvPr id="56" name="Textfeld 55">
              <a:extLst>
                <a:ext uri="{FF2B5EF4-FFF2-40B4-BE49-F238E27FC236}">
                  <a16:creationId xmlns:a16="http://schemas.microsoft.com/office/drawing/2014/main" id="{6C051C70-E777-8B47-89EE-0D147ECB2C1E}"/>
                </a:ext>
              </a:extLst>
            </p:cNvPr>
            <p:cNvSpPr txBox="1"/>
            <p:nvPr/>
          </p:nvSpPr>
          <p:spPr>
            <a:xfrm>
              <a:off x="4281566" y="2188003"/>
              <a:ext cx="2952001" cy="597731"/>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Studierende</a:t>
              </a:r>
            </a:p>
            <a:p>
              <a:pPr algn="ctr"/>
              <a:r>
                <a:rPr lang="de-DE" sz="877" dirty="0">
                  <a:latin typeface="Arial Narrow" panose="020B0604020202020204" pitchFamily="34" charset="0"/>
                  <a:cs typeface="Arial Narrow" panose="020B0604020202020204" pitchFamily="34" charset="0"/>
                </a:rPr>
                <a:t>(Tragen bei den ausgeführten Tätigkeiten für die eigene Sicherheit Sorge und gefährden niemanden)</a:t>
              </a:r>
            </a:p>
          </p:txBody>
        </p:sp>
        <p:sp>
          <p:nvSpPr>
            <p:cNvPr id="57" name="Textfeld 56">
              <a:extLst>
                <a:ext uri="{FF2B5EF4-FFF2-40B4-BE49-F238E27FC236}">
                  <a16:creationId xmlns:a16="http://schemas.microsoft.com/office/drawing/2014/main" id="{1F99B45A-8825-324B-8248-54A72D5D512B}"/>
                </a:ext>
              </a:extLst>
            </p:cNvPr>
            <p:cNvSpPr txBox="1"/>
            <p:nvPr/>
          </p:nvSpPr>
          <p:spPr>
            <a:xfrm>
              <a:off x="4281566" y="2834496"/>
              <a:ext cx="2952001" cy="597731"/>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Beauftragte Dritte und Gäste</a:t>
              </a:r>
            </a:p>
            <a:p>
              <a:pPr algn="ctr"/>
              <a:r>
                <a:rPr lang="de-DE" sz="877" dirty="0">
                  <a:latin typeface="Arial Narrow" panose="020B0604020202020204" pitchFamily="34" charset="0"/>
                  <a:cs typeface="Arial Narrow" panose="020B0604020202020204" pitchFamily="34" charset="0"/>
                </a:rPr>
                <a:t>(Tragen bei den ausgeführten Tätigkeiten für die eigene Sicherheit Sorge und gefährden niemanden)</a:t>
              </a:r>
            </a:p>
          </p:txBody>
        </p:sp>
        <p:sp>
          <p:nvSpPr>
            <p:cNvPr id="58" name="Textfeld 57">
              <a:extLst>
                <a:ext uri="{FF2B5EF4-FFF2-40B4-BE49-F238E27FC236}">
                  <a16:creationId xmlns:a16="http://schemas.microsoft.com/office/drawing/2014/main" id="{75BCD8C3-A7C4-CF46-9A51-D06D6FE0B5CE}"/>
                </a:ext>
              </a:extLst>
            </p:cNvPr>
            <p:cNvSpPr txBox="1"/>
            <p:nvPr/>
          </p:nvSpPr>
          <p:spPr>
            <a:xfrm>
              <a:off x="4281568" y="3698789"/>
              <a:ext cx="2958458" cy="289910"/>
            </a:xfrm>
            <a:prstGeom prst="rect">
              <a:avLst/>
            </a:prstGeom>
            <a:solidFill>
              <a:srgbClr val="C9D2D5"/>
            </a:solidFill>
          </p:spPr>
          <p:txBody>
            <a:bodyPr wrap="square" rtlCol="0">
              <a:spAutoFit/>
            </a:bodyPr>
            <a:lstStyle/>
            <a:p>
              <a:pPr algn="ctr"/>
              <a:r>
                <a:rPr lang="de-DE" sz="1052" b="1" dirty="0">
                  <a:solidFill>
                    <a:srgbClr val="691633"/>
                  </a:solidFill>
                  <a:latin typeface="Arial Narrow" panose="020B0604020202020204" pitchFamily="34" charset="0"/>
                  <a:cs typeface="Arial Narrow" panose="020B0604020202020204" pitchFamily="34" charset="0"/>
                </a:rPr>
                <a:t>VERANTWORTUNG UND AUFGABEN</a:t>
              </a:r>
            </a:p>
          </p:txBody>
        </p:sp>
        <p:sp>
          <p:nvSpPr>
            <p:cNvPr id="59" name="Textfeld 58">
              <a:extLst>
                <a:ext uri="{FF2B5EF4-FFF2-40B4-BE49-F238E27FC236}">
                  <a16:creationId xmlns:a16="http://schemas.microsoft.com/office/drawing/2014/main" id="{8788EB60-8B2C-D346-9D40-10CAA5749BF2}"/>
                </a:ext>
              </a:extLst>
            </p:cNvPr>
            <p:cNvSpPr txBox="1"/>
            <p:nvPr/>
          </p:nvSpPr>
          <p:spPr>
            <a:xfrm>
              <a:off x="8413311" y="1240772"/>
              <a:ext cx="2410717" cy="671526"/>
            </a:xfrm>
            <a:prstGeom prst="rect">
              <a:avLst/>
            </a:prstGeom>
            <a:solidFill>
              <a:srgbClr val="C9D2D5"/>
            </a:solidFill>
          </p:spPr>
          <p:txBody>
            <a:bodyPr wrap="square" rtlCol="0">
              <a:spAutoFit/>
            </a:bodyPr>
            <a:lstStyle/>
            <a:p>
              <a:pPr algn="ctr"/>
              <a:r>
                <a:rPr lang="de-DE" sz="1052" b="1" dirty="0">
                  <a:solidFill>
                    <a:srgbClr val="691633"/>
                  </a:solidFill>
                  <a:latin typeface="Arial Narrow" panose="020B0604020202020204" pitchFamily="34" charset="0"/>
                  <a:cs typeface="Arial Narrow" panose="020B0604020202020204" pitchFamily="34" charset="0"/>
                </a:rPr>
                <a:t>BERATUNG UND UNTERSTÜTZUNG DER VERANTWORTLICHEN, BEAUFTRAGTEN, BESCHÄFTIGTEN</a:t>
              </a:r>
            </a:p>
          </p:txBody>
        </p:sp>
        <p:sp>
          <p:nvSpPr>
            <p:cNvPr id="60" name="Textfeld 59">
              <a:extLst>
                <a:ext uri="{FF2B5EF4-FFF2-40B4-BE49-F238E27FC236}">
                  <a16:creationId xmlns:a16="http://schemas.microsoft.com/office/drawing/2014/main" id="{1633D8C1-C47D-8B4E-8DDA-1F2DD4CA28AC}"/>
                </a:ext>
              </a:extLst>
            </p:cNvPr>
            <p:cNvSpPr txBox="1"/>
            <p:nvPr/>
          </p:nvSpPr>
          <p:spPr>
            <a:xfrm>
              <a:off x="8413311" y="1945556"/>
              <a:ext cx="2410716" cy="295353"/>
            </a:xfrm>
            <a:prstGeom prst="rect">
              <a:avLst/>
            </a:prstGeom>
            <a:solidFill>
              <a:srgbClr val="A8ACA5"/>
            </a:solidFill>
            <a:ln w="9525">
              <a:solidFill>
                <a:schemeClr val="bg2"/>
              </a:solidFill>
            </a:ln>
          </p:spPr>
          <p:txBody>
            <a:bodyPr wrap="square" rtlCol="0">
              <a:spAutoFit/>
            </a:bodyPr>
            <a:lstStyle/>
            <a:p>
              <a:pPr algn="ctr"/>
              <a:r>
                <a:rPr lang="de-DE" sz="1052" dirty="0">
                  <a:solidFill>
                    <a:schemeClr val="bg1"/>
                  </a:solidFill>
                  <a:latin typeface="Arial Narrow" panose="020B0604020202020204" pitchFamily="34" charset="0"/>
                  <a:cs typeface="Arial Narrow" panose="020B0604020202020204" pitchFamily="34" charset="0"/>
                </a:rPr>
                <a:t>Abteilung Arbeitssicherheit</a:t>
              </a:r>
            </a:p>
          </p:txBody>
        </p:sp>
        <p:sp>
          <p:nvSpPr>
            <p:cNvPr id="61" name="Textfeld 60">
              <a:extLst>
                <a:ext uri="{FF2B5EF4-FFF2-40B4-BE49-F238E27FC236}">
                  <a16:creationId xmlns:a16="http://schemas.microsoft.com/office/drawing/2014/main" id="{33542602-C9EB-3C48-B464-3A9A0EFC5166}"/>
                </a:ext>
              </a:extLst>
            </p:cNvPr>
            <p:cNvSpPr txBox="1"/>
            <p:nvPr/>
          </p:nvSpPr>
          <p:spPr>
            <a:xfrm>
              <a:off x="8412029" y="2288339"/>
              <a:ext cx="2411999" cy="483440"/>
            </a:xfrm>
            <a:prstGeom prst="rect">
              <a:avLst/>
            </a:prstGeom>
            <a:solidFill>
              <a:srgbClr val="A8ACA5"/>
            </a:solidFill>
            <a:ln w="9525">
              <a:solidFill>
                <a:schemeClr val="bg2"/>
              </a:solidFill>
            </a:ln>
          </p:spPr>
          <p:txBody>
            <a:bodyPr wrap="square" rtlCol="0">
              <a:spAutoFit/>
            </a:bodyPr>
            <a:lstStyle/>
            <a:p>
              <a:pPr algn="ctr"/>
              <a:r>
                <a:rPr lang="de-DE" sz="1052" dirty="0">
                  <a:solidFill>
                    <a:schemeClr val="bg1"/>
                  </a:solidFill>
                  <a:latin typeface="Arial Narrow" panose="020B0604020202020204" pitchFamily="34" charset="0"/>
                  <a:cs typeface="Arial Narrow" panose="020B0604020202020204" pitchFamily="34" charset="0"/>
                </a:rPr>
                <a:t>Arbeitsmedizinischer Dienst (</a:t>
              </a:r>
              <a:r>
                <a:rPr lang="de-DE" sz="1052" dirty="0" err="1">
                  <a:solidFill>
                    <a:schemeClr val="bg1"/>
                  </a:solidFill>
                  <a:latin typeface="Arial Narrow" panose="020B0604020202020204" pitchFamily="34" charset="0"/>
                  <a:cs typeface="Arial Narrow" panose="020B0604020202020204" pitchFamily="34" charset="0"/>
                </a:rPr>
                <a:t>Betriebsärzt</a:t>
              </a:r>
              <a:r>
                <a:rPr lang="de-DE" sz="1052" dirty="0">
                  <a:solidFill>
                    <a:schemeClr val="bg1"/>
                  </a:solidFill>
                  <a:latin typeface="Arial Narrow" panose="020B0604020202020204" pitchFamily="34" charset="0"/>
                  <a:cs typeface="Arial Narrow" panose="020B0604020202020204" pitchFamily="34" charset="0"/>
                </a:rPr>
                <a:t>*in)</a:t>
              </a:r>
            </a:p>
          </p:txBody>
        </p:sp>
        <p:sp>
          <p:nvSpPr>
            <p:cNvPr id="62" name="Textfeld 61">
              <a:extLst>
                <a:ext uri="{FF2B5EF4-FFF2-40B4-BE49-F238E27FC236}">
                  <a16:creationId xmlns:a16="http://schemas.microsoft.com/office/drawing/2014/main" id="{34A93B7B-2914-1A44-826F-4494219E9310}"/>
                </a:ext>
              </a:extLst>
            </p:cNvPr>
            <p:cNvSpPr txBox="1"/>
            <p:nvPr/>
          </p:nvSpPr>
          <p:spPr>
            <a:xfrm>
              <a:off x="8413311" y="2815789"/>
              <a:ext cx="2410718" cy="452153"/>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Arbeitsmedizinischer Dienst</a:t>
              </a:r>
            </a:p>
            <a:p>
              <a:pPr algn="ctr"/>
              <a:r>
                <a:rPr lang="de-DE" sz="877" dirty="0">
                  <a:latin typeface="Arial Narrow" panose="020B0604020202020204" pitchFamily="34" charset="0"/>
                  <a:cs typeface="Arial Narrow" panose="020B0604020202020204" pitchFamily="34" charset="0"/>
                </a:rPr>
                <a:t>(Arbeitspsychologie)</a:t>
              </a:r>
            </a:p>
          </p:txBody>
        </p:sp>
        <p:sp>
          <p:nvSpPr>
            <p:cNvPr id="63" name="Textfeld 62">
              <a:extLst>
                <a:ext uri="{FF2B5EF4-FFF2-40B4-BE49-F238E27FC236}">
                  <a16:creationId xmlns:a16="http://schemas.microsoft.com/office/drawing/2014/main" id="{E586C425-9BED-704A-B01A-EE62A9FD057F}"/>
                </a:ext>
              </a:extLst>
            </p:cNvPr>
            <p:cNvSpPr txBox="1"/>
            <p:nvPr/>
          </p:nvSpPr>
          <p:spPr>
            <a:xfrm>
              <a:off x="8412029" y="3334757"/>
              <a:ext cx="2412001" cy="289911"/>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Brandschutzbeauftragte*r</a:t>
              </a:r>
            </a:p>
          </p:txBody>
        </p:sp>
        <p:sp>
          <p:nvSpPr>
            <p:cNvPr id="64" name="Textfeld 63">
              <a:extLst>
                <a:ext uri="{FF2B5EF4-FFF2-40B4-BE49-F238E27FC236}">
                  <a16:creationId xmlns:a16="http://schemas.microsoft.com/office/drawing/2014/main" id="{3C2A3427-2BDF-D847-A77C-3C0F1CC3E283}"/>
                </a:ext>
              </a:extLst>
            </p:cNvPr>
            <p:cNvSpPr txBox="1"/>
            <p:nvPr/>
          </p:nvSpPr>
          <p:spPr>
            <a:xfrm>
              <a:off x="8434018" y="4428982"/>
              <a:ext cx="2393944" cy="474529"/>
            </a:xfrm>
            <a:prstGeom prst="rect">
              <a:avLst/>
            </a:prstGeom>
            <a:solidFill>
              <a:srgbClr val="C9D2D5"/>
            </a:solidFill>
          </p:spPr>
          <p:txBody>
            <a:bodyPr wrap="square" rtlCol="0">
              <a:spAutoFit/>
            </a:bodyPr>
            <a:lstStyle/>
            <a:p>
              <a:pPr algn="ctr"/>
              <a:r>
                <a:rPr lang="de-DE" sz="1052" b="1" dirty="0">
                  <a:solidFill>
                    <a:srgbClr val="691633"/>
                  </a:solidFill>
                  <a:latin typeface="Arial Narrow" panose="020B0604020202020204" pitchFamily="34" charset="0"/>
                  <a:cs typeface="Arial Narrow" panose="020B0604020202020204" pitchFamily="34" charset="0"/>
                </a:rPr>
                <a:t>GREMIUM GEM. ARBEITSSICHERHEITSGESETZ</a:t>
              </a:r>
            </a:p>
          </p:txBody>
        </p:sp>
        <p:sp>
          <p:nvSpPr>
            <p:cNvPr id="65" name="Rahmen 64">
              <a:extLst>
                <a:ext uri="{FF2B5EF4-FFF2-40B4-BE49-F238E27FC236}">
                  <a16:creationId xmlns:a16="http://schemas.microsoft.com/office/drawing/2014/main" id="{97138D7D-C0C2-E64B-B633-39E945A91231}"/>
                </a:ext>
              </a:extLst>
            </p:cNvPr>
            <p:cNvSpPr/>
            <p:nvPr/>
          </p:nvSpPr>
          <p:spPr>
            <a:xfrm>
              <a:off x="4132162" y="1079419"/>
              <a:ext cx="3252486" cy="2456838"/>
            </a:xfrm>
            <a:prstGeom prst="frame">
              <a:avLst>
                <a:gd name="adj1" fmla="val 1572"/>
              </a:avLst>
            </a:prstGeom>
            <a:solidFill>
              <a:srgbClr val="D6D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79">
                <a:solidFill>
                  <a:schemeClr val="tx1"/>
                </a:solidFill>
              </a:endParaRPr>
            </a:p>
          </p:txBody>
        </p:sp>
        <p:sp>
          <p:nvSpPr>
            <p:cNvPr id="66" name="Textfeld 65">
              <a:extLst>
                <a:ext uri="{FF2B5EF4-FFF2-40B4-BE49-F238E27FC236}">
                  <a16:creationId xmlns:a16="http://schemas.microsoft.com/office/drawing/2014/main" id="{F9BB14B8-7A68-2945-98B4-FDE3EDD47F77}"/>
                </a:ext>
              </a:extLst>
            </p:cNvPr>
            <p:cNvSpPr txBox="1"/>
            <p:nvPr/>
          </p:nvSpPr>
          <p:spPr>
            <a:xfrm>
              <a:off x="4281565" y="5192207"/>
              <a:ext cx="2952001" cy="608955"/>
            </a:xfrm>
            <a:prstGeom prst="rect">
              <a:avLst/>
            </a:prstGeom>
            <a:noFill/>
            <a:ln w="9525">
              <a:solidFill>
                <a:schemeClr val="bg2"/>
              </a:solidFill>
            </a:ln>
          </p:spPr>
          <p:txBody>
            <a:bodyPr wrap="square" rtlCol="0">
              <a:spAutoFit/>
            </a:bodyPr>
            <a:lstStyle/>
            <a:p>
              <a:pPr algn="ctr"/>
              <a:r>
                <a:rPr lang="de-DE" sz="1052" dirty="0">
                  <a:latin typeface="Arial Narrow" panose="020B0604020202020204" pitchFamily="34" charset="0"/>
                  <a:cs typeface="Arial Narrow" panose="020B0604020202020204" pitchFamily="34" charset="0"/>
                </a:rPr>
                <a:t>Zentrale Verwaltungseinheiten</a:t>
              </a:r>
            </a:p>
            <a:p>
              <a:pPr algn="ctr"/>
              <a:r>
                <a:rPr lang="de-DE" sz="877" dirty="0">
                  <a:latin typeface="Arial Narrow" panose="020B0604020202020204" pitchFamily="34" charset="0"/>
                  <a:cs typeface="Arial Narrow" panose="020B0604020202020204" pitchFamily="34" charset="0"/>
                </a:rPr>
                <a:t>(erfüllen als zentrale Stellen ihnen übertragene Aufgaben im Arbeitsschutz)</a:t>
              </a:r>
            </a:p>
          </p:txBody>
        </p:sp>
      </p:grpSp>
      <p:sp>
        <p:nvSpPr>
          <p:cNvPr id="33"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2977385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FCF390-28DA-0647-9437-78F002951371}"/>
              </a:ext>
            </a:extLst>
          </p:cNvPr>
          <p:cNvSpPr>
            <a:spLocks noGrp="1"/>
          </p:cNvSpPr>
          <p:nvPr>
            <p:ph type="title"/>
          </p:nvPr>
        </p:nvSpPr>
        <p:spPr>
          <a:xfrm>
            <a:off x="880486" y="736897"/>
            <a:ext cx="9305041" cy="1216204"/>
          </a:xfrm>
        </p:spPr>
        <p:txBody>
          <a:bodyPr>
            <a:normAutofit/>
          </a:bodyPr>
          <a:lstStyle/>
          <a:p>
            <a:r>
              <a:rPr lang="de-DE" sz="2200" dirty="0"/>
              <a:t>Der Versicherungsschutz</a:t>
            </a:r>
          </a:p>
        </p:txBody>
      </p:sp>
      <p:sp>
        <p:nvSpPr>
          <p:cNvPr id="7" name="Foliennummernplatzhalter 6">
            <a:extLst>
              <a:ext uri="{FF2B5EF4-FFF2-40B4-BE49-F238E27FC236}">
                <a16:creationId xmlns:a16="http://schemas.microsoft.com/office/drawing/2014/main" id="{60725F52-6125-4445-A716-87BA93C372AD}"/>
              </a:ext>
            </a:extLst>
          </p:cNvPr>
          <p:cNvSpPr>
            <a:spLocks noGrp="1"/>
          </p:cNvSpPr>
          <p:nvPr>
            <p:ph type="sldNum" sz="quarter" idx="12"/>
          </p:nvPr>
        </p:nvSpPr>
        <p:spPr/>
        <p:txBody>
          <a:bodyPr/>
          <a:lstStyle/>
          <a:p>
            <a:fld id="{DD7C4DC1-7D02-4994-BD54-74988B047B41}" type="slidenum">
              <a:rPr lang="de-DE" smtClean="0"/>
              <a:pPr/>
              <a:t>5</a:t>
            </a:fld>
            <a:endParaRPr lang="de-DE" dirty="0"/>
          </a:p>
        </p:txBody>
      </p:sp>
      <p:sp>
        <p:nvSpPr>
          <p:cNvPr id="9" name="Textfeld 8">
            <a:extLst>
              <a:ext uri="{FF2B5EF4-FFF2-40B4-BE49-F238E27FC236}">
                <a16:creationId xmlns:a16="http://schemas.microsoft.com/office/drawing/2014/main" id="{391A079B-A4B0-7044-BEA0-2807C5D52128}"/>
              </a:ext>
            </a:extLst>
          </p:cNvPr>
          <p:cNvSpPr txBox="1"/>
          <p:nvPr/>
        </p:nvSpPr>
        <p:spPr>
          <a:xfrm>
            <a:off x="986310" y="1553908"/>
            <a:ext cx="9454053" cy="4154984"/>
          </a:xfrm>
          <a:prstGeom prst="rect">
            <a:avLst/>
          </a:prstGeom>
          <a:noFill/>
        </p:spPr>
        <p:txBody>
          <a:bodyPr wrap="square" rtlCol="0">
            <a:spAutoFit/>
          </a:bodyPr>
          <a:lstStyle/>
          <a:p>
            <a:pPr algn="just">
              <a:lnSpc>
                <a:spcPct val="150000"/>
              </a:lnSpc>
            </a:pPr>
            <a:r>
              <a:rPr lang="de-DE" sz="1600" b="1" cap="all" dirty="0">
                <a:latin typeface="Arial Narrow" panose="020B0604020202020204" pitchFamily="34" charset="0"/>
                <a:cs typeface="Arial Narrow" panose="020B0604020202020204" pitchFamily="34" charset="0"/>
              </a:rPr>
              <a:t>Die gesetzliche Unfallversicherung</a:t>
            </a:r>
          </a:p>
          <a:p>
            <a:pPr algn="just"/>
            <a:endParaRPr lang="de-DE" sz="1600" dirty="0">
              <a:latin typeface="Arial Narrow" panose="020B0606020202030204" pitchFamily="34" charset="0"/>
            </a:endParaRPr>
          </a:p>
          <a:p>
            <a:pPr marL="285750" indent="-285750" algn="just">
              <a:buFont typeface="Symbol" panose="05050102010706020507" pitchFamily="18" charset="2"/>
              <a:buChar char="¾"/>
            </a:pPr>
            <a:r>
              <a:rPr lang="de-DE" sz="1600" dirty="0">
                <a:latin typeface="Arial Narrow" panose="020B0606020202030204" pitchFamily="34" charset="0"/>
              </a:rPr>
              <a:t>Angestellte der Universität sind während Ihrer Arbeit und auf dem Weg dorthin bzw. wieder zurück bei der Landesunfallkasse Niedersachsen (LUKN) gesetzlich unfallversichert. Den Versicherungsbeitrag zahlt die Universität.</a:t>
            </a:r>
          </a:p>
          <a:p>
            <a:pPr marL="285750" indent="-285750" algn="just">
              <a:buFont typeface="Symbol" panose="05050102010706020507" pitchFamily="18" charset="2"/>
              <a:buChar char="¾"/>
            </a:pPr>
            <a:endParaRPr lang="de-DE" sz="1600" dirty="0">
              <a:latin typeface="Arial Narrow" panose="020B0606020202030204" pitchFamily="34" charset="0"/>
            </a:endParaRPr>
          </a:p>
          <a:p>
            <a:pPr marL="285750" indent="-285750" algn="just">
              <a:buFont typeface="Symbol" panose="05050102010706020507" pitchFamily="18" charset="2"/>
              <a:buChar char="¾"/>
            </a:pPr>
            <a:r>
              <a:rPr lang="de-DE" sz="1600" dirty="0">
                <a:latin typeface="Arial Narrow" panose="020B0606020202030204" pitchFamily="34" charset="0"/>
              </a:rPr>
              <a:t>Die LUKN trägt beim Eintritt von Versicherungsfällen u. a. die Kosten für Heilbehandlungen, Reha-Maßnahmen, med. Hilfsmittel und zahlt ggf. Verletztengeld und Umschulungen sowie im schlimmsten Fall eine Rente. Versicherungsfälle sind Arbeits- und Wegeunfälle sowie Berufskrankheiten.</a:t>
            </a:r>
          </a:p>
          <a:p>
            <a:pPr algn="just"/>
            <a:endParaRPr lang="de-DE" sz="1600" dirty="0">
              <a:latin typeface="Arial Narrow" panose="020B0606020202030204" pitchFamily="34" charset="0"/>
            </a:endParaRPr>
          </a:p>
          <a:p>
            <a:pPr marL="285750" indent="-285750" algn="just">
              <a:buFont typeface="Symbol" panose="05050102010706020507" pitchFamily="18" charset="2"/>
              <a:buChar char="¾"/>
            </a:pPr>
            <a:r>
              <a:rPr lang="de-DE" sz="1600" dirty="0">
                <a:latin typeface="Arial Narrow" panose="020B0606020202030204" pitchFamily="34" charset="0"/>
              </a:rPr>
              <a:t>Versichert sind Angestellte z. B. auch bei beruflichen Tätigkeiten während einer Dienstreise oder der Teilnahme an Hochschulsportveranstaltungen. Nicht versichert sind privatwirtschaftliche Tätigkeiten wie z. B. der Gaststättenbesuch nach Veranstaltungsende oder während einer Dienstreise sowie der Besuch der Mensa.</a:t>
            </a:r>
          </a:p>
          <a:p>
            <a:pPr algn="just"/>
            <a:endParaRPr lang="de-DE" sz="1600" dirty="0">
              <a:latin typeface="Arial Narrow" panose="020B0606020202030204" pitchFamily="34" charset="0"/>
              <a:cs typeface="Arial Narrow" panose="020B0604020202020204" pitchFamily="34" charset="0"/>
            </a:endParaRPr>
          </a:p>
          <a:p>
            <a:pPr marL="285750" indent="-285750" algn="just">
              <a:buFont typeface="Symbol" panose="05050102010706020507" pitchFamily="18" charset="2"/>
              <a:buChar char="¾"/>
            </a:pPr>
            <a:r>
              <a:rPr lang="de-DE" sz="1600" dirty="0">
                <a:latin typeface="Arial Narrow" panose="020B0606020202030204" pitchFamily="34" charset="0"/>
              </a:rPr>
              <a:t>Arbeits- und Wegeunfälle sowie Berufskrankheiten sind der LUKN über Frau </a:t>
            </a:r>
            <a:r>
              <a:rPr lang="de-DE" sz="1600" dirty="0" err="1">
                <a:latin typeface="Arial Narrow" panose="020B0606020202030204" pitchFamily="34" charset="0"/>
              </a:rPr>
              <a:t>Mareen</a:t>
            </a:r>
            <a:r>
              <a:rPr lang="de-DE" sz="1600" dirty="0">
                <a:latin typeface="Arial Narrow" panose="020B0606020202030204" pitchFamily="34" charset="0"/>
              </a:rPr>
              <a:t> Kröger anzuzeigen. </a:t>
            </a:r>
          </a:p>
          <a:p>
            <a:pPr marL="285750" indent="-285750" algn="just">
              <a:buFont typeface="Symbol" panose="05050102010706020507" pitchFamily="18" charset="2"/>
              <a:buChar char="¾"/>
            </a:pPr>
            <a:endParaRPr lang="de-DE" sz="1600" dirty="0">
              <a:latin typeface="Arial Narrow" panose="020B0606020202030204" pitchFamily="34" charset="0"/>
            </a:endParaRPr>
          </a:p>
          <a:p>
            <a:pPr marL="285750" indent="-285750" algn="just">
              <a:buFont typeface="Symbol" panose="05050102010706020507" pitchFamily="18" charset="2"/>
              <a:buChar char="¾"/>
            </a:pPr>
            <a:r>
              <a:rPr lang="de-DE" sz="1600" dirty="0">
                <a:latin typeface="Arial Narrow" panose="020B0606020202030204" pitchFamily="34" charset="0"/>
              </a:rPr>
              <a:t>„Versicherungsbedingungen“ sind die Unfallverhütungsvorschriften.</a:t>
            </a:r>
          </a:p>
        </p:txBody>
      </p:sp>
      <p:sp>
        <p:nvSpPr>
          <p:cNvPr id="6"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4219093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6</a:t>
            </a:fld>
            <a:endParaRPr lang="de-DE" dirty="0"/>
          </a:p>
        </p:txBody>
      </p:sp>
      <p:sp>
        <p:nvSpPr>
          <p:cNvPr id="5" name="Textfeld 4">
            <a:extLst>
              <a:ext uri="{FF2B5EF4-FFF2-40B4-BE49-F238E27FC236}">
                <a16:creationId xmlns:a16="http://schemas.microsoft.com/office/drawing/2014/main" id="{F777C47D-A686-734C-82AA-2A9055F4265D}"/>
              </a:ext>
            </a:extLst>
          </p:cNvPr>
          <p:cNvSpPr txBox="1"/>
          <p:nvPr/>
        </p:nvSpPr>
        <p:spPr>
          <a:xfrm>
            <a:off x="993775" y="1612480"/>
            <a:ext cx="9442655" cy="4477701"/>
          </a:xfrm>
          <a:prstGeom prst="rect">
            <a:avLst/>
          </a:prstGeom>
          <a:noFill/>
        </p:spPr>
        <p:txBody>
          <a:bodyPr wrap="square" rtlCol="0">
            <a:spAutoFit/>
          </a:bodyPr>
          <a:lstStyle/>
          <a:p>
            <a:pPr algn="just"/>
            <a:r>
              <a:rPr lang="de-DE" sz="1600" b="1" cap="all" dirty="0">
                <a:latin typeface="Arial Narrow" panose="020B0604020202020204" pitchFamily="34" charset="0"/>
                <a:cs typeface="Arial Narrow" panose="020B0604020202020204" pitchFamily="34" charset="0"/>
              </a:rPr>
              <a:t>Pflichten des Arbeitgebers</a:t>
            </a:r>
          </a:p>
          <a:p>
            <a:pPr algn="just"/>
            <a:endParaRPr lang="de-DE" sz="1600" b="1" cap="all"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Beurteilung der Arbeitsbedingungen (Gefährdungsbeurteilungen)</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Vermeidung von Gefährdungen und Minimierung von Belastungen durch das Treffen erforderlicher technischer/baulicher, organisatorischer oder personenbezogener Schutzmaßnahmen</a:t>
            </a:r>
          </a:p>
          <a:p>
            <a:pPr algn="just"/>
            <a:r>
              <a:rPr lang="de-DE" sz="1600" dirty="0">
                <a:latin typeface="Arial Narrow" panose="020B0604020202020204" pitchFamily="34" charset="0"/>
                <a:cs typeface="Arial Narrow" panose="020B0604020202020204" pitchFamily="34" charset="0"/>
              </a:rPr>
              <a:t>	</a:t>
            </a:r>
          </a:p>
          <a:p>
            <a:pPr algn="just"/>
            <a:r>
              <a:rPr lang="de-DE" sz="1600" dirty="0">
                <a:latin typeface="Arial Narrow" panose="020B0604020202020204" pitchFamily="34" charset="0"/>
                <a:cs typeface="Arial Narrow" panose="020B0604020202020204" pitchFamily="34" charset="0"/>
              </a:rPr>
              <a:t>	→ Die Möglichkeiten der Belastungs-/Gefährdungsminimierung bei Tele- und mobiler Arbeit sind begrenzt.</a:t>
            </a:r>
          </a:p>
          <a:p>
            <a:pPr algn="just"/>
            <a:endParaRPr lang="de-DE" sz="1600" dirty="0">
              <a:latin typeface="Arial Narrow" panose="020B0604020202020204" pitchFamily="34" charset="0"/>
              <a:cs typeface="Arial Narrow" panose="020B0604020202020204" pitchFamily="34" charset="0"/>
            </a:endParaRPr>
          </a:p>
          <a:p>
            <a:pPr algn="just"/>
            <a:endParaRPr lang="de-DE" sz="1600" b="1" cap="all" dirty="0">
              <a:latin typeface="Arial Narrow" panose="020B0604020202020204" pitchFamily="34" charset="0"/>
              <a:cs typeface="Arial Narrow" panose="020B0604020202020204" pitchFamily="34" charset="0"/>
            </a:endParaRPr>
          </a:p>
          <a:p>
            <a:pPr algn="just"/>
            <a:r>
              <a:rPr lang="de-DE" sz="1600" b="1" cap="all" dirty="0">
                <a:latin typeface="Arial Narrow" panose="020B0604020202020204" pitchFamily="34" charset="0"/>
                <a:cs typeface="Arial Narrow" panose="020B0604020202020204" pitchFamily="34" charset="0"/>
              </a:rPr>
              <a:t>Rechte der </a:t>
            </a:r>
            <a:r>
              <a:rPr lang="de-DE" sz="1600" b="1" dirty="0">
                <a:latin typeface="Arial Narrow" panose="020B0604020202020204" pitchFamily="34" charset="0"/>
                <a:cs typeface="Arial Narrow" panose="020B0604020202020204" pitchFamily="34" charset="0"/>
              </a:rPr>
              <a:t>BESCHÄFTIGTEN</a:t>
            </a:r>
          </a:p>
          <a:p>
            <a:pPr marL="265113" algn="just"/>
            <a:endParaRPr lang="de-DE" sz="1600" dirty="0">
              <a:latin typeface="Arial Narrow" panose="020B0604020202020204" pitchFamily="34" charset="0"/>
              <a:cs typeface="Arial Narrow" panose="020B0604020202020204" pitchFamily="34" charset="0"/>
            </a:endParaRPr>
          </a:p>
          <a:p>
            <a:pPr marL="265113" algn="just"/>
            <a:r>
              <a:rPr lang="de-DE" sz="1600" dirty="0">
                <a:latin typeface="Arial Narrow" panose="020B0604020202020204" pitchFamily="34" charset="0"/>
                <a:cs typeface="Arial Narrow" panose="020B0604020202020204" pitchFamily="34" charset="0"/>
              </a:rPr>
              <a:t>Beschäftigte:</a:t>
            </a:r>
          </a:p>
          <a:p>
            <a:pPr marL="285750" indent="-285750" algn="just">
              <a:lnSpc>
                <a:spcPct val="150000"/>
              </a:lnSpc>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Haben Anspruch auf sichere und belastungsarme Arbeitsplätze</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Können an der arbeitsmedizinischen Vorsorge Bildschirmarbeit teilnehmen und haben ggf. Anspruch auf Zuschuss zu einer für die Bildschirmarbeit erforderlichen Brille</a:t>
            </a:r>
          </a:p>
        </p:txBody>
      </p:sp>
      <p:sp>
        <p:nvSpPr>
          <p:cNvPr id="6" name="Titel 1">
            <a:extLst>
              <a:ext uri="{FF2B5EF4-FFF2-40B4-BE49-F238E27FC236}">
                <a16:creationId xmlns:a16="http://schemas.microsoft.com/office/drawing/2014/main" id="{0F9FCE9A-8980-964C-A995-E22E571F93C6}"/>
              </a:ext>
            </a:extLst>
          </p:cNvPr>
          <p:cNvSpPr>
            <a:spLocks noGrp="1"/>
          </p:cNvSpPr>
          <p:nvPr>
            <p:ph type="title"/>
          </p:nvPr>
        </p:nvSpPr>
        <p:spPr>
          <a:xfrm>
            <a:off x="883252" y="664222"/>
            <a:ext cx="6481825" cy="489291"/>
          </a:xfrm>
        </p:spPr>
        <p:txBody>
          <a:bodyPr>
            <a:normAutofit/>
          </a:bodyPr>
          <a:lstStyle/>
          <a:p>
            <a:pPr>
              <a:lnSpc>
                <a:spcPct val="100000"/>
              </a:lnSpc>
              <a:spcBef>
                <a:spcPts val="0"/>
              </a:spcBef>
            </a:pPr>
            <a:r>
              <a:rPr lang="de-DE" sz="2200" dirty="0"/>
              <a:t>Rechte und pflichten</a:t>
            </a:r>
          </a:p>
        </p:txBody>
      </p:sp>
      <p:sp>
        <p:nvSpPr>
          <p:cNvPr id="8"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211517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7</a:t>
            </a:fld>
            <a:endParaRPr lang="de-DE" dirty="0"/>
          </a:p>
        </p:txBody>
      </p:sp>
      <p:sp>
        <p:nvSpPr>
          <p:cNvPr id="5" name="Textfeld 4">
            <a:extLst>
              <a:ext uri="{FF2B5EF4-FFF2-40B4-BE49-F238E27FC236}">
                <a16:creationId xmlns:a16="http://schemas.microsoft.com/office/drawing/2014/main" id="{F777C47D-A686-734C-82AA-2A9055F4265D}"/>
              </a:ext>
            </a:extLst>
          </p:cNvPr>
          <p:cNvSpPr txBox="1"/>
          <p:nvPr/>
        </p:nvSpPr>
        <p:spPr>
          <a:xfrm>
            <a:off x="993775" y="1620718"/>
            <a:ext cx="9442655" cy="3416320"/>
          </a:xfrm>
          <a:prstGeom prst="rect">
            <a:avLst/>
          </a:prstGeom>
          <a:noFill/>
        </p:spPr>
        <p:txBody>
          <a:bodyPr wrap="square" rtlCol="0">
            <a:spAutoFit/>
          </a:bodyPr>
          <a:lstStyle/>
          <a:p>
            <a:pPr algn="just"/>
            <a:r>
              <a:rPr lang="de-DE" sz="1600" b="1" dirty="0">
                <a:latin typeface="Arial Narrow" panose="020B0604020202020204" pitchFamily="34" charset="0"/>
                <a:cs typeface="Arial Narrow" panose="020B0604020202020204" pitchFamily="34" charset="0"/>
              </a:rPr>
              <a:t>PFLICHTEN DER BESCHÄFTIGTEN</a:t>
            </a:r>
          </a:p>
          <a:p>
            <a:pPr algn="just"/>
            <a:endParaRPr lang="de-DE" sz="1600" dirty="0">
              <a:latin typeface="Arial Narrow" panose="020B0604020202020204" pitchFamily="34" charset="0"/>
              <a:cs typeface="Arial Narrow" panose="020B0604020202020204" pitchFamily="34" charset="0"/>
            </a:endParaRPr>
          </a:p>
          <a:p>
            <a:pPr marL="265113" algn="just"/>
            <a:r>
              <a:rPr lang="de-DE" sz="1600" dirty="0">
                <a:latin typeface="Arial Narrow" panose="020B0604020202020204" pitchFamily="34" charset="0"/>
                <a:cs typeface="Arial Narrow" panose="020B0604020202020204" pitchFamily="34" charset="0"/>
              </a:rPr>
              <a:t>Beschäftigte:</a:t>
            </a:r>
          </a:p>
          <a:p>
            <a:pPr marL="285750" indent="-28575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Müssen für die eigene Sicherheit und Gesundheit gemäß den Anweisungen der*des Vorgesetzten sowie gemäß den eigenen Kenntnissen sorgen </a:t>
            </a:r>
          </a:p>
          <a:p>
            <a:pPr defTabSz="801929">
              <a:lnSpc>
                <a:spcPct val="150000"/>
              </a:lnSpc>
              <a:buSzPct val="90000"/>
            </a:pPr>
            <a:r>
              <a:rPr lang="de-DE" sz="1600" dirty="0">
                <a:latin typeface="Arial Narrow" panose="020B0604020202020204" pitchFamily="34" charset="0"/>
                <a:cs typeface="Arial Narrow" panose="020B0604020202020204" pitchFamily="34" charset="0"/>
              </a:rPr>
              <a:t>	→ Insbesondere bei Telearbeit und mobiler Arbeit ist eigenverantwortliches Handeln von hoher Bedeutung!</a:t>
            </a:r>
          </a:p>
          <a:p>
            <a:pPr marL="285750" indent="-28575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Dürfen niemanden durch eigenes Handeln oder Unterlassen gefährden</a:t>
            </a:r>
          </a:p>
          <a:p>
            <a:pPr marL="285750" indent="-28575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Dürfen Arbeitsmittel nur bestimmungsgemäß verwenden</a:t>
            </a:r>
          </a:p>
          <a:p>
            <a:pPr marL="285750" indent="-28575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Dürfen Arbeitsmittel mit sicherheitsrelevanten Mängeln nicht benutzen, müssen diese ggf. einer Nutzung durch andere entziehen und der*dem Vorgesetztem die Mängel melden sowie ggf. Sofortmaßnahmen treffen</a:t>
            </a:r>
          </a:p>
        </p:txBody>
      </p:sp>
      <p:sp>
        <p:nvSpPr>
          <p:cNvPr id="6" name="Titel 1">
            <a:extLst>
              <a:ext uri="{FF2B5EF4-FFF2-40B4-BE49-F238E27FC236}">
                <a16:creationId xmlns:a16="http://schemas.microsoft.com/office/drawing/2014/main" id="{0F9FCE9A-8980-964C-A995-E22E571F93C6}"/>
              </a:ext>
            </a:extLst>
          </p:cNvPr>
          <p:cNvSpPr>
            <a:spLocks noGrp="1"/>
          </p:cNvSpPr>
          <p:nvPr>
            <p:ph type="title"/>
          </p:nvPr>
        </p:nvSpPr>
        <p:spPr>
          <a:xfrm>
            <a:off x="883252" y="672545"/>
            <a:ext cx="9305041" cy="398675"/>
          </a:xfrm>
        </p:spPr>
        <p:txBody>
          <a:bodyPr>
            <a:normAutofit/>
          </a:bodyPr>
          <a:lstStyle/>
          <a:p>
            <a:pPr>
              <a:lnSpc>
                <a:spcPct val="100000"/>
              </a:lnSpc>
              <a:spcBef>
                <a:spcPts val="0"/>
              </a:spcBef>
            </a:pPr>
            <a:r>
              <a:rPr lang="de-DE" sz="2200" dirty="0"/>
              <a:t>Rechte und pflichten</a:t>
            </a:r>
          </a:p>
        </p:txBody>
      </p:sp>
      <p:sp>
        <p:nvSpPr>
          <p:cNvPr id="8"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spTree>
    <p:extLst>
      <p:ext uri="{BB962C8B-B14F-4D97-AF65-F5344CB8AC3E}">
        <p14:creationId xmlns:p14="http://schemas.microsoft.com/office/powerpoint/2010/main" val="3320879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A2D7BB9-BD57-F34C-8F3C-CCBB46C8D5D4}"/>
              </a:ext>
            </a:extLst>
          </p:cNvPr>
          <p:cNvSpPr>
            <a:spLocks noGrp="1"/>
          </p:cNvSpPr>
          <p:nvPr>
            <p:ph type="sldNum" sz="quarter" idx="12"/>
          </p:nvPr>
        </p:nvSpPr>
        <p:spPr/>
        <p:txBody>
          <a:bodyPr/>
          <a:lstStyle/>
          <a:p>
            <a:fld id="{DD7C4DC1-7D02-4994-BD54-74988B047B41}" type="slidenum">
              <a:rPr lang="de-DE" smtClean="0"/>
              <a:pPr/>
              <a:t>8</a:t>
            </a:fld>
            <a:endParaRPr lang="de-DE" dirty="0"/>
          </a:p>
        </p:txBody>
      </p:sp>
      <p:sp>
        <p:nvSpPr>
          <p:cNvPr id="5" name="Textfeld 4">
            <a:extLst>
              <a:ext uri="{FF2B5EF4-FFF2-40B4-BE49-F238E27FC236}">
                <a16:creationId xmlns:a16="http://schemas.microsoft.com/office/drawing/2014/main" id="{F777C47D-A686-734C-82AA-2A9055F4265D}"/>
              </a:ext>
            </a:extLst>
          </p:cNvPr>
          <p:cNvSpPr txBox="1"/>
          <p:nvPr/>
        </p:nvSpPr>
        <p:spPr>
          <a:xfrm>
            <a:off x="835829" y="1548454"/>
            <a:ext cx="8137842" cy="4477701"/>
          </a:xfrm>
          <a:prstGeom prst="rect">
            <a:avLst/>
          </a:prstGeom>
          <a:noFill/>
        </p:spPr>
        <p:txBody>
          <a:bodyPr wrap="square" rtlCol="0">
            <a:spAutoFit/>
          </a:bodyPr>
          <a:lstStyle/>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Belastung des </a:t>
            </a:r>
            <a:r>
              <a:rPr lang="de-DE" sz="1600" b="1" dirty="0">
                <a:latin typeface="Arial Narrow" panose="020B0604020202020204" pitchFamily="34" charset="0"/>
                <a:cs typeface="Arial Narrow" panose="020B0604020202020204" pitchFamily="34" charset="0"/>
              </a:rPr>
              <a:t>Muskel-Skelett-Systems</a:t>
            </a:r>
            <a:r>
              <a:rPr lang="de-DE" sz="1600" dirty="0">
                <a:latin typeface="Arial Narrow" panose="020B0604020202020204" pitchFamily="34" charset="0"/>
                <a:cs typeface="Arial Narrow" panose="020B0604020202020204" pitchFamily="34" charset="0"/>
              </a:rPr>
              <a:t> durch gleichbleibende Körperhaltung und Bewegungsmangel</a:t>
            </a:r>
          </a:p>
          <a:p>
            <a:pPr marL="266700" indent="-266700" defTabSz="801929">
              <a:lnSpc>
                <a:spcPct val="150000"/>
              </a:lnSpc>
              <a:buSzPct val="90000"/>
              <a:buFont typeface="Symbol" panose="05050102010706020507" pitchFamily="18" charset="2"/>
              <a:buChar char="¾"/>
            </a:pPr>
            <a:r>
              <a:rPr lang="de-DE" sz="1600" dirty="0">
                <a:latin typeface="Arial Narrow" panose="020B0604020202020204" pitchFamily="34" charset="0"/>
                <a:cs typeface="Arial Narrow" panose="020B0604020202020204" pitchFamily="34" charset="0"/>
              </a:rPr>
              <a:t>Beanspruchung der </a:t>
            </a:r>
            <a:r>
              <a:rPr lang="de-DE" sz="1600" b="1" dirty="0">
                <a:latin typeface="Arial Narrow" panose="020B0604020202020204" pitchFamily="34" charset="0"/>
                <a:cs typeface="Arial Narrow" panose="020B0604020202020204" pitchFamily="34" charset="0"/>
              </a:rPr>
              <a:t>Augen</a:t>
            </a:r>
            <a:r>
              <a:rPr lang="de-DE" sz="1600" dirty="0">
                <a:latin typeface="Arial Narrow" panose="020B0604020202020204" pitchFamily="34" charset="0"/>
                <a:cs typeface="Arial Narrow" panose="020B0604020202020204" pitchFamily="34" charset="0"/>
              </a:rPr>
              <a:t> durch ungünstige Lichtverhältnisse, mangelhafte Zeichendarstellung, unzureichende Korrektur des Sehvermögens</a:t>
            </a:r>
          </a:p>
          <a:p>
            <a:pPr marL="266700" indent="-266700" defTabSz="801929">
              <a:lnSpc>
                <a:spcPct val="150000"/>
              </a:lnSpc>
              <a:buSzPct val="90000"/>
              <a:buFont typeface="Symbol" panose="05050102010706020507" pitchFamily="18" charset="2"/>
              <a:buChar char="¾"/>
            </a:pPr>
            <a:r>
              <a:rPr lang="de-DE" sz="1600" b="1" dirty="0">
                <a:latin typeface="Arial Narrow" panose="020B0604020202020204" pitchFamily="34" charset="0"/>
                <a:cs typeface="Arial Narrow" panose="020B0604020202020204" pitchFamily="34" charset="0"/>
              </a:rPr>
              <a:t>Gefährdungen und Belastungen </a:t>
            </a:r>
            <a:r>
              <a:rPr lang="de-DE" sz="1600" dirty="0">
                <a:latin typeface="Arial Narrow" panose="020B0604020202020204" pitchFamily="34" charset="0"/>
                <a:cs typeface="Arial Narrow" panose="020B0604020202020204" pitchFamily="34" charset="0"/>
              </a:rPr>
              <a:t>durch ungeeignete,</a:t>
            </a:r>
          </a:p>
          <a:p>
            <a:pPr defTabSz="801929">
              <a:lnSpc>
                <a:spcPct val="150000"/>
              </a:lnSpc>
              <a:buSzPct val="90000"/>
            </a:pPr>
            <a:r>
              <a:rPr lang="de-DE" sz="1600" dirty="0">
                <a:latin typeface="Arial Narrow" panose="020B0604020202020204" pitchFamily="34" charset="0"/>
                <a:cs typeface="Arial Narrow" panose="020B0604020202020204" pitchFamily="34" charset="0"/>
              </a:rPr>
              <a:t>      defekte, schlecht eingestellte Arbeitsmittel</a:t>
            </a: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defTabSz="801929">
              <a:lnSpc>
                <a:spcPct val="150000"/>
              </a:lnSpc>
              <a:buSzPct val="90000"/>
            </a:pPr>
            <a:endParaRPr lang="de-DE" sz="1600" dirty="0">
              <a:latin typeface="Arial Narrow" panose="020B0604020202020204" pitchFamily="34" charset="0"/>
              <a:cs typeface="Arial Narrow" panose="020B0604020202020204" pitchFamily="34" charset="0"/>
            </a:endParaRPr>
          </a:p>
          <a:p>
            <a:pPr defTabSz="801929">
              <a:lnSpc>
                <a:spcPct val="150000"/>
              </a:lnSpc>
              <a:buSzPct val="90000"/>
            </a:pPr>
            <a:endParaRPr lang="de-DE" sz="1600" b="1"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r>
              <a:rPr lang="de-DE" sz="1600" b="1" dirty="0">
                <a:latin typeface="Arial Narrow" panose="020B0604020202020204" pitchFamily="34" charset="0"/>
                <a:cs typeface="Arial Narrow" panose="020B0604020202020204" pitchFamily="34" charset="0"/>
              </a:rPr>
              <a:t>Sturzgefahren</a:t>
            </a:r>
            <a:r>
              <a:rPr lang="de-DE" sz="1600" dirty="0">
                <a:latin typeface="Arial Narrow" panose="020B0604020202020204" pitchFamily="34" charset="0"/>
                <a:cs typeface="Arial Narrow" panose="020B0604020202020204" pitchFamily="34" charset="0"/>
              </a:rPr>
              <a:t> auf Treppen und aufgrund </a:t>
            </a:r>
          </a:p>
          <a:p>
            <a:pPr defTabSz="801929">
              <a:lnSpc>
                <a:spcPct val="150000"/>
              </a:lnSpc>
              <a:buSzPct val="90000"/>
            </a:pPr>
            <a:r>
              <a:rPr lang="de-DE" sz="1600" dirty="0">
                <a:latin typeface="Arial Narrow" panose="020B0604020202020204" pitchFamily="34" charset="0"/>
                <a:cs typeface="Arial Narrow" panose="020B0604020202020204" pitchFamily="34" charset="0"/>
              </a:rPr>
              <a:t>      Stolperstellen (Leitungen, abgestellte </a:t>
            </a:r>
          </a:p>
          <a:p>
            <a:pPr defTabSz="801929">
              <a:lnSpc>
                <a:spcPct val="150000"/>
              </a:lnSpc>
              <a:buSzPct val="90000"/>
            </a:pPr>
            <a:r>
              <a:rPr lang="de-DE" sz="1600" dirty="0">
                <a:latin typeface="Arial Narrow" panose="020B0604020202020204" pitchFamily="34" charset="0"/>
                <a:cs typeface="Arial Narrow" panose="020B0604020202020204" pitchFamily="34" charset="0"/>
              </a:rPr>
              <a:t>      Gegenstände, offene Bodentanks)</a:t>
            </a:r>
          </a:p>
        </p:txBody>
      </p:sp>
      <p:sp>
        <p:nvSpPr>
          <p:cNvPr id="6" name="Titel 1">
            <a:extLst>
              <a:ext uri="{FF2B5EF4-FFF2-40B4-BE49-F238E27FC236}">
                <a16:creationId xmlns:a16="http://schemas.microsoft.com/office/drawing/2014/main" id="{0F9FCE9A-8980-964C-A995-E22E571F93C6}"/>
              </a:ext>
            </a:extLst>
          </p:cNvPr>
          <p:cNvSpPr>
            <a:spLocks noGrp="1"/>
          </p:cNvSpPr>
          <p:nvPr>
            <p:ph type="title"/>
          </p:nvPr>
        </p:nvSpPr>
        <p:spPr>
          <a:xfrm>
            <a:off x="891565" y="689170"/>
            <a:ext cx="9686195" cy="769377"/>
          </a:xfrm>
        </p:spPr>
        <p:txBody>
          <a:bodyPr>
            <a:noAutofit/>
          </a:bodyPr>
          <a:lstStyle/>
          <a:p>
            <a:pPr>
              <a:lnSpc>
                <a:spcPct val="100000"/>
              </a:lnSpc>
              <a:spcBef>
                <a:spcPts val="0"/>
              </a:spcBef>
            </a:pPr>
            <a:r>
              <a:rPr lang="de-DE" sz="2200" dirty="0"/>
              <a:t>Mögliche Belastungen und Gefährdungen bei der </a:t>
            </a:r>
            <a:r>
              <a:rPr lang="de-DE" sz="2200" dirty="0" err="1"/>
              <a:t>BildschirmArbeit</a:t>
            </a:r>
            <a:endParaRPr lang="de-DE" sz="2200" dirty="0"/>
          </a:p>
        </p:txBody>
      </p:sp>
      <p:sp>
        <p:nvSpPr>
          <p:cNvPr id="8" name="Fußzeilenplatzhalter 4"/>
          <p:cNvSpPr>
            <a:spLocks noGrp="1"/>
          </p:cNvSpPr>
          <p:nvPr>
            <p:ph type="ftr" sz="quarter" idx="3"/>
          </p:nvPr>
        </p:nvSpPr>
        <p:spPr>
          <a:xfrm>
            <a:off x="1048215" y="6954879"/>
            <a:ext cx="6809978" cy="365125"/>
          </a:xfrm>
        </p:spPr>
        <p:txBody>
          <a:bodyPr/>
          <a:lstStyle/>
          <a:p>
            <a:pPr algn="l"/>
            <a:r>
              <a:rPr lang="de-DE" dirty="0"/>
              <a:t>Sicherheitsunterweisung Büroarbeit</a:t>
            </a:r>
          </a:p>
        </p:txBody>
      </p:sp>
      <p:pic>
        <p:nvPicPr>
          <p:cNvPr id="2" name="Grafik 1">
            <a:extLst>
              <a:ext uri="{FF2B5EF4-FFF2-40B4-BE49-F238E27FC236}">
                <a16:creationId xmlns:a16="http://schemas.microsoft.com/office/drawing/2014/main" id="{C07659B1-4CD1-8628-A945-073EEE6B35F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4352525" y="5017547"/>
            <a:ext cx="2819239" cy="1879492"/>
          </a:xfrm>
          <a:prstGeom prst="rect">
            <a:avLst/>
          </a:prstGeom>
        </p:spPr>
      </p:pic>
      <p:pic>
        <p:nvPicPr>
          <p:cNvPr id="3" name="Grafik 2">
            <a:extLst>
              <a:ext uri="{FF2B5EF4-FFF2-40B4-BE49-F238E27FC236}">
                <a16:creationId xmlns:a16="http://schemas.microsoft.com/office/drawing/2014/main" id="{6AD4B8BF-DE2E-7498-DF64-70C1E43483A8}"/>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5345906" y="2281879"/>
            <a:ext cx="3838592" cy="2559062"/>
          </a:xfrm>
          <a:prstGeom prst="rect">
            <a:avLst/>
          </a:prstGeom>
          <a:gradFill>
            <a:gsLst>
              <a:gs pos="15614">
                <a:srgbClr val="F5F0DE"/>
              </a:gs>
              <a:gs pos="55500">
                <a:schemeClr val="tx1"/>
              </a:gs>
              <a:gs pos="37000">
                <a:srgbClr val="ECE3C2"/>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41942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D5E9-59C5-E9B4-49DC-8907EC6A2AC2}"/>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7F37971-0FA7-F5D1-CEF4-71A24ACC5DC1}"/>
              </a:ext>
            </a:extLst>
          </p:cNvPr>
          <p:cNvSpPr>
            <a:spLocks noGrp="1"/>
          </p:cNvSpPr>
          <p:nvPr>
            <p:ph type="sldNum" sz="quarter" idx="12"/>
          </p:nvPr>
        </p:nvSpPr>
        <p:spPr/>
        <p:txBody>
          <a:bodyPr/>
          <a:lstStyle/>
          <a:p>
            <a:fld id="{DD7C4DC1-7D02-4994-BD54-74988B047B41}" type="slidenum">
              <a:rPr lang="de-DE" smtClean="0"/>
              <a:pPr/>
              <a:t>9</a:t>
            </a:fld>
            <a:endParaRPr lang="de-DE" dirty="0"/>
          </a:p>
        </p:txBody>
      </p:sp>
      <p:sp>
        <p:nvSpPr>
          <p:cNvPr id="5" name="Textfeld 4">
            <a:extLst>
              <a:ext uri="{FF2B5EF4-FFF2-40B4-BE49-F238E27FC236}">
                <a16:creationId xmlns:a16="http://schemas.microsoft.com/office/drawing/2014/main" id="{97873D89-D400-783F-CB8A-30B4AE867D63}"/>
              </a:ext>
            </a:extLst>
          </p:cNvPr>
          <p:cNvSpPr txBox="1"/>
          <p:nvPr/>
        </p:nvSpPr>
        <p:spPr>
          <a:xfrm>
            <a:off x="835828" y="1548454"/>
            <a:ext cx="8751587" cy="5216364"/>
          </a:xfrm>
          <a:prstGeom prst="rect">
            <a:avLst/>
          </a:prstGeom>
          <a:noFill/>
        </p:spPr>
        <p:txBody>
          <a:bodyPr wrap="square" rtlCol="0">
            <a:spAutoFit/>
          </a:bodyPr>
          <a:lstStyle/>
          <a:p>
            <a:pPr marL="266700" indent="-266700" defTabSz="801929">
              <a:lnSpc>
                <a:spcPct val="150000"/>
              </a:lnSpc>
              <a:buSzPct val="90000"/>
              <a:buFont typeface="Symbol" panose="05050102010706020507" pitchFamily="18" charset="2"/>
              <a:buChar char="¾"/>
            </a:pPr>
            <a:r>
              <a:rPr lang="de-DE" sz="1600" b="1" dirty="0">
                <a:latin typeface="Arial Narrow" panose="020B0604020202020204" pitchFamily="34" charset="0"/>
                <a:cs typeface="Arial Narrow" panose="020B0604020202020204" pitchFamily="34" charset="0"/>
              </a:rPr>
              <a:t>Psychische Belastungen</a:t>
            </a:r>
            <a:r>
              <a:rPr lang="de-DE" sz="1600" dirty="0">
                <a:latin typeface="Arial Narrow" panose="020B0604020202020204" pitchFamily="34" charset="0"/>
                <a:cs typeface="Arial Narrow" panose="020B0604020202020204" pitchFamily="34" charset="0"/>
              </a:rPr>
              <a:t> </a:t>
            </a:r>
          </a:p>
          <a:p>
            <a:pPr defTabSz="801929">
              <a:lnSpc>
                <a:spcPct val="150000"/>
              </a:lnSpc>
              <a:buSzPct val="90000"/>
            </a:pPr>
            <a:r>
              <a:rPr lang="de-DE" sz="1600" dirty="0">
                <a:latin typeface="Arial Narrow" panose="020B0604020202020204" pitchFamily="34" charset="0"/>
                <a:cs typeface="Arial Narrow" panose="020B0604020202020204" pitchFamily="34" charset="0"/>
              </a:rPr>
              <a:t>      (z. B. aufgrund Arbeitsverdichtung)</a:t>
            </a: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r>
              <a:rPr lang="de-DE" sz="1600" b="1" dirty="0">
                <a:latin typeface="Arial Narrow" panose="020B0604020202020204" pitchFamily="34" charset="0"/>
                <a:cs typeface="Arial Narrow" panose="020B0604020202020204" pitchFamily="34" charset="0"/>
              </a:rPr>
              <a:t>Belastungen und Gefährdungen</a:t>
            </a:r>
            <a:r>
              <a:rPr lang="de-DE" sz="1600" dirty="0">
                <a:latin typeface="Arial Narrow" panose="020B0604020202020204" pitchFamily="34" charset="0"/>
                <a:cs typeface="Arial Narrow" panose="020B0604020202020204" pitchFamily="34" charset="0"/>
              </a:rPr>
              <a:t> von Personen, </a:t>
            </a:r>
            <a:r>
              <a:rPr lang="de-DE" sz="1600" b="1" dirty="0">
                <a:latin typeface="Arial Narrow" panose="020B0604020202020204" pitchFamily="34" charset="0"/>
                <a:cs typeface="Arial Narrow" panose="020B0604020202020204" pitchFamily="34" charset="0"/>
              </a:rPr>
              <a:t>aufgrund deren besonderer Situation</a:t>
            </a:r>
            <a:r>
              <a:rPr lang="de-DE" sz="1600" dirty="0">
                <a:latin typeface="Arial Narrow" panose="020B0604020202020204" pitchFamily="34" charset="0"/>
                <a:cs typeface="Arial Narrow" panose="020B0604020202020204" pitchFamily="34" charset="0"/>
              </a:rPr>
              <a:t>: </a:t>
            </a:r>
          </a:p>
          <a:p>
            <a:pPr defTabSz="801929">
              <a:lnSpc>
                <a:spcPct val="150000"/>
              </a:lnSpc>
              <a:buSzPct val="90000"/>
            </a:pPr>
            <a:r>
              <a:rPr lang="de-DE" sz="1600" dirty="0">
                <a:latin typeface="Arial Narrow" panose="020B0604020202020204" pitchFamily="34" charset="0"/>
                <a:cs typeface="Arial Narrow" panose="020B0604020202020204" pitchFamily="34" charset="0"/>
              </a:rPr>
              <a:t>      Schwangere und stillende Frauen, Jugendliche, Menschen mit Beeinträchtigung</a:t>
            </a: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r>
              <a:rPr lang="de-DE" sz="1600" b="1" dirty="0">
                <a:latin typeface="Arial Narrow" panose="020B0604020202020204" pitchFamily="34" charset="0"/>
                <a:cs typeface="Arial Narrow" panose="020B0604020202020204" pitchFamily="34" charset="0"/>
              </a:rPr>
              <a:t>Brand, Stromausfall </a:t>
            </a:r>
            <a:r>
              <a:rPr lang="de-DE" sz="1600" dirty="0">
                <a:latin typeface="Arial Narrow" panose="020B0604020202020204" pitchFamily="34" charset="0"/>
                <a:cs typeface="Arial Narrow" panose="020B0604020202020204" pitchFamily="34" charset="0"/>
              </a:rPr>
              <a:t>und andere Notfälle</a:t>
            </a: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a:p>
            <a:pPr marL="266700" indent="-266700" defTabSz="801929">
              <a:lnSpc>
                <a:spcPct val="150000"/>
              </a:lnSpc>
              <a:buSzPct val="90000"/>
              <a:buFont typeface="Symbol" panose="05050102010706020507" pitchFamily="18" charset="2"/>
              <a:buChar char="¾"/>
            </a:pPr>
            <a:endParaRPr lang="de-DE" sz="1600" dirty="0">
              <a:latin typeface="Arial Narrow" panose="020B0604020202020204" pitchFamily="34" charset="0"/>
              <a:cs typeface="Arial Narrow" panose="020B0604020202020204" pitchFamily="34" charset="0"/>
            </a:endParaRPr>
          </a:p>
        </p:txBody>
      </p:sp>
      <p:sp>
        <p:nvSpPr>
          <p:cNvPr id="6" name="Titel 1">
            <a:extLst>
              <a:ext uri="{FF2B5EF4-FFF2-40B4-BE49-F238E27FC236}">
                <a16:creationId xmlns:a16="http://schemas.microsoft.com/office/drawing/2014/main" id="{97B6C5D6-0DC7-3606-E30C-295B3BF771F0}"/>
              </a:ext>
            </a:extLst>
          </p:cNvPr>
          <p:cNvSpPr>
            <a:spLocks noGrp="1"/>
          </p:cNvSpPr>
          <p:nvPr>
            <p:ph type="title"/>
          </p:nvPr>
        </p:nvSpPr>
        <p:spPr>
          <a:xfrm>
            <a:off x="891565" y="689170"/>
            <a:ext cx="9686195" cy="769377"/>
          </a:xfrm>
        </p:spPr>
        <p:txBody>
          <a:bodyPr>
            <a:noAutofit/>
          </a:bodyPr>
          <a:lstStyle/>
          <a:p>
            <a:pPr>
              <a:lnSpc>
                <a:spcPct val="100000"/>
              </a:lnSpc>
              <a:spcBef>
                <a:spcPts val="0"/>
              </a:spcBef>
            </a:pPr>
            <a:r>
              <a:rPr lang="de-DE" sz="2200" dirty="0"/>
              <a:t>Mögliche Belastungen und Gefährdungen bei der </a:t>
            </a:r>
            <a:r>
              <a:rPr lang="de-DE" sz="2200" dirty="0" err="1"/>
              <a:t>BildschirmArbeit</a:t>
            </a:r>
            <a:endParaRPr lang="de-DE" sz="2200" dirty="0"/>
          </a:p>
        </p:txBody>
      </p:sp>
      <p:sp>
        <p:nvSpPr>
          <p:cNvPr id="8" name="Fußzeilenplatzhalter 4">
            <a:extLst>
              <a:ext uri="{FF2B5EF4-FFF2-40B4-BE49-F238E27FC236}">
                <a16:creationId xmlns:a16="http://schemas.microsoft.com/office/drawing/2014/main" id="{25A99E28-0222-C6D9-DCEA-6E52690CAEF2}"/>
              </a:ext>
            </a:extLst>
          </p:cNvPr>
          <p:cNvSpPr>
            <a:spLocks noGrp="1"/>
          </p:cNvSpPr>
          <p:nvPr>
            <p:ph type="ftr" sz="quarter" idx="3"/>
          </p:nvPr>
        </p:nvSpPr>
        <p:spPr>
          <a:xfrm>
            <a:off x="1048215" y="6954879"/>
            <a:ext cx="6809978" cy="365125"/>
          </a:xfrm>
        </p:spPr>
        <p:txBody>
          <a:bodyPr/>
          <a:lstStyle/>
          <a:p>
            <a:pPr algn="l"/>
            <a:r>
              <a:rPr lang="de-DE" dirty="0"/>
              <a:t>Sicherheitsunterweisung Büroarbeit</a:t>
            </a:r>
          </a:p>
        </p:txBody>
      </p:sp>
      <p:pic>
        <p:nvPicPr>
          <p:cNvPr id="3" name="Grafik 2">
            <a:extLst>
              <a:ext uri="{FF2B5EF4-FFF2-40B4-BE49-F238E27FC236}">
                <a16:creationId xmlns:a16="http://schemas.microsoft.com/office/drawing/2014/main" id="{B7D519F0-A04E-9F4D-0360-65A1D52FA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1423" y="1572346"/>
            <a:ext cx="3239099" cy="2159399"/>
          </a:xfrm>
          <a:prstGeom prst="rect">
            <a:avLst/>
          </a:prstGeom>
        </p:spPr>
      </p:pic>
      <p:pic>
        <p:nvPicPr>
          <p:cNvPr id="9" name="Grafik 8">
            <a:extLst>
              <a:ext uri="{FF2B5EF4-FFF2-40B4-BE49-F238E27FC236}">
                <a16:creationId xmlns:a16="http://schemas.microsoft.com/office/drawing/2014/main" id="{7F9C4068-1892-EFA1-04A0-08F6E44CE983}"/>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hotocopy detail="2"/>
                    </a14:imgEffect>
                  </a14:imgLayer>
                </a14:imgProps>
              </a:ext>
              <a:ext uri="{28A0092B-C50C-407E-A947-70E740481C1C}">
                <a14:useLocalDpi xmlns:a14="http://schemas.microsoft.com/office/drawing/2010/main" val="0"/>
              </a:ext>
            </a:extLst>
          </a:blip>
          <a:stretch>
            <a:fillRect/>
          </a:stretch>
        </p:blipFill>
        <p:spPr>
          <a:xfrm>
            <a:off x="4453204" y="4988271"/>
            <a:ext cx="2664820" cy="1776547"/>
          </a:xfrm>
          <a:prstGeom prst="rect">
            <a:avLst/>
          </a:prstGeom>
        </p:spPr>
      </p:pic>
    </p:spTree>
    <p:extLst>
      <p:ext uri="{BB962C8B-B14F-4D97-AF65-F5344CB8AC3E}">
        <p14:creationId xmlns:p14="http://schemas.microsoft.com/office/powerpoint/2010/main" val="3779952021"/>
      </p:ext>
    </p:extLst>
  </p:cSld>
  <p:clrMapOvr>
    <a:masterClrMapping/>
  </p:clrMapOvr>
</p:sld>
</file>

<file path=ppt/theme/theme1.xml><?xml version="1.0" encoding="utf-8"?>
<a:theme xmlns:a="http://schemas.openxmlformats.org/drawingml/2006/main" name="Design1">
  <a:themeElements>
    <a:clrScheme name="Leuphana2020">
      <a:dk1>
        <a:sysClr val="windowText" lastClr="000000"/>
      </a:dk1>
      <a:lt1>
        <a:sysClr val="window" lastClr="FFFFFF"/>
      </a:lt1>
      <a:dk2>
        <a:srgbClr val="80867B"/>
      </a:dk2>
      <a:lt2>
        <a:srgbClr val="C9D2D5"/>
      </a:lt2>
      <a:accent1>
        <a:srgbClr val="927B2D"/>
      </a:accent1>
      <a:accent2>
        <a:srgbClr val="8D8E3D"/>
      </a:accent2>
      <a:accent3>
        <a:srgbClr val="66787C"/>
      </a:accent3>
      <a:accent4>
        <a:srgbClr val="80867B"/>
      </a:accent4>
      <a:accent5>
        <a:srgbClr val="691633"/>
      </a:accent5>
      <a:accent6>
        <a:srgbClr val="C9D2D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vorlage_DIN-A4-quer-v1a.potx" id="{A9529075-D1EF-4891-B018-E89FE0CC1B82}" vid="{77E3F4F1-7440-4097-B681-73DFD374484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Design1</Template>
  <TotalTime>0</TotalTime>
  <Words>2391</Words>
  <Application>Microsoft Office PowerPoint</Application>
  <PresentationFormat>Benutzerdefiniert</PresentationFormat>
  <Paragraphs>397</Paragraphs>
  <Slides>28</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28</vt:i4>
      </vt:variant>
    </vt:vector>
  </HeadingPairs>
  <TitlesOfParts>
    <vt:vector size="34" baseType="lpstr">
      <vt:lpstr>Arial</vt:lpstr>
      <vt:lpstr>Arial Narrow</vt:lpstr>
      <vt:lpstr>Calibri</vt:lpstr>
      <vt:lpstr>Symbol</vt:lpstr>
      <vt:lpstr>Wingdings</vt:lpstr>
      <vt:lpstr>Design1</vt:lpstr>
      <vt:lpstr>PowerPoint-Präsentation</vt:lpstr>
      <vt:lpstr>sicherheitsunterweisung</vt:lpstr>
      <vt:lpstr>Agenda</vt:lpstr>
      <vt:lpstr>Wer ist im Arbeitsschutz für was zuständig?</vt:lpstr>
      <vt:lpstr>Der Versicherungsschutz</vt:lpstr>
      <vt:lpstr>Rechte und pflichten</vt:lpstr>
      <vt:lpstr>Rechte und pflichten</vt:lpstr>
      <vt:lpstr>Mögliche Belastungen und Gefährdungen bei der BildschirmArbeit</vt:lpstr>
      <vt:lpstr>Mögliche Belastungen und Gefährdungen bei der BildschirmArbeit</vt:lpstr>
      <vt:lpstr>Wie können Belastungen minimiert und Unfälle vermieden werden?</vt:lpstr>
      <vt:lpstr>Wie können Belastungen minimiert und Unfälle vermieden werden?  </vt:lpstr>
      <vt:lpstr>Wie können Belastungen minimiert und Unfälle vermieden werden?  </vt:lpstr>
      <vt:lpstr>Wie können Belastungen minimiert und Unfälle vermieden werden? </vt:lpstr>
      <vt:lpstr>Wie können Belastungen minimiert und Unfälle vermieden werden? </vt:lpstr>
      <vt:lpstr>Wie können Belastungen minimiert und Unfälle vermieden werden? </vt:lpstr>
      <vt:lpstr>Wie können Belastungen minimiert und Unfälle vermieden werden? </vt:lpstr>
      <vt:lpstr>Wie können Belastungen minimiert und Unfälle vermieden werden? </vt:lpstr>
      <vt:lpstr>Wie können Belastungen minimiert und Unfälle vermieden werden?</vt:lpstr>
      <vt:lpstr>Wie können Belastungen minimiert und Unfälle vermieden werden? </vt:lpstr>
      <vt:lpstr>Mutterschutz </vt:lpstr>
      <vt:lpstr>Brandverhütung und verhalten bei bränden</vt:lpstr>
      <vt:lpstr>Brandverhütung und verhalten bei bränden </vt:lpstr>
      <vt:lpstr>Brandverhütung und verhalten bei bränden </vt:lpstr>
      <vt:lpstr>Brandverhütung und verhalten bei bränden </vt:lpstr>
      <vt:lpstr>Verhalten bei Unfällen</vt:lpstr>
      <vt:lpstr>Verhalten bei Unfällen</vt:lpstr>
      <vt:lpstr>PowerPoint-Präsentation</vt:lpstr>
      <vt:lpstr>Sicherheitsunterweisung bildschirmarbeit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Carolin Drube</dc:creator>
  <cp:lastModifiedBy>Jörg Seeba</cp:lastModifiedBy>
  <cp:revision>280</cp:revision>
  <cp:lastPrinted>2022-11-23T15:20:53Z</cp:lastPrinted>
  <dcterms:created xsi:type="dcterms:W3CDTF">2021-07-29T16:44:50Z</dcterms:created>
  <dcterms:modified xsi:type="dcterms:W3CDTF">2025-12-03T16:04:35Z</dcterms:modified>
</cp:coreProperties>
</file>